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3" r:id="rId4"/>
    <p:sldId id="262" r:id="rId5"/>
    <p:sldId id="261" r:id="rId6"/>
    <p:sldId id="260" r:id="rId7"/>
    <p:sldId id="259" r:id="rId8"/>
    <p:sldId id="265" r:id="rId9"/>
    <p:sldId id="264" r:id="rId10"/>
    <p:sldId id="266" r:id="rId11"/>
    <p:sldId id="258" r:id="rId12"/>
    <p:sldId id="270" r:id="rId13"/>
    <p:sldId id="269" r:id="rId14"/>
    <p:sldId id="267" r:id="rId15"/>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54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2" name="Footer Placeholder 1"/>
          <p:cNvSpPr>
            <a:spLocks noGrp="1"/>
          </p:cNvSpPr>
          <p:nvPr>
            <p:ph type="ftr" sz="quarter" idx="11"/>
          </p:nvPr>
        </p:nvSpPr>
        <p:spPr/>
        <p:txBody>
          <a:bodyPr/>
          <a:lstStyle/>
          <a:p>
            <a:endParaRPr lang="pl-PL"/>
          </a:p>
        </p:txBody>
      </p:sp>
      <p:sp>
        <p:nvSpPr>
          <p:cNvPr id="15" name="Slide Number Placeholder 14"/>
          <p:cNvSpPr>
            <a:spLocks noGrp="1"/>
          </p:cNvSpPr>
          <p:nvPr>
            <p:ph type="sldNum" sz="quarter" idx="12"/>
          </p:nvPr>
        </p:nvSpPr>
        <p:spPr>
          <a:xfrm>
            <a:off x="8229600" y="6473952"/>
            <a:ext cx="758952" cy="246888"/>
          </a:xfrm>
        </p:spPr>
        <p:txBody>
          <a:bodyPr/>
          <a:lstStyle/>
          <a:p>
            <a:fld id="{A9C8DC5F-D700-47C7-889F-30EFA90E8BC0}" type="slidenum">
              <a:rPr lang="pl-PL" smtClean="0"/>
              <a:pPr/>
              <a:t>‹#›</a:t>
            </a:fld>
            <a:endParaRPr lang="pl-PL"/>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9C8DC5F-D700-47C7-889F-30EFA90E8BC0}" type="slidenum">
              <a:rPr lang="pl-PL" smtClean="0"/>
              <a:pPr/>
              <a:t>‹#›</a:t>
            </a:fld>
            <a:endParaRPr lang="pl-PL"/>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9C8DC5F-D700-47C7-889F-30EFA90E8BC0}" type="slidenum">
              <a:rPr lang="pl-PL" smtClean="0"/>
              <a:pPr/>
              <a:t>‹#›</a:t>
            </a:fld>
            <a:endParaRPr lang="pl-PL"/>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19" name="Footer Placeholder 18"/>
          <p:cNvSpPr>
            <a:spLocks noGrp="1"/>
          </p:cNvSpPr>
          <p:nvPr>
            <p:ph type="ftr" sz="quarter" idx="11"/>
          </p:nvPr>
        </p:nvSpPr>
        <p:spPr>
          <a:xfrm>
            <a:off x="3581400" y="76200"/>
            <a:ext cx="2895600" cy="288925"/>
          </a:xfrm>
        </p:spPr>
        <p:txBody>
          <a:bodyPr/>
          <a:lstStyle/>
          <a:p>
            <a:endParaRPr lang="pl-PL"/>
          </a:p>
        </p:txBody>
      </p:sp>
      <p:sp>
        <p:nvSpPr>
          <p:cNvPr id="16" name="Slide Number Placeholder 15"/>
          <p:cNvSpPr>
            <a:spLocks noGrp="1"/>
          </p:cNvSpPr>
          <p:nvPr>
            <p:ph type="sldNum" sz="quarter" idx="12"/>
          </p:nvPr>
        </p:nvSpPr>
        <p:spPr>
          <a:xfrm>
            <a:off x="8229600" y="6473952"/>
            <a:ext cx="758952" cy="246888"/>
          </a:xfrm>
        </p:spPr>
        <p:txBody>
          <a:bodyPr/>
          <a:lstStyle/>
          <a:p>
            <a:fld id="{A9C8DC5F-D700-47C7-889F-30EFA90E8BC0}" type="slidenum">
              <a:rPr lang="pl-PL" smtClean="0"/>
              <a:pPr/>
              <a:t>‹#›</a:t>
            </a:fld>
            <a:endParaRPr lang="pl-PL"/>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11" name="Footer Placeholder 10"/>
          <p:cNvSpPr>
            <a:spLocks noGrp="1"/>
          </p:cNvSpPr>
          <p:nvPr>
            <p:ph type="ftr" sz="quarter" idx="11"/>
          </p:nvPr>
        </p:nvSpPr>
        <p:spPr/>
        <p:txBody>
          <a:bodyPr/>
          <a:lstStyle/>
          <a:p>
            <a:endParaRPr lang="pl-PL"/>
          </a:p>
        </p:txBody>
      </p:sp>
      <p:sp>
        <p:nvSpPr>
          <p:cNvPr id="16" name="Slide Number Placeholder 15"/>
          <p:cNvSpPr>
            <a:spLocks noGrp="1"/>
          </p:cNvSpPr>
          <p:nvPr>
            <p:ph type="sldNum" sz="quarter" idx="12"/>
          </p:nvPr>
        </p:nvSpPr>
        <p:spPr/>
        <p:txBody>
          <a:bodyPr/>
          <a:lstStyle/>
          <a:p>
            <a:fld id="{A9C8DC5F-D700-47C7-889F-30EFA90E8BC0}" type="slidenum">
              <a:rPr lang="pl-PL" smtClean="0"/>
              <a:pPr/>
              <a:t>‹#›</a:t>
            </a:fld>
            <a:endParaRPr lang="pl-PL"/>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10" name="Footer Placeholder 9"/>
          <p:cNvSpPr>
            <a:spLocks noGrp="1"/>
          </p:cNvSpPr>
          <p:nvPr>
            <p:ph type="ftr" sz="quarter" idx="11"/>
          </p:nvPr>
        </p:nvSpPr>
        <p:spPr/>
        <p:txBody>
          <a:bodyPr/>
          <a:lstStyle/>
          <a:p>
            <a:endParaRPr lang="pl-PL"/>
          </a:p>
        </p:txBody>
      </p:sp>
      <p:sp>
        <p:nvSpPr>
          <p:cNvPr id="31" name="Slide Number Placeholder 30"/>
          <p:cNvSpPr>
            <a:spLocks noGrp="1"/>
          </p:cNvSpPr>
          <p:nvPr>
            <p:ph type="sldNum" sz="quarter" idx="12"/>
          </p:nvPr>
        </p:nvSpPr>
        <p:spPr/>
        <p:txBody>
          <a:bodyPr/>
          <a:lstStyle/>
          <a:p>
            <a:fld id="{A9C8DC5F-D700-47C7-889F-30EFA90E8BC0}" type="slidenum">
              <a:rPr lang="pl-PL" smtClean="0"/>
              <a:pPr/>
              <a:t>‹#›</a:t>
            </a:fld>
            <a:endParaRPr lang="pl-PL"/>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8229600" y="6477000"/>
            <a:ext cx="762000" cy="246888"/>
          </a:xfrm>
        </p:spPr>
        <p:txBody>
          <a:bodyPr/>
          <a:lstStyle/>
          <a:p>
            <a:fld id="{A9C8DC5F-D700-47C7-889F-30EFA90E8BC0}" type="slidenum">
              <a:rPr lang="pl-PL" smtClean="0"/>
              <a:pPr/>
              <a:t>‹#›</a:t>
            </a:fld>
            <a:endParaRPr lang="pl-PL"/>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21" name="Footer Placeholder 20"/>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A9C8DC5F-D700-47C7-889F-30EFA90E8BC0}" type="slidenum">
              <a:rPr lang="pl-PL" smtClean="0"/>
              <a:pPr/>
              <a:t>‹#›</a:t>
            </a:fld>
            <a:endParaRPr lang="pl-PL"/>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24" name="Footer Placeholder 23"/>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9C8DC5F-D700-47C7-889F-30EFA90E8BC0}" type="slidenum">
              <a:rPr lang="pl-PL" smtClean="0"/>
              <a:pPr/>
              <a:t>‹#›</a:t>
            </a:fld>
            <a:endParaRPr lang="pl-PL"/>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29" name="Footer Placeholder 28"/>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A9C8DC5F-D700-47C7-889F-30EFA90E8BC0}" type="slidenum">
              <a:rPr lang="pl-PL" smtClean="0"/>
              <a:pPr/>
              <a:t>‹#›</a:t>
            </a:fld>
            <a:endParaRPr lang="pl-PL"/>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E614CDF5-DBCA-404A-AC41-807D24B03090}" type="datetimeFigureOut">
              <a:rPr lang="pl-PL" smtClean="0"/>
              <a:pPr/>
              <a:t>2015-05-19</a:t>
            </a:fld>
            <a:endParaRPr lang="pl-PL"/>
          </a:p>
        </p:txBody>
      </p:sp>
      <p:sp>
        <p:nvSpPr>
          <p:cNvPr id="5" name="Footer Placeholder 4"/>
          <p:cNvSpPr>
            <a:spLocks noGrp="1"/>
          </p:cNvSpPr>
          <p:nvPr>
            <p:ph type="ftr" sz="quarter" idx="11"/>
          </p:nvPr>
        </p:nvSpPr>
        <p:spPr/>
        <p:txBody>
          <a:bodyPr/>
          <a:lstStyle/>
          <a:p>
            <a:endParaRPr lang="pl-PL"/>
          </a:p>
        </p:txBody>
      </p:sp>
      <p:sp>
        <p:nvSpPr>
          <p:cNvPr id="31" name="Slide Number Placeholder 30"/>
          <p:cNvSpPr>
            <a:spLocks noGrp="1"/>
          </p:cNvSpPr>
          <p:nvPr>
            <p:ph type="sldNum" sz="quarter" idx="12"/>
          </p:nvPr>
        </p:nvSpPr>
        <p:spPr/>
        <p:txBody>
          <a:bodyPr/>
          <a:lstStyle/>
          <a:p>
            <a:fld id="{A9C8DC5F-D700-47C7-889F-30EFA90E8BC0}" type="slidenum">
              <a:rPr lang="pl-PL" smtClean="0"/>
              <a:pPr/>
              <a:t>‹#›</a:t>
            </a:fld>
            <a:endParaRPr lang="pl-PL"/>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614CDF5-DBCA-404A-AC41-807D24B03090}" type="datetimeFigureOut">
              <a:rPr lang="pl-PL" smtClean="0"/>
              <a:pPr/>
              <a:t>2015-05-19</a:t>
            </a:fld>
            <a:endParaRPr lang="pl-PL"/>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pl-PL"/>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9C8DC5F-D700-47C7-889F-30EFA90E8BC0}" type="slidenum">
              <a:rPr lang="pl-PL" smtClean="0"/>
              <a:pPr/>
              <a:t>‹#›</a:t>
            </a:fld>
            <a:endParaRPr lang="pl-PL"/>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1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image" Target="../media/image22.jpeg"/></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image" Target="../media/image24.jpeg"/></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8.xml"/><Relationship Id="rId13" Type="http://schemas.openxmlformats.org/officeDocument/2006/relationships/slide" Target="slide14.xml"/><Relationship Id="rId3" Type="http://schemas.openxmlformats.org/officeDocument/2006/relationships/slide" Target="slide7.xml"/><Relationship Id="rId7" Type="http://schemas.openxmlformats.org/officeDocument/2006/relationships/slide" Target="slide9.xml"/><Relationship Id="rId12" Type="http://schemas.openxmlformats.org/officeDocument/2006/relationships/slide" Target="slide13.xml"/><Relationship Id="rId2" Type="http://schemas.openxmlformats.org/officeDocument/2006/relationships/slide" Target="slide5.xml"/><Relationship Id="rId1" Type="http://schemas.openxmlformats.org/officeDocument/2006/relationships/slideLayout" Target="../slideLayouts/slideLayout2.xml"/><Relationship Id="rId6" Type="http://schemas.openxmlformats.org/officeDocument/2006/relationships/slide" Target="slide6.xml"/><Relationship Id="rId11" Type="http://schemas.openxmlformats.org/officeDocument/2006/relationships/slide" Target="slide12.xml"/><Relationship Id="rId5" Type="http://schemas.openxmlformats.org/officeDocument/2006/relationships/slide" Target="slide3.xml"/><Relationship Id="rId10" Type="http://schemas.openxmlformats.org/officeDocument/2006/relationships/slide" Target="slide11.xml"/><Relationship Id="rId4" Type="http://schemas.openxmlformats.org/officeDocument/2006/relationships/slide" Target="slide4.xml"/><Relationship Id="rId9" Type="http://schemas.openxmlformats.org/officeDocument/2006/relationships/slide" Target="slide10.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700808"/>
            <a:ext cx="9144000" cy="1222375"/>
          </a:xfrm>
        </p:spPr>
        <p:txBody>
          <a:bodyPr>
            <a:noAutofit/>
          </a:bodyPr>
          <a:lstStyle/>
          <a:p>
            <a:pPr algn="ctr"/>
            <a:r>
              <a:rPr lang="pl-PL" sz="5000" dirty="0" smtClean="0">
                <a:latin typeface="Aharoni" pitchFamily="2" charset="-79"/>
                <a:cs typeface="Aharoni" pitchFamily="2" charset="-79"/>
              </a:rPr>
              <a:t>A short history lesson </a:t>
            </a:r>
            <a:r>
              <a:rPr lang="pl-PL" sz="7500" dirty="0" smtClean="0">
                <a:latin typeface="Aharoni" pitchFamily="2" charset="-79"/>
                <a:cs typeface="Aharoni" pitchFamily="2" charset="-79"/>
              </a:rPr>
              <a:t>about sports</a:t>
            </a:r>
            <a:endParaRPr lang="pl-PL" sz="7500" dirty="0">
              <a:latin typeface="Aharoni" pitchFamily="2" charset="-79"/>
              <a:cs typeface="Aharoni" pitchFamily="2" charset="-79"/>
            </a:endParaRPr>
          </a:p>
        </p:txBody>
      </p:sp>
      <p:sp>
        <p:nvSpPr>
          <p:cNvPr id="3" name="Subtitle 2"/>
          <p:cNvSpPr>
            <a:spLocks noGrp="1"/>
          </p:cNvSpPr>
          <p:nvPr>
            <p:ph type="subTitle" idx="1"/>
          </p:nvPr>
        </p:nvSpPr>
        <p:spPr>
          <a:xfrm>
            <a:off x="0" y="6381328"/>
            <a:ext cx="9144000" cy="476672"/>
          </a:xfrm>
        </p:spPr>
        <p:txBody>
          <a:bodyPr>
            <a:noAutofit/>
          </a:bodyPr>
          <a:lstStyle/>
          <a:p>
            <a:pPr algn="l"/>
            <a:r>
              <a:rPr lang="pl-PL" sz="1000" dirty="0" smtClean="0">
                <a:solidFill>
                  <a:schemeClr val="tx2"/>
                </a:solidFill>
                <a:latin typeface="Arial Black" pitchFamily="34" charset="0"/>
                <a:cs typeface="Aharoni" pitchFamily="2" charset="-79"/>
              </a:rPr>
              <a:t>Author:</a:t>
            </a:r>
          </a:p>
          <a:p>
            <a:pPr algn="l"/>
            <a:r>
              <a:rPr lang="pl-PL" sz="1000" dirty="0" smtClean="0">
                <a:solidFill>
                  <a:schemeClr val="tx2"/>
                </a:solidFill>
                <a:latin typeface="Arial Black" pitchFamily="34" charset="0"/>
                <a:cs typeface="Aharoni" pitchFamily="2" charset="-79"/>
              </a:rPr>
              <a:t>Julian Bień (Gimnazjum nr. 2 im. Jana Kochanowskiego w Zgierzu z oddziałami dwujęzycznymi)</a:t>
            </a:r>
            <a:endParaRPr lang="pl-PL" sz="1000" dirty="0">
              <a:solidFill>
                <a:schemeClr val="tx2"/>
              </a:solidFill>
              <a:latin typeface="Arial Black" pitchFamily="34" charset="0"/>
              <a:cs typeface="Aharoni" pitchFamily="2" charset="-79"/>
            </a:endParaRPr>
          </a:p>
        </p:txBody>
      </p:sp>
      <p:sp>
        <p:nvSpPr>
          <p:cNvPr id="4" name="TextBox 3"/>
          <p:cNvSpPr txBox="1"/>
          <p:nvPr/>
        </p:nvSpPr>
        <p:spPr>
          <a:xfrm>
            <a:off x="6444208" y="6457890"/>
            <a:ext cx="2699792" cy="400110"/>
          </a:xfrm>
          <a:prstGeom prst="rect">
            <a:avLst/>
          </a:prstGeom>
          <a:noFill/>
        </p:spPr>
        <p:txBody>
          <a:bodyPr wrap="square" rtlCol="0">
            <a:spAutoFit/>
          </a:bodyPr>
          <a:lstStyle/>
          <a:p>
            <a:pPr algn="r"/>
            <a:r>
              <a:rPr lang="pl-PL" sz="1000" dirty="0" smtClean="0">
                <a:solidFill>
                  <a:schemeClr val="tx2"/>
                </a:solidFill>
                <a:latin typeface="Arial Black" pitchFamily="34" charset="0"/>
              </a:rPr>
              <a:t>Executive PE teacher:</a:t>
            </a:r>
          </a:p>
          <a:p>
            <a:pPr algn="r"/>
            <a:r>
              <a:rPr lang="pl-PL" sz="1000" dirty="0" smtClean="0">
                <a:solidFill>
                  <a:schemeClr val="tx2"/>
                </a:solidFill>
                <a:latin typeface="Arial Black" pitchFamily="34" charset="0"/>
              </a:rPr>
              <a:t> mr. Michał Basta</a:t>
            </a:r>
            <a:endParaRPr lang="pl-PL" sz="1000" dirty="0">
              <a:solidFill>
                <a:schemeClr val="tx2"/>
              </a:solidFill>
              <a:latin typeface="Arial Black" pitchFamily="34" charset="0"/>
            </a:endParaRPr>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686800" cy="838200"/>
          </a:xfrm>
        </p:spPr>
        <p:txBody>
          <a:bodyPr>
            <a:noAutofit/>
          </a:bodyPr>
          <a:lstStyle/>
          <a:p>
            <a:pPr algn="ctr"/>
            <a:r>
              <a:rPr lang="pl-PL" sz="5000" dirty="0" smtClean="0">
                <a:latin typeface="Aharoni" pitchFamily="2" charset="-79"/>
                <a:cs typeface="Aharoni" pitchFamily="2" charset="-79"/>
              </a:rPr>
              <a:t>OLYMPIC GAMES</a:t>
            </a:r>
            <a:endParaRPr lang="pl-PL" sz="5000" dirty="0">
              <a:latin typeface="Aharoni" pitchFamily="2" charset="-79"/>
              <a:cs typeface="Aharoni" pitchFamily="2" charset="-79"/>
            </a:endParaRPr>
          </a:p>
        </p:txBody>
      </p:sp>
      <p:pic>
        <p:nvPicPr>
          <p:cNvPr id="7170" name="Picture 2" descr="C:\Users\Ja\Desktop\pobrane (2).jpg"/>
          <p:cNvPicPr>
            <a:picLocks noChangeAspect="1" noChangeArrowheads="1"/>
          </p:cNvPicPr>
          <p:nvPr/>
        </p:nvPicPr>
        <p:blipFill>
          <a:blip r:embed="rId2" cstate="print"/>
          <a:srcRect/>
          <a:stretch>
            <a:fillRect/>
          </a:stretch>
        </p:blipFill>
        <p:spPr bwMode="auto">
          <a:xfrm>
            <a:off x="5796136" y="4581128"/>
            <a:ext cx="3086100" cy="1485900"/>
          </a:xfrm>
          <a:prstGeom prst="rect">
            <a:avLst/>
          </a:prstGeom>
          <a:noFill/>
        </p:spPr>
      </p:pic>
      <p:pic>
        <p:nvPicPr>
          <p:cNvPr id="7171" name="Picture 3" descr="C:\Users\Ja\Desktop\images (3).jpg"/>
          <p:cNvPicPr>
            <a:picLocks noChangeAspect="1" noChangeArrowheads="1"/>
          </p:cNvPicPr>
          <p:nvPr/>
        </p:nvPicPr>
        <p:blipFill>
          <a:blip r:embed="rId3" cstate="print"/>
          <a:srcRect/>
          <a:stretch>
            <a:fillRect/>
          </a:stretch>
        </p:blipFill>
        <p:spPr bwMode="auto">
          <a:xfrm>
            <a:off x="827584" y="1412776"/>
            <a:ext cx="2590800" cy="1762125"/>
          </a:xfrm>
          <a:prstGeom prst="rect">
            <a:avLst/>
          </a:prstGeom>
          <a:noFill/>
        </p:spPr>
      </p:pic>
      <p:sp>
        <p:nvSpPr>
          <p:cNvPr id="6" name="Curved Left Arrow 5">
            <a:hlinkClick r:id="rId4"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TextBox 6"/>
          <p:cNvSpPr txBox="1"/>
          <p:nvPr/>
        </p:nvSpPr>
        <p:spPr>
          <a:xfrm>
            <a:off x="3563888" y="1412776"/>
            <a:ext cx="5580112" cy="1631216"/>
          </a:xfrm>
          <a:prstGeom prst="rect">
            <a:avLst/>
          </a:prstGeom>
          <a:noFill/>
        </p:spPr>
        <p:txBody>
          <a:bodyPr wrap="square" rtlCol="0">
            <a:spAutoFit/>
          </a:bodyPr>
          <a:lstStyle/>
          <a:p>
            <a:r>
              <a:rPr lang="pl-PL" sz="2500" dirty="0" smtClean="0">
                <a:latin typeface="Aharoni" pitchFamily="2" charset="-79"/>
                <a:cs typeface="Aharoni" pitchFamily="2" charset="-79"/>
              </a:rPr>
              <a:t>Originally, they were played in ancient Greece. It was an important national event, and every war had to be stopped during the olympics.</a:t>
            </a:r>
            <a:endParaRPr lang="pl-PL" sz="2500" dirty="0">
              <a:latin typeface="Aharoni" pitchFamily="2" charset="-79"/>
              <a:cs typeface="Aharoni" pitchFamily="2" charset="-79"/>
            </a:endParaRPr>
          </a:p>
        </p:txBody>
      </p:sp>
      <p:sp>
        <p:nvSpPr>
          <p:cNvPr id="8" name="TextBox 7"/>
          <p:cNvSpPr txBox="1"/>
          <p:nvPr/>
        </p:nvSpPr>
        <p:spPr>
          <a:xfrm>
            <a:off x="0" y="4077072"/>
            <a:ext cx="5904656" cy="2015936"/>
          </a:xfrm>
          <a:prstGeom prst="rect">
            <a:avLst/>
          </a:prstGeom>
          <a:noFill/>
        </p:spPr>
        <p:txBody>
          <a:bodyPr wrap="square" rtlCol="0">
            <a:spAutoFit/>
          </a:bodyPr>
          <a:lstStyle/>
          <a:p>
            <a:r>
              <a:rPr lang="pl-PL" sz="2500" dirty="0" smtClean="0">
                <a:latin typeface="Aharoni" pitchFamily="2" charset="-79"/>
                <a:cs typeface="Aharoni" pitchFamily="2" charset="-79"/>
              </a:rPr>
              <a:t>Since its renewal in 1896, the olympic games are an international sports and cultural event, bringing attention to the country chosen by the International Olympic Commitee.</a:t>
            </a: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838200"/>
          </a:xfrm>
        </p:spPr>
        <p:txBody>
          <a:bodyPr>
            <a:noAutofit/>
          </a:bodyPr>
          <a:lstStyle/>
          <a:p>
            <a:pPr algn="ctr"/>
            <a:r>
              <a:rPr lang="pl-PL" sz="2500" dirty="0" smtClean="0">
                <a:latin typeface="Aharoni" pitchFamily="2" charset="-79"/>
                <a:cs typeface="Aharoni" pitchFamily="2" charset="-79"/>
              </a:rPr>
              <a:t>POLISH SPORT SUCCESSES: 1918-1939</a:t>
            </a:r>
            <a:endParaRPr lang="pl-PL" sz="2500" dirty="0">
              <a:latin typeface="Aharoni" pitchFamily="2" charset="-79"/>
              <a:cs typeface="Aharoni" pitchFamily="2" charset="-79"/>
            </a:endParaRPr>
          </a:p>
        </p:txBody>
      </p:sp>
      <p:sp>
        <p:nvSpPr>
          <p:cNvPr id="4" name="Curved Left Arrow 3">
            <a:hlinkClick r:id="rId2"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pic>
        <p:nvPicPr>
          <p:cNvPr id="1026" name="Picture 2" descr="C:\Users\Ja\Desktop\pobrane (4).jpg"/>
          <p:cNvPicPr>
            <a:picLocks noChangeAspect="1" noChangeArrowheads="1"/>
          </p:cNvPicPr>
          <p:nvPr/>
        </p:nvPicPr>
        <p:blipFill>
          <a:blip r:embed="rId3" cstate="print"/>
          <a:srcRect/>
          <a:stretch>
            <a:fillRect/>
          </a:stretch>
        </p:blipFill>
        <p:spPr bwMode="auto">
          <a:xfrm>
            <a:off x="5796136" y="1340768"/>
            <a:ext cx="2808312" cy="1828800"/>
          </a:xfrm>
          <a:prstGeom prst="rect">
            <a:avLst/>
          </a:prstGeom>
          <a:noFill/>
        </p:spPr>
      </p:pic>
      <p:pic>
        <p:nvPicPr>
          <p:cNvPr id="1027" name="Picture 3" descr="C:\Users\Ja\Desktop\z14299116AA,Reprezentacja-Polski-przed-swym-najslynniejszym-pr.jpg"/>
          <p:cNvPicPr>
            <a:picLocks noChangeAspect="1" noChangeArrowheads="1"/>
          </p:cNvPicPr>
          <p:nvPr/>
        </p:nvPicPr>
        <p:blipFill>
          <a:blip r:embed="rId4" cstate="print"/>
          <a:srcRect/>
          <a:stretch>
            <a:fillRect/>
          </a:stretch>
        </p:blipFill>
        <p:spPr bwMode="auto">
          <a:xfrm>
            <a:off x="323528" y="4149080"/>
            <a:ext cx="3517404" cy="2439243"/>
          </a:xfrm>
          <a:prstGeom prst="rect">
            <a:avLst/>
          </a:prstGeom>
          <a:noFill/>
        </p:spPr>
      </p:pic>
      <p:sp>
        <p:nvSpPr>
          <p:cNvPr id="6" name="TextBox 5"/>
          <p:cNvSpPr txBox="1"/>
          <p:nvPr/>
        </p:nvSpPr>
        <p:spPr>
          <a:xfrm>
            <a:off x="179512" y="1412776"/>
            <a:ext cx="5112568" cy="369332"/>
          </a:xfrm>
          <a:prstGeom prst="rect">
            <a:avLst/>
          </a:prstGeom>
          <a:noFill/>
        </p:spPr>
        <p:txBody>
          <a:bodyPr wrap="square" rtlCol="0">
            <a:spAutoFit/>
          </a:bodyPr>
          <a:lstStyle/>
          <a:p>
            <a:endParaRPr lang="pl-PL"/>
          </a:p>
        </p:txBody>
      </p:sp>
      <p:sp>
        <p:nvSpPr>
          <p:cNvPr id="7" name="TextBox 6"/>
          <p:cNvSpPr txBox="1"/>
          <p:nvPr/>
        </p:nvSpPr>
        <p:spPr>
          <a:xfrm>
            <a:off x="0" y="1268760"/>
            <a:ext cx="5724128" cy="1323439"/>
          </a:xfrm>
          <a:prstGeom prst="rect">
            <a:avLst/>
          </a:prstGeom>
          <a:noFill/>
        </p:spPr>
        <p:txBody>
          <a:bodyPr wrap="square" rtlCol="0">
            <a:spAutoFit/>
          </a:bodyPr>
          <a:lstStyle/>
          <a:p>
            <a:r>
              <a:rPr lang="pl-PL" sz="2000" dirty="0" smtClean="0">
                <a:latin typeface="Aharoni" pitchFamily="2" charset="-79"/>
                <a:cs typeface="Aharoni" pitchFamily="2" charset="-79"/>
              </a:rPr>
              <a:t>After creating a Polish Atheltic Organisation in 1919, an independent Poland began creating her sport crews, and attending international sports events.</a:t>
            </a:r>
          </a:p>
        </p:txBody>
      </p:sp>
      <p:sp>
        <p:nvSpPr>
          <p:cNvPr id="8" name="TextBox 7"/>
          <p:cNvSpPr txBox="1"/>
          <p:nvPr/>
        </p:nvSpPr>
        <p:spPr>
          <a:xfrm>
            <a:off x="0" y="3140968"/>
            <a:ext cx="9144000" cy="1077218"/>
          </a:xfrm>
          <a:prstGeom prst="rect">
            <a:avLst/>
          </a:prstGeom>
          <a:noFill/>
        </p:spPr>
        <p:txBody>
          <a:bodyPr wrap="square" rtlCol="0">
            <a:spAutoFit/>
          </a:bodyPr>
          <a:lstStyle/>
          <a:p>
            <a:r>
              <a:rPr lang="pl-PL" sz="1600" dirty="0" smtClean="0">
                <a:latin typeface="Aharoni" pitchFamily="2" charset="-79"/>
                <a:cs typeface="Aharoni" pitchFamily="2" charset="-79"/>
              </a:rPr>
              <a:t>Polish football team had a legendary coach, Jozef Kaluza. Poles have won many hard matches with powerful opponents during his coaching. The biggest, and also the last victory was that on August 27, 1939, when Poland won the International Football Championship, beating Hungary,</a:t>
            </a:r>
          </a:p>
        </p:txBody>
      </p:sp>
      <p:sp>
        <p:nvSpPr>
          <p:cNvPr id="10" name="TextBox 9"/>
          <p:cNvSpPr txBox="1"/>
          <p:nvPr/>
        </p:nvSpPr>
        <p:spPr>
          <a:xfrm>
            <a:off x="3887416" y="4293096"/>
            <a:ext cx="5256584" cy="1631216"/>
          </a:xfrm>
          <a:prstGeom prst="rect">
            <a:avLst/>
          </a:prstGeom>
          <a:noFill/>
        </p:spPr>
        <p:txBody>
          <a:bodyPr wrap="square" rtlCol="0">
            <a:spAutoFit/>
          </a:bodyPr>
          <a:lstStyle/>
          <a:p>
            <a:r>
              <a:rPr lang="pl-PL" sz="2000" dirty="0" smtClean="0">
                <a:latin typeface="Aharoni" pitchFamily="2" charset="-79"/>
                <a:cs typeface="Aharoni" pitchFamily="2" charset="-79"/>
              </a:rPr>
              <a:t>Polish Ice Hockey Organisation was created in 1925. Their players have won many important matches, notably their first one in Davos, 1926, and the most profitable one in Lake Placid, 1932.</a:t>
            </a: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686800" cy="838200"/>
          </a:xfrm>
        </p:spPr>
        <p:txBody>
          <a:bodyPr>
            <a:noAutofit/>
          </a:bodyPr>
          <a:lstStyle/>
          <a:p>
            <a:pPr algn="ctr"/>
            <a:r>
              <a:rPr lang="pl-PL" sz="2500" dirty="0" smtClean="0">
                <a:latin typeface="Aharoni" pitchFamily="2" charset="-79"/>
                <a:cs typeface="Aharoni" pitchFamily="2" charset="-79"/>
              </a:rPr>
              <a:t>Polish sport succeses: 1946-1967</a:t>
            </a:r>
            <a:endParaRPr lang="pl-PL" sz="2500" dirty="0">
              <a:latin typeface="Aharoni" pitchFamily="2" charset="-79"/>
              <a:cs typeface="Aharoni" pitchFamily="2" charset="-79"/>
            </a:endParaRPr>
          </a:p>
        </p:txBody>
      </p:sp>
      <p:sp>
        <p:nvSpPr>
          <p:cNvPr id="4" name="Curved Left Arrow 3">
            <a:hlinkClick r:id="rId2"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pic>
        <p:nvPicPr>
          <p:cNvPr id="2050" name="Picture 2" descr="C:\Users\Ja\Desktop\pobrane (5).jpg"/>
          <p:cNvPicPr>
            <a:picLocks noChangeAspect="1" noChangeArrowheads="1"/>
          </p:cNvPicPr>
          <p:nvPr/>
        </p:nvPicPr>
        <p:blipFill>
          <a:blip r:embed="rId3" cstate="print"/>
          <a:srcRect/>
          <a:stretch>
            <a:fillRect/>
          </a:stretch>
        </p:blipFill>
        <p:spPr bwMode="auto">
          <a:xfrm>
            <a:off x="683568" y="1196752"/>
            <a:ext cx="1944216" cy="2592288"/>
          </a:xfrm>
          <a:prstGeom prst="rect">
            <a:avLst/>
          </a:prstGeom>
          <a:noFill/>
        </p:spPr>
      </p:pic>
      <p:pic>
        <p:nvPicPr>
          <p:cNvPr id="2051" name="Picture 3" descr="C:\Users\Ja\Desktop\images (4).jpg"/>
          <p:cNvPicPr>
            <a:picLocks noChangeAspect="1" noChangeArrowheads="1"/>
          </p:cNvPicPr>
          <p:nvPr/>
        </p:nvPicPr>
        <p:blipFill>
          <a:blip r:embed="rId4" cstate="print"/>
          <a:srcRect/>
          <a:stretch>
            <a:fillRect/>
          </a:stretch>
        </p:blipFill>
        <p:spPr bwMode="auto">
          <a:xfrm>
            <a:off x="5724128" y="4869160"/>
            <a:ext cx="2886075" cy="1581150"/>
          </a:xfrm>
          <a:prstGeom prst="rect">
            <a:avLst/>
          </a:prstGeom>
          <a:noFill/>
        </p:spPr>
      </p:pic>
      <p:sp>
        <p:nvSpPr>
          <p:cNvPr id="6" name="TextBox 5"/>
          <p:cNvSpPr txBox="1"/>
          <p:nvPr/>
        </p:nvSpPr>
        <p:spPr>
          <a:xfrm>
            <a:off x="2771800" y="1196752"/>
            <a:ext cx="6228184" cy="3777957"/>
          </a:xfrm>
          <a:prstGeom prst="rect">
            <a:avLst/>
          </a:prstGeom>
          <a:noFill/>
        </p:spPr>
        <p:txBody>
          <a:bodyPr wrap="square" rtlCol="0">
            <a:spAutoFit/>
          </a:bodyPr>
          <a:lstStyle/>
          <a:p>
            <a:r>
              <a:rPr lang="pl-PL" sz="1600" dirty="0" smtClean="0">
                <a:latin typeface="Aharoni" pitchFamily="2" charset="-79"/>
                <a:cs typeface="Aharoni" pitchFamily="2" charset="-79"/>
              </a:rPr>
              <a:t>After the end of World War 2, voleyball and handball started to be played in Poland. Polish sportsmen started winning international competitions on an enormous scale. </a:t>
            </a:r>
            <a:r>
              <a:rPr lang="pl-PL" sz="1600" dirty="0" smtClean="0">
                <a:latin typeface="Aharoni" pitchFamily="2" charset="-79"/>
                <a:cs typeface="Aharoni" pitchFamily="2" charset="-79"/>
              </a:rPr>
              <a:t>A prime examples might be fantastic Polish boxers trained by Feliks „Papa” Stamm: Antkiewicz, Chychla, Zimny, Pietrzykowski, and others. They had won gold olympic medals in Helsinki (1952), Rome (1960), and Tokyo (1964). </a:t>
            </a:r>
          </a:p>
          <a:p>
            <a:endParaRPr lang="pl-PL" sz="1600" dirty="0" smtClean="0">
              <a:latin typeface="Aharoni" pitchFamily="2" charset="-79"/>
              <a:cs typeface="Aharoni" pitchFamily="2" charset="-79"/>
            </a:endParaRPr>
          </a:p>
          <a:p>
            <a:r>
              <a:rPr lang="pl-PL" sz="1600" dirty="0" smtClean="0">
                <a:latin typeface="Aharoni" pitchFamily="2" charset="-79"/>
                <a:cs typeface="Aharoni" pitchFamily="2" charset="-79"/>
              </a:rPr>
              <a:t>Also worth mentioning are Polish voleyball players, who had won a silver medal on Men’s World Cup in Szczecin (1965), handball players, especially Jan Suski „a best handball player in Europe” as told by International Olympic Comitee, and Polish basketball players, who had triumphed on an international handball cup in Poland (1965).</a:t>
            </a:r>
          </a:p>
          <a:p>
            <a:endParaRPr lang="pl-PL" sz="1550" dirty="0" smtClean="0">
              <a:latin typeface="Aharoni" pitchFamily="2" charset="-79"/>
              <a:cs typeface="Aharoni" pitchFamily="2" charset="-79"/>
            </a:endParaRPr>
          </a:p>
        </p:txBody>
      </p:sp>
      <p:sp>
        <p:nvSpPr>
          <p:cNvPr id="8" name="TextBox 7"/>
          <p:cNvSpPr txBox="1"/>
          <p:nvPr/>
        </p:nvSpPr>
        <p:spPr>
          <a:xfrm>
            <a:off x="0" y="5517232"/>
            <a:ext cx="5580112" cy="1015663"/>
          </a:xfrm>
          <a:prstGeom prst="rect">
            <a:avLst/>
          </a:prstGeom>
          <a:noFill/>
        </p:spPr>
        <p:txBody>
          <a:bodyPr wrap="square" rtlCol="0">
            <a:spAutoFit/>
          </a:bodyPr>
          <a:lstStyle/>
          <a:p>
            <a:r>
              <a:rPr lang="pl-PL" sz="2000" dirty="0" smtClean="0">
                <a:latin typeface="Aharoni" pitchFamily="2" charset="-79"/>
                <a:cs typeface="Aharoni" pitchFamily="2" charset="-79"/>
              </a:rPr>
              <a:t>On September 4th, 1963, Polish football players have beaten Norway 9:0, which was their biggest victory for the next 45 yers.</a:t>
            </a:r>
            <a:endParaRPr lang="pl-PL" sz="2000" dirty="0">
              <a:latin typeface="Aharoni" pitchFamily="2" charset="-79"/>
              <a:cs typeface="Aharoni" pitchFamily="2" charset="-79"/>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686800" cy="838200"/>
          </a:xfrm>
        </p:spPr>
        <p:txBody>
          <a:bodyPr>
            <a:noAutofit/>
          </a:bodyPr>
          <a:lstStyle/>
          <a:p>
            <a:pPr algn="ctr"/>
            <a:r>
              <a:rPr lang="pl-PL" sz="2500" dirty="0" smtClean="0">
                <a:latin typeface="Aharoni" pitchFamily="2" charset="-79"/>
                <a:cs typeface="Aharoni" pitchFamily="2" charset="-79"/>
              </a:rPr>
              <a:t>POLISH SPORT SUCCESSES: 1968-1989</a:t>
            </a:r>
            <a:endParaRPr lang="pl-PL" sz="2500" dirty="0">
              <a:latin typeface="Aharoni" pitchFamily="2" charset="-79"/>
              <a:cs typeface="Aharoni" pitchFamily="2" charset="-79"/>
            </a:endParaRPr>
          </a:p>
        </p:txBody>
      </p:sp>
      <p:sp>
        <p:nvSpPr>
          <p:cNvPr id="4" name="Curved Left Arrow 3">
            <a:hlinkClick r:id="rId2"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pic>
        <p:nvPicPr>
          <p:cNvPr id="3074" name="Picture 2" descr="C:\Users\Ja\Desktop\pobrane (6).jpg"/>
          <p:cNvPicPr>
            <a:picLocks noChangeAspect="1" noChangeArrowheads="1"/>
          </p:cNvPicPr>
          <p:nvPr/>
        </p:nvPicPr>
        <p:blipFill>
          <a:blip r:embed="rId3" cstate="print"/>
          <a:srcRect/>
          <a:stretch>
            <a:fillRect/>
          </a:stretch>
        </p:blipFill>
        <p:spPr bwMode="auto">
          <a:xfrm>
            <a:off x="6732240" y="1124744"/>
            <a:ext cx="1927275" cy="2606315"/>
          </a:xfrm>
          <a:prstGeom prst="rect">
            <a:avLst/>
          </a:prstGeom>
          <a:noFill/>
        </p:spPr>
      </p:pic>
      <p:pic>
        <p:nvPicPr>
          <p:cNvPr id="3075" name="Picture 3" descr="C:\Users\Ja\Desktop\images (8).jpg"/>
          <p:cNvPicPr>
            <a:picLocks noChangeAspect="1" noChangeArrowheads="1"/>
          </p:cNvPicPr>
          <p:nvPr/>
        </p:nvPicPr>
        <p:blipFill>
          <a:blip r:embed="rId4" cstate="print"/>
          <a:srcRect/>
          <a:stretch>
            <a:fillRect/>
          </a:stretch>
        </p:blipFill>
        <p:spPr bwMode="auto">
          <a:xfrm>
            <a:off x="611560" y="3140968"/>
            <a:ext cx="2239690" cy="3365654"/>
          </a:xfrm>
          <a:prstGeom prst="rect">
            <a:avLst/>
          </a:prstGeom>
          <a:noFill/>
        </p:spPr>
      </p:pic>
      <p:sp>
        <p:nvSpPr>
          <p:cNvPr id="6" name="TextBox 5"/>
          <p:cNvSpPr txBox="1"/>
          <p:nvPr/>
        </p:nvSpPr>
        <p:spPr>
          <a:xfrm>
            <a:off x="107504" y="1268760"/>
            <a:ext cx="6552728" cy="1323439"/>
          </a:xfrm>
          <a:prstGeom prst="rect">
            <a:avLst/>
          </a:prstGeom>
          <a:noFill/>
        </p:spPr>
        <p:txBody>
          <a:bodyPr wrap="square" rtlCol="0">
            <a:spAutoFit/>
          </a:bodyPr>
          <a:lstStyle/>
          <a:p>
            <a:r>
              <a:rPr lang="pl-PL" sz="2000" dirty="0" smtClean="0">
                <a:latin typeface="Aharoni" pitchFamily="2" charset="-79"/>
                <a:cs typeface="Aharoni" pitchFamily="2" charset="-79"/>
              </a:rPr>
              <a:t>A time period between 1968 and 1989 is called „a golden era of Polish sport” with 17 sportsmen or teams winning gold medals on olympic games in Munich (1972), Montreal (1976) and Moscow (1980)</a:t>
            </a:r>
            <a:endParaRPr lang="pl-PL" sz="2000" dirty="0">
              <a:latin typeface="Aharoni" pitchFamily="2" charset="-79"/>
              <a:cs typeface="Aharoni" pitchFamily="2" charset="-79"/>
            </a:endParaRPr>
          </a:p>
        </p:txBody>
      </p:sp>
      <p:sp>
        <p:nvSpPr>
          <p:cNvPr id="7" name="TextBox 6"/>
          <p:cNvSpPr txBox="1"/>
          <p:nvPr/>
        </p:nvSpPr>
        <p:spPr>
          <a:xfrm>
            <a:off x="2915816" y="2780928"/>
            <a:ext cx="4608512" cy="1561966"/>
          </a:xfrm>
          <a:prstGeom prst="rect">
            <a:avLst/>
          </a:prstGeom>
          <a:noFill/>
        </p:spPr>
        <p:txBody>
          <a:bodyPr wrap="square" rtlCol="0">
            <a:spAutoFit/>
          </a:bodyPr>
          <a:lstStyle/>
          <a:p>
            <a:r>
              <a:rPr lang="pl-PL" sz="1600" dirty="0" smtClean="0">
                <a:latin typeface="Aharoni" pitchFamily="2" charset="-79"/>
                <a:cs typeface="Aharoni" pitchFamily="2" charset="-79"/>
              </a:rPr>
              <a:t>Voleyball players from Montreal,</a:t>
            </a:r>
          </a:p>
          <a:p>
            <a:r>
              <a:rPr lang="pl-PL" sz="1600" dirty="0" smtClean="0">
                <a:latin typeface="Aharoni" pitchFamily="2" charset="-79"/>
                <a:cs typeface="Aharoni" pitchFamily="2" charset="-79"/>
              </a:rPr>
              <a:t>Wladyslaw Kozakiewicz (pole vault),</a:t>
            </a:r>
          </a:p>
          <a:p>
            <a:r>
              <a:rPr lang="pl-PL" sz="1600" dirty="0" smtClean="0">
                <a:latin typeface="Aharoni" pitchFamily="2" charset="-79"/>
                <a:cs typeface="Aharoni" pitchFamily="2" charset="-79"/>
              </a:rPr>
              <a:t>Irena Szewinska (athletics),</a:t>
            </a:r>
          </a:p>
          <a:p>
            <a:r>
              <a:rPr lang="pl-PL" sz="1600" dirty="0" smtClean="0">
                <a:latin typeface="Aharoni" pitchFamily="2" charset="-79"/>
                <a:cs typeface="Aharoni" pitchFamily="2" charset="-79"/>
              </a:rPr>
              <a:t>J</a:t>
            </a:r>
            <a:r>
              <a:rPr lang="pl-PL" sz="1600" dirty="0" smtClean="0">
                <a:latin typeface="Aharoni" pitchFamily="2" charset="-79"/>
                <a:cs typeface="Aharoni" pitchFamily="2" charset="-79"/>
              </a:rPr>
              <a:t>anusz</a:t>
            </a:r>
            <a:r>
              <a:rPr lang="pl-PL" sz="1600" dirty="0" smtClean="0">
                <a:latin typeface="Aharoni" pitchFamily="2" charset="-79"/>
                <a:cs typeface="Aharoni" pitchFamily="2" charset="-79"/>
              </a:rPr>
              <a:t> </a:t>
            </a:r>
            <a:r>
              <a:rPr lang="pl-PL" sz="1600" dirty="0" smtClean="0">
                <a:latin typeface="Aharoni" pitchFamily="2" charset="-79"/>
                <a:cs typeface="Aharoni" pitchFamily="2" charset="-79"/>
              </a:rPr>
              <a:t>Pyciak-Peciak (pentathlonist) </a:t>
            </a:r>
          </a:p>
          <a:p>
            <a:r>
              <a:rPr lang="pl-PL" sz="1600" dirty="0" smtClean="0">
                <a:latin typeface="Aharoni" pitchFamily="2" charset="-79"/>
                <a:cs typeface="Aharoni" pitchFamily="2" charset="-79"/>
              </a:rPr>
              <a:t>or </a:t>
            </a:r>
            <a:r>
              <a:rPr lang="pl-PL" sz="1600" dirty="0" smtClean="0">
                <a:latin typeface="Aharoni" pitchFamily="2" charset="-79"/>
                <a:cs typeface="Aharoni" pitchFamily="2" charset="-79"/>
              </a:rPr>
              <a:t> </a:t>
            </a:r>
            <a:r>
              <a:rPr lang="pl-PL" sz="1600" dirty="0" smtClean="0">
                <a:latin typeface="Aharoni" pitchFamily="2" charset="-79"/>
                <a:cs typeface="Aharoni" pitchFamily="2" charset="-79"/>
              </a:rPr>
              <a:t>Wladyslaw Komar (shot put)</a:t>
            </a:r>
            <a:r>
              <a:rPr lang="pl-PL" sz="1550" dirty="0" smtClean="0">
                <a:latin typeface="Arial Black" pitchFamily="34" charset="0"/>
              </a:rPr>
              <a:t>, </a:t>
            </a:r>
            <a:r>
              <a:rPr lang="pl-PL" sz="1550" dirty="0" smtClean="0">
                <a:latin typeface="Aharoni" pitchFamily="2" charset="-79"/>
                <a:cs typeface="Aharoni" pitchFamily="2" charset="-79"/>
              </a:rPr>
              <a:t>all of them were succesful, well-known Polish sportsmen.</a:t>
            </a:r>
            <a:endParaRPr lang="pl-PL" sz="1600" dirty="0" smtClean="0">
              <a:latin typeface="Aharoni" pitchFamily="2" charset="-79"/>
              <a:cs typeface="Aharoni" pitchFamily="2" charset="-79"/>
            </a:endParaRPr>
          </a:p>
        </p:txBody>
      </p:sp>
      <p:sp>
        <p:nvSpPr>
          <p:cNvPr id="8" name="TextBox 7"/>
          <p:cNvSpPr txBox="1"/>
          <p:nvPr/>
        </p:nvSpPr>
        <p:spPr>
          <a:xfrm>
            <a:off x="3059832" y="4797152"/>
            <a:ext cx="6084168" cy="1323439"/>
          </a:xfrm>
          <a:prstGeom prst="rect">
            <a:avLst/>
          </a:prstGeom>
          <a:noFill/>
        </p:spPr>
        <p:txBody>
          <a:bodyPr wrap="square" rtlCol="0">
            <a:spAutoFit/>
          </a:bodyPr>
          <a:lstStyle/>
          <a:p>
            <a:r>
              <a:rPr lang="pl-PL" sz="2000" dirty="0" smtClean="0">
                <a:latin typeface="Aharoni" pitchFamily="2" charset="-79"/>
                <a:cs typeface="Aharoni" pitchFamily="2" charset="-79"/>
              </a:rPr>
              <a:t>Polish football team triumphed with Kazimierz Deyna, Zbigniew Boniek or Kazimierz Gorski. They were reaching highest scores on nearly every championship throughout the 70’s and 80’s.</a:t>
            </a: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404664"/>
            <a:ext cx="8686800" cy="838200"/>
          </a:xfrm>
        </p:spPr>
        <p:txBody>
          <a:bodyPr>
            <a:noAutofit/>
          </a:bodyPr>
          <a:lstStyle/>
          <a:p>
            <a:pPr algn="ctr"/>
            <a:r>
              <a:rPr lang="pl-PL" sz="5000" dirty="0" smtClean="0">
                <a:latin typeface="Aharoni" pitchFamily="2" charset="-79"/>
                <a:cs typeface="Aharoni" pitchFamily="2" charset="-79"/>
              </a:rPr>
              <a:t>THE END</a:t>
            </a:r>
            <a:endParaRPr lang="pl-PL" sz="5000" dirty="0">
              <a:latin typeface="Aharoni" pitchFamily="2" charset="-79"/>
              <a:cs typeface="Aharoni" pitchFamily="2" charset="-79"/>
            </a:endParaRPr>
          </a:p>
        </p:txBody>
      </p:sp>
      <p:sp>
        <p:nvSpPr>
          <p:cNvPr id="3" name="Content Placeholder 2"/>
          <p:cNvSpPr>
            <a:spLocks noGrp="1"/>
          </p:cNvSpPr>
          <p:nvPr>
            <p:ph idx="1"/>
          </p:nvPr>
        </p:nvSpPr>
        <p:spPr>
          <a:xfrm>
            <a:off x="0" y="6858000"/>
            <a:ext cx="9144000" cy="2736304"/>
          </a:xfrm>
        </p:spPr>
        <p:txBody>
          <a:bodyPr>
            <a:noAutofit/>
          </a:bodyPr>
          <a:lstStyle/>
          <a:p>
            <a:pPr>
              <a:buNone/>
            </a:pPr>
            <a:r>
              <a:rPr lang="pl-PL" sz="2500" dirty="0" smtClean="0">
                <a:latin typeface="Aharoni" pitchFamily="2" charset="-79"/>
                <a:cs typeface="Aharoni" pitchFamily="2" charset="-79"/>
              </a:rPr>
              <a:t>    </a:t>
            </a:r>
            <a:r>
              <a:rPr lang="pl-PL" sz="2500" dirty="0" smtClean="0">
                <a:latin typeface="Aharoni" pitchFamily="2" charset="-79"/>
                <a:cs typeface="Aharoni" pitchFamily="2" charset="-79"/>
              </a:rPr>
              <a:t>Yes, I do indeed realise, that I haven’t covered all the topics about such sport disciplines as swimming, basketball, cycling, and more.</a:t>
            </a:r>
          </a:p>
          <a:p>
            <a:pPr>
              <a:buNone/>
            </a:pPr>
            <a:endParaRPr lang="pl-PL" sz="2500" dirty="0" smtClean="0">
              <a:latin typeface="Aharoni" pitchFamily="2" charset="-79"/>
              <a:cs typeface="Aharoni" pitchFamily="2" charset="-79"/>
            </a:endParaRPr>
          </a:p>
          <a:p>
            <a:pPr>
              <a:buNone/>
            </a:pPr>
            <a:r>
              <a:rPr lang="pl-PL" sz="2200" dirty="0" smtClean="0">
                <a:latin typeface="Arial Black" pitchFamily="34" charset="0"/>
              </a:rPr>
              <a:t>    </a:t>
            </a:r>
            <a:r>
              <a:rPr lang="pl-PL" sz="2500" dirty="0" smtClean="0">
                <a:latin typeface="Aharoni" pitchFamily="2" charset="-79"/>
                <a:cs typeface="Aharoni" pitchFamily="2" charset="-79"/>
              </a:rPr>
              <a:t>Is’t that however a proof, that sports is a very deep-reaching, fascinating thing that deserves to be studied, or developed? Let’s all think about it.</a:t>
            </a:r>
            <a:endParaRPr lang="pl-PL" sz="2500" dirty="0" smtClean="0">
              <a:latin typeface="Aharoni" pitchFamily="2" charset="-79"/>
              <a:cs typeface="Aharoni" pitchFamily="2" charset="-79"/>
            </a:endParaRPr>
          </a:p>
        </p:txBody>
      </p:sp>
      <p:sp>
        <p:nvSpPr>
          <p:cNvPr id="4" name="Curved Left Arrow 3">
            <a:hlinkClick r:id="rId2"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Tree>
  </p:cSld>
  <p:clrMapOvr>
    <a:masterClrMapping/>
  </p:clrMapOvr>
  <p:transition advClick="0" advTm="1900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4" presetClass="path" presetSubtype="0" accel="50000" decel="50000" fill="hold" grpId="0" nodeType="withEffect">
                                  <p:stCondLst>
                                    <p:cond delay="0"/>
                                  </p:stCondLst>
                                  <p:childTnLst>
                                    <p:animMotion origin="layout" path="M -1.11111E-6 -1.72797E-6 L 0.00139 -0.79991 " pathEditMode="relative" rAng="0" ptsTypes="AA">
                                      <p:cBhvr>
                                        <p:cTn id="6" dur="10000" fill="hold"/>
                                        <p:tgtEl>
                                          <p:spTgt spid="3">
                                            <p:txEl>
                                              <p:pRg st="0" end="0"/>
                                            </p:txEl>
                                          </p:spTgt>
                                        </p:tgtEl>
                                        <p:attrNameLst>
                                          <p:attrName>ppt_x</p:attrName>
                                          <p:attrName>ppt_y</p:attrName>
                                        </p:attrNameLst>
                                      </p:cBhvr>
                                      <p:rCtr x="1" y="-400"/>
                                    </p:animMotion>
                                  </p:childTnLst>
                                </p:cTn>
                              </p:par>
                              <p:par>
                                <p:cTn id="7" presetID="64" presetClass="path" presetSubtype="0" accel="50000" decel="50000" fill="hold" grpId="0" nodeType="withEffect">
                                  <p:stCondLst>
                                    <p:cond delay="0"/>
                                  </p:stCondLst>
                                  <p:childTnLst>
                                    <p:animMotion origin="layout" path="M -1.11111E-6 -1.72797E-6 L 0.00139 -0.79991 " pathEditMode="relative" rAng="0" ptsTypes="AA">
                                      <p:cBhvr>
                                        <p:cTn id="8" dur="10000" fill="hold"/>
                                        <p:tgtEl>
                                          <p:spTgt spid="3">
                                            <p:txEl>
                                              <p:pRg st="2" end="2"/>
                                            </p:txEl>
                                          </p:spTgt>
                                        </p:tgtEl>
                                        <p:attrNameLst>
                                          <p:attrName>ppt_x</p:attrName>
                                          <p:attrName>ppt_y</p:attrName>
                                        </p:attrNameLst>
                                      </p:cBhvr>
                                      <p:rCtr x="1" y="-400"/>
                                    </p:animMotion>
                                  </p:childTnLst>
                                </p:cTn>
                              </p:par>
                            </p:childTnLst>
                          </p:cTn>
                        </p:par>
                        <p:par>
                          <p:cTn id="9" fill="hold">
                            <p:stCondLst>
                              <p:cond delay="10000"/>
                            </p:stCondLst>
                            <p:childTnLst>
                              <p:par>
                                <p:cTn id="10" presetID="10" presetClass="entr" presetSubtype="0" fill="hold" grpId="1" nodeType="afterEffect">
                                  <p:stCondLst>
                                    <p:cond delay="200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a:bodyPr>
          <a:lstStyle/>
          <a:p>
            <a:pPr algn="ctr"/>
            <a:r>
              <a:rPr lang="pl-PL" sz="4400" dirty="0" smtClean="0">
                <a:latin typeface="Arial Black" pitchFamily="34" charset="0"/>
                <a:cs typeface="Aharoni" pitchFamily="2" charset="-79"/>
              </a:rPr>
              <a:t>Table of contents</a:t>
            </a:r>
            <a:endParaRPr lang="pl-PL" sz="4400" dirty="0">
              <a:latin typeface="Arial Black" pitchFamily="34" charset="0"/>
              <a:cs typeface="Aharoni" pitchFamily="2" charset="-79"/>
            </a:endParaRPr>
          </a:p>
        </p:txBody>
      </p:sp>
      <p:sp>
        <p:nvSpPr>
          <p:cNvPr id="4" name="TextBox 3">
            <a:hlinkClick r:id="rId2" action="ppaction://hlinksldjump"/>
          </p:cNvPr>
          <p:cNvSpPr txBox="1"/>
          <p:nvPr/>
        </p:nvSpPr>
        <p:spPr>
          <a:xfrm>
            <a:off x="0" y="1412776"/>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Football</a:t>
            </a:r>
          </a:p>
        </p:txBody>
      </p:sp>
      <p:sp>
        <p:nvSpPr>
          <p:cNvPr id="5" name="TextBox 4">
            <a:hlinkClick r:id="rId3" action="ppaction://hlinksldjump"/>
          </p:cNvPr>
          <p:cNvSpPr txBox="1"/>
          <p:nvPr/>
        </p:nvSpPr>
        <p:spPr>
          <a:xfrm>
            <a:off x="0" y="2132856"/>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Handball</a:t>
            </a:r>
            <a:endParaRPr lang="pl-PL" sz="2500" dirty="0">
              <a:latin typeface="Aharoni" pitchFamily="2" charset="-79"/>
              <a:cs typeface="Aharoni" pitchFamily="2" charset="-79"/>
            </a:endParaRPr>
          </a:p>
        </p:txBody>
      </p:sp>
      <p:sp>
        <p:nvSpPr>
          <p:cNvPr id="6" name="TextBox 5">
            <a:hlinkClick r:id="rId4" action="ppaction://hlinksldjump"/>
          </p:cNvPr>
          <p:cNvSpPr txBox="1"/>
          <p:nvPr/>
        </p:nvSpPr>
        <p:spPr>
          <a:xfrm>
            <a:off x="0" y="2492896"/>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Voleyball</a:t>
            </a:r>
            <a:endParaRPr lang="pl-PL" sz="2500" dirty="0">
              <a:latin typeface="Aharoni" pitchFamily="2" charset="-79"/>
              <a:cs typeface="Aharoni" pitchFamily="2" charset="-79"/>
            </a:endParaRPr>
          </a:p>
        </p:txBody>
      </p:sp>
      <p:sp>
        <p:nvSpPr>
          <p:cNvPr id="7" name="TextBox 6">
            <a:hlinkClick r:id="rId5" action="ppaction://hlinksldjump"/>
          </p:cNvPr>
          <p:cNvSpPr txBox="1"/>
          <p:nvPr/>
        </p:nvSpPr>
        <p:spPr>
          <a:xfrm>
            <a:off x="0" y="1052736"/>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Hockey</a:t>
            </a:r>
            <a:endParaRPr lang="pl-PL" sz="2500" dirty="0">
              <a:latin typeface="Aharoni" pitchFamily="2" charset="-79"/>
              <a:cs typeface="Aharoni" pitchFamily="2" charset="-79"/>
            </a:endParaRPr>
          </a:p>
        </p:txBody>
      </p:sp>
      <p:sp>
        <p:nvSpPr>
          <p:cNvPr id="8" name="TextBox 7">
            <a:hlinkClick r:id="rId6" action="ppaction://hlinksldjump"/>
          </p:cNvPr>
          <p:cNvSpPr txBox="1"/>
          <p:nvPr/>
        </p:nvSpPr>
        <p:spPr>
          <a:xfrm>
            <a:off x="0" y="2852936"/>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Gymnastics</a:t>
            </a:r>
            <a:endParaRPr lang="pl-PL" sz="2500" dirty="0">
              <a:latin typeface="Aharoni" pitchFamily="2" charset="-79"/>
              <a:cs typeface="Aharoni" pitchFamily="2" charset="-79"/>
            </a:endParaRPr>
          </a:p>
        </p:txBody>
      </p:sp>
      <p:sp>
        <p:nvSpPr>
          <p:cNvPr id="9" name="TextBox 8">
            <a:hlinkClick r:id="rId7" action="ppaction://hlinksldjump"/>
          </p:cNvPr>
          <p:cNvSpPr txBox="1"/>
          <p:nvPr/>
        </p:nvSpPr>
        <p:spPr>
          <a:xfrm>
            <a:off x="0" y="3212976"/>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Weightlifting</a:t>
            </a:r>
            <a:endParaRPr lang="pl-PL" sz="2500" dirty="0">
              <a:latin typeface="Aharoni" pitchFamily="2" charset="-79"/>
              <a:cs typeface="Aharoni" pitchFamily="2" charset="-79"/>
            </a:endParaRPr>
          </a:p>
        </p:txBody>
      </p:sp>
      <p:sp>
        <p:nvSpPr>
          <p:cNvPr id="10" name="TextBox 9">
            <a:hlinkClick r:id="rId8" action="ppaction://hlinksldjump"/>
          </p:cNvPr>
          <p:cNvSpPr txBox="1"/>
          <p:nvPr/>
        </p:nvSpPr>
        <p:spPr>
          <a:xfrm>
            <a:off x="0" y="1772816"/>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Athletics</a:t>
            </a:r>
            <a:endParaRPr lang="pl-PL" sz="2500" dirty="0">
              <a:latin typeface="Aharoni" pitchFamily="2" charset="-79"/>
              <a:cs typeface="Aharoni" pitchFamily="2" charset="-79"/>
            </a:endParaRPr>
          </a:p>
        </p:txBody>
      </p:sp>
      <p:sp>
        <p:nvSpPr>
          <p:cNvPr id="11" name="TextBox 10">
            <a:hlinkClick r:id="rId9" action="ppaction://hlinksldjump"/>
          </p:cNvPr>
          <p:cNvSpPr txBox="1"/>
          <p:nvPr/>
        </p:nvSpPr>
        <p:spPr>
          <a:xfrm>
            <a:off x="0" y="4005064"/>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A history of the olympic games</a:t>
            </a:r>
            <a:endParaRPr lang="pl-PL" sz="2500" dirty="0">
              <a:latin typeface="Aharoni" pitchFamily="2" charset="-79"/>
              <a:cs typeface="Aharoni" pitchFamily="2" charset="-79"/>
            </a:endParaRPr>
          </a:p>
        </p:txBody>
      </p:sp>
      <p:sp>
        <p:nvSpPr>
          <p:cNvPr id="12" name="TextBox 11">
            <a:hlinkClick r:id="rId10" action="ppaction://hlinksldjump"/>
          </p:cNvPr>
          <p:cNvSpPr txBox="1"/>
          <p:nvPr/>
        </p:nvSpPr>
        <p:spPr>
          <a:xfrm>
            <a:off x="0" y="4797152"/>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Polish sport succeses of pre-war period</a:t>
            </a:r>
            <a:endParaRPr lang="pl-PL" sz="2500" dirty="0">
              <a:latin typeface="Aharoni" pitchFamily="2" charset="-79"/>
              <a:cs typeface="Aharoni" pitchFamily="2" charset="-79"/>
            </a:endParaRPr>
          </a:p>
        </p:txBody>
      </p:sp>
      <p:sp>
        <p:nvSpPr>
          <p:cNvPr id="13" name="TextBox 12">
            <a:hlinkClick r:id="rId11" action="ppaction://hlinksldjump"/>
          </p:cNvPr>
          <p:cNvSpPr txBox="1"/>
          <p:nvPr/>
        </p:nvSpPr>
        <p:spPr>
          <a:xfrm>
            <a:off x="0" y="5157192"/>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Polish sport succeses of post-war period</a:t>
            </a:r>
            <a:endParaRPr lang="pl-PL" sz="2500" dirty="0">
              <a:latin typeface="Aharoni" pitchFamily="2" charset="-79"/>
              <a:cs typeface="Aharoni" pitchFamily="2" charset="-79"/>
            </a:endParaRPr>
          </a:p>
        </p:txBody>
      </p:sp>
      <p:sp>
        <p:nvSpPr>
          <p:cNvPr id="14" name="TextBox 13">
            <a:hlinkClick r:id="rId12" action="ppaction://hlinksldjump"/>
          </p:cNvPr>
          <p:cNvSpPr txBox="1"/>
          <p:nvPr/>
        </p:nvSpPr>
        <p:spPr>
          <a:xfrm>
            <a:off x="0" y="5517232"/>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Polish sport succeses of latter communist era</a:t>
            </a:r>
          </a:p>
        </p:txBody>
      </p:sp>
      <p:sp>
        <p:nvSpPr>
          <p:cNvPr id="16" name="TextBox 15">
            <a:hlinkClick r:id="rId13" action="ppaction://hlinksldjump"/>
          </p:cNvPr>
          <p:cNvSpPr txBox="1"/>
          <p:nvPr/>
        </p:nvSpPr>
        <p:spPr>
          <a:xfrm>
            <a:off x="0" y="6381328"/>
            <a:ext cx="9144000" cy="477054"/>
          </a:xfrm>
          <a:prstGeom prst="rect">
            <a:avLst/>
          </a:prstGeom>
          <a:noFill/>
        </p:spPr>
        <p:txBody>
          <a:bodyPr wrap="square" rtlCol="0">
            <a:spAutoFit/>
          </a:bodyPr>
          <a:lstStyle/>
          <a:p>
            <a:pPr algn="ctr"/>
            <a:r>
              <a:rPr lang="pl-PL" sz="2500" dirty="0" smtClean="0">
                <a:latin typeface="Aharoni" pitchFamily="2" charset="-79"/>
                <a:cs typeface="Aharoni" pitchFamily="2" charset="-79"/>
              </a:rPr>
              <a:t>Ending slide</a:t>
            </a:r>
            <a:endParaRPr lang="pl-PL" sz="2500" dirty="0">
              <a:latin typeface="Aharoni" pitchFamily="2" charset="-79"/>
              <a:cs typeface="Aharoni" pitchFamily="2" charset="-79"/>
            </a:endParaRP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60648"/>
            <a:ext cx="8686800" cy="838200"/>
          </a:xfrm>
        </p:spPr>
        <p:txBody>
          <a:bodyPr>
            <a:noAutofit/>
          </a:bodyPr>
          <a:lstStyle/>
          <a:p>
            <a:pPr algn="ctr"/>
            <a:r>
              <a:rPr lang="pl-PL" sz="5000" dirty="0" smtClean="0">
                <a:latin typeface="Aharoni" pitchFamily="2" charset="-79"/>
                <a:cs typeface="Aharoni" pitchFamily="2" charset="-79"/>
              </a:rPr>
              <a:t>HOCKEY</a:t>
            </a:r>
            <a:endParaRPr lang="pl-PL" sz="5000" dirty="0">
              <a:latin typeface="Aharoni" pitchFamily="2" charset="-79"/>
              <a:cs typeface="Aharoni" pitchFamily="2" charset="-79"/>
            </a:endParaRPr>
          </a:p>
        </p:txBody>
      </p:sp>
      <p:pic>
        <p:nvPicPr>
          <p:cNvPr id="1026" name="Picture 2" descr="C:\Users\Ja\Desktop\pobrane (7).jpg"/>
          <p:cNvPicPr>
            <a:picLocks noChangeAspect="1" noChangeArrowheads="1"/>
          </p:cNvPicPr>
          <p:nvPr/>
        </p:nvPicPr>
        <p:blipFill>
          <a:blip r:embed="rId2" cstate="print"/>
          <a:srcRect/>
          <a:stretch>
            <a:fillRect/>
          </a:stretch>
        </p:blipFill>
        <p:spPr bwMode="auto">
          <a:xfrm>
            <a:off x="5292080" y="4365104"/>
            <a:ext cx="3572732" cy="2170931"/>
          </a:xfrm>
          <a:prstGeom prst="rect">
            <a:avLst/>
          </a:prstGeom>
          <a:noFill/>
        </p:spPr>
      </p:pic>
      <p:pic>
        <p:nvPicPr>
          <p:cNvPr id="1027" name="Picture 3" descr="C:\Users\Ja\Desktop\hokej_hockey_player,400_min.jpg"/>
          <p:cNvPicPr>
            <a:picLocks noChangeAspect="1" noChangeArrowheads="1"/>
          </p:cNvPicPr>
          <p:nvPr/>
        </p:nvPicPr>
        <p:blipFill>
          <a:blip r:embed="rId3" cstate="print"/>
          <a:srcRect/>
          <a:stretch>
            <a:fillRect/>
          </a:stretch>
        </p:blipFill>
        <p:spPr bwMode="auto">
          <a:xfrm>
            <a:off x="467544" y="1340768"/>
            <a:ext cx="2793468" cy="2229979"/>
          </a:xfrm>
          <a:prstGeom prst="rect">
            <a:avLst/>
          </a:prstGeom>
          <a:noFill/>
        </p:spPr>
      </p:pic>
      <p:sp>
        <p:nvSpPr>
          <p:cNvPr id="6" name="Curved Left Arrow 5">
            <a:hlinkClick r:id="rId4"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TextBox 6"/>
          <p:cNvSpPr txBox="1"/>
          <p:nvPr/>
        </p:nvSpPr>
        <p:spPr>
          <a:xfrm>
            <a:off x="3491880" y="1268760"/>
            <a:ext cx="5652120" cy="2785378"/>
          </a:xfrm>
          <a:prstGeom prst="rect">
            <a:avLst/>
          </a:prstGeom>
          <a:noFill/>
        </p:spPr>
        <p:txBody>
          <a:bodyPr wrap="square" rtlCol="0">
            <a:spAutoFit/>
          </a:bodyPr>
          <a:lstStyle/>
          <a:p>
            <a:r>
              <a:rPr lang="pl-PL" sz="2500" dirty="0" smtClean="0">
                <a:latin typeface="Aharoni" pitchFamily="2" charset="-79"/>
                <a:cs typeface="Aharoni" pitchFamily="2" charset="-79"/>
              </a:rPr>
              <a:t>People began playing hockey in the late thirteenth century, with France and England being cited as the countries of its origin.</a:t>
            </a:r>
            <a:r>
              <a:rPr lang="pl-PL" sz="2500" dirty="0" smtClean="0">
                <a:latin typeface="Arial Black" pitchFamily="34" charset="0"/>
                <a:cs typeface="Aharoni" pitchFamily="2" charset="-79"/>
              </a:rPr>
              <a:t> </a:t>
            </a:r>
            <a:r>
              <a:rPr lang="pl-PL" sz="2500" dirty="0" smtClean="0">
                <a:latin typeface="Aharoni" pitchFamily="2" charset="-79"/>
                <a:cs typeface="Aharoni" pitchFamily="2" charset="-79"/>
              </a:rPr>
              <a:t>Originally it was just a simple game played by peasants and soldiers on frozen lakes.</a:t>
            </a:r>
            <a:endParaRPr lang="pl-PL" sz="2500" dirty="0">
              <a:latin typeface="Arial Black" pitchFamily="34" charset="0"/>
              <a:cs typeface="Aharoni" pitchFamily="2" charset="-79"/>
            </a:endParaRPr>
          </a:p>
        </p:txBody>
      </p:sp>
      <p:sp>
        <p:nvSpPr>
          <p:cNvPr id="8" name="TextBox 7"/>
          <p:cNvSpPr txBox="1"/>
          <p:nvPr/>
        </p:nvSpPr>
        <p:spPr>
          <a:xfrm>
            <a:off x="0" y="4581128"/>
            <a:ext cx="5292080" cy="2015936"/>
          </a:xfrm>
          <a:prstGeom prst="rect">
            <a:avLst/>
          </a:prstGeom>
          <a:noFill/>
        </p:spPr>
        <p:txBody>
          <a:bodyPr wrap="square" rtlCol="0">
            <a:spAutoFit/>
          </a:bodyPr>
          <a:lstStyle/>
          <a:p>
            <a:r>
              <a:rPr lang="pl-PL" sz="2500" dirty="0" smtClean="0">
                <a:latin typeface="Aharoni" pitchFamily="2" charset="-79"/>
                <a:cs typeface="Aharoni" pitchFamily="2" charset="-79"/>
              </a:rPr>
              <a:t>After its arrival in XIX-century Canada, hockey was turned into official sport discipline. It is also being played on the olympics since 1924.</a:t>
            </a:r>
            <a:r>
              <a:rPr lang="pl-PL" sz="2500" dirty="0" smtClean="0">
                <a:latin typeface="Arial Black" pitchFamily="34" charset="0"/>
              </a:rPr>
              <a:t> </a:t>
            </a:r>
            <a:endParaRPr lang="pl-PL" sz="2500" dirty="0">
              <a:latin typeface="Aharoni" pitchFamily="2" charset="-79"/>
              <a:cs typeface="Aharoni" pitchFamily="2" charset="-79"/>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686800" cy="838200"/>
          </a:xfrm>
        </p:spPr>
        <p:txBody>
          <a:bodyPr>
            <a:noAutofit/>
          </a:bodyPr>
          <a:lstStyle/>
          <a:p>
            <a:pPr algn="ctr"/>
            <a:r>
              <a:rPr lang="pl-PL" sz="5000" dirty="0" smtClean="0">
                <a:latin typeface="Aharoni" pitchFamily="2" charset="-79"/>
                <a:cs typeface="Aharoni" pitchFamily="2" charset="-79"/>
              </a:rPr>
              <a:t>Voleyball</a:t>
            </a:r>
            <a:endParaRPr lang="pl-PL" sz="5000" dirty="0">
              <a:latin typeface="Aharoni" pitchFamily="2" charset="-79"/>
              <a:cs typeface="Aharoni" pitchFamily="2" charset="-79"/>
            </a:endParaRPr>
          </a:p>
        </p:txBody>
      </p:sp>
      <p:pic>
        <p:nvPicPr>
          <p:cNvPr id="2050" name="Picture 2" descr="C:\Users\Ja\Desktop\pobrane.jpg"/>
          <p:cNvPicPr>
            <a:picLocks noChangeAspect="1" noChangeArrowheads="1"/>
          </p:cNvPicPr>
          <p:nvPr/>
        </p:nvPicPr>
        <p:blipFill>
          <a:blip r:embed="rId2" cstate="print"/>
          <a:srcRect/>
          <a:stretch>
            <a:fillRect/>
          </a:stretch>
        </p:blipFill>
        <p:spPr bwMode="auto">
          <a:xfrm>
            <a:off x="5436096" y="1412776"/>
            <a:ext cx="3257444" cy="2167681"/>
          </a:xfrm>
          <a:prstGeom prst="rect">
            <a:avLst/>
          </a:prstGeom>
          <a:noFill/>
        </p:spPr>
      </p:pic>
      <p:sp>
        <p:nvSpPr>
          <p:cNvPr id="6" name="Curved Left Arrow 5">
            <a:hlinkClick r:id="rId3"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TextBox 6"/>
          <p:cNvSpPr txBox="1"/>
          <p:nvPr/>
        </p:nvSpPr>
        <p:spPr>
          <a:xfrm>
            <a:off x="0" y="1268760"/>
            <a:ext cx="5148064" cy="1631216"/>
          </a:xfrm>
          <a:prstGeom prst="rect">
            <a:avLst/>
          </a:prstGeom>
          <a:noFill/>
        </p:spPr>
        <p:txBody>
          <a:bodyPr wrap="square" rtlCol="0">
            <a:spAutoFit/>
          </a:bodyPr>
          <a:lstStyle/>
          <a:p>
            <a:r>
              <a:rPr lang="pl-PL" sz="2500" dirty="0" smtClean="0">
                <a:latin typeface="Aharoni" pitchFamily="2" charset="-79"/>
                <a:cs typeface="Aharoni" pitchFamily="2" charset="-79"/>
              </a:rPr>
              <a:t>William Morgan of YMCA Massachusets is an inventor of volleyball. It was first played on February 9th, 1895.</a:t>
            </a:r>
            <a:endParaRPr lang="pl-PL" sz="2500" dirty="0">
              <a:latin typeface="Aharoni" pitchFamily="2" charset="-79"/>
              <a:cs typeface="Aharoni" pitchFamily="2" charset="-79"/>
            </a:endParaRPr>
          </a:p>
        </p:txBody>
      </p:sp>
      <p:sp>
        <p:nvSpPr>
          <p:cNvPr id="8" name="TextBox 7"/>
          <p:cNvSpPr txBox="1"/>
          <p:nvPr/>
        </p:nvSpPr>
        <p:spPr>
          <a:xfrm>
            <a:off x="3707904" y="4221088"/>
            <a:ext cx="5220072" cy="1631216"/>
          </a:xfrm>
          <a:prstGeom prst="rect">
            <a:avLst/>
          </a:prstGeom>
          <a:noFill/>
        </p:spPr>
        <p:txBody>
          <a:bodyPr wrap="square" rtlCol="0">
            <a:spAutoFit/>
          </a:bodyPr>
          <a:lstStyle/>
          <a:p>
            <a:r>
              <a:rPr lang="pl-PL" sz="2500" dirty="0" smtClean="0">
                <a:latin typeface="Aharoni" pitchFamily="2" charset="-79"/>
                <a:cs typeface="Aharoni" pitchFamily="2" charset="-79"/>
              </a:rPr>
              <a:t>Despite being a modern and entertaining discipline, voleyball was announced as an official, international sport in 1947.</a:t>
            </a:r>
            <a:endParaRPr lang="pl-PL" sz="2500" dirty="0">
              <a:latin typeface="Aharoni" pitchFamily="2" charset="-79"/>
              <a:cs typeface="Aharoni" pitchFamily="2" charset="-79"/>
            </a:endParaRPr>
          </a:p>
        </p:txBody>
      </p:sp>
      <p:pic>
        <p:nvPicPr>
          <p:cNvPr id="9" name="Picture 2" descr="C:\Users\Ja\Desktop\pobrane (8).jpg"/>
          <p:cNvPicPr>
            <a:picLocks noChangeAspect="1" noChangeArrowheads="1"/>
          </p:cNvPicPr>
          <p:nvPr/>
        </p:nvPicPr>
        <p:blipFill>
          <a:blip r:embed="rId4" cstate="print"/>
          <a:srcRect/>
          <a:stretch>
            <a:fillRect/>
          </a:stretch>
        </p:blipFill>
        <p:spPr bwMode="auto">
          <a:xfrm>
            <a:off x="755576" y="3573016"/>
            <a:ext cx="2664296" cy="2899745"/>
          </a:xfrm>
          <a:prstGeom prst="rect">
            <a:avLst/>
          </a:prstGeom>
          <a:noFill/>
        </p:spPr>
      </p:pic>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686800" cy="838200"/>
          </a:xfrm>
        </p:spPr>
        <p:txBody>
          <a:bodyPr>
            <a:noAutofit/>
          </a:bodyPr>
          <a:lstStyle/>
          <a:p>
            <a:pPr algn="ctr"/>
            <a:r>
              <a:rPr lang="pl-PL" sz="5000" dirty="0" smtClean="0">
                <a:latin typeface="Aharoni" pitchFamily="2" charset="-79"/>
                <a:cs typeface="Aharoni" pitchFamily="2" charset="-79"/>
              </a:rPr>
              <a:t>FOOTBALL</a:t>
            </a:r>
            <a:endParaRPr lang="pl-PL" sz="5000" dirty="0">
              <a:latin typeface="Aharoni" pitchFamily="2" charset="-79"/>
              <a:cs typeface="Aharoni" pitchFamily="2" charset="-79"/>
            </a:endParaRPr>
          </a:p>
        </p:txBody>
      </p:sp>
      <p:pic>
        <p:nvPicPr>
          <p:cNvPr id="3076" name="Picture 4" descr="C:\Users\Ja\Desktop\images.jpg"/>
          <p:cNvPicPr>
            <a:picLocks noChangeAspect="1" noChangeArrowheads="1"/>
          </p:cNvPicPr>
          <p:nvPr/>
        </p:nvPicPr>
        <p:blipFill>
          <a:blip r:embed="rId2" cstate="print"/>
          <a:srcRect/>
          <a:stretch>
            <a:fillRect/>
          </a:stretch>
        </p:blipFill>
        <p:spPr bwMode="auto">
          <a:xfrm>
            <a:off x="755576" y="1340768"/>
            <a:ext cx="3218187" cy="1808212"/>
          </a:xfrm>
          <a:prstGeom prst="rect">
            <a:avLst/>
          </a:prstGeom>
          <a:noFill/>
        </p:spPr>
      </p:pic>
      <p:pic>
        <p:nvPicPr>
          <p:cNvPr id="3078" name="Picture 6" descr="C:\Users\Ja\Desktop\pobrane (3).jpg"/>
          <p:cNvPicPr>
            <a:picLocks noChangeAspect="1" noChangeArrowheads="1"/>
          </p:cNvPicPr>
          <p:nvPr/>
        </p:nvPicPr>
        <p:blipFill>
          <a:blip r:embed="rId3" cstate="print"/>
          <a:srcRect/>
          <a:stretch>
            <a:fillRect/>
          </a:stretch>
        </p:blipFill>
        <p:spPr bwMode="auto">
          <a:xfrm>
            <a:off x="6876256" y="5013176"/>
            <a:ext cx="2112097" cy="1478468"/>
          </a:xfrm>
          <a:prstGeom prst="rect">
            <a:avLst/>
          </a:prstGeom>
          <a:noFill/>
        </p:spPr>
      </p:pic>
      <p:sp>
        <p:nvSpPr>
          <p:cNvPr id="9" name="Curved Left Arrow 8">
            <a:hlinkClick r:id="rId4"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6" name="TextBox 5"/>
          <p:cNvSpPr txBox="1"/>
          <p:nvPr/>
        </p:nvSpPr>
        <p:spPr>
          <a:xfrm>
            <a:off x="3995936" y="1340768"/>
            <a:ext cx="5328592" cy="1938992"/>
          </a:xfrm>
          <a:prstGeom prst="rect">
            <a:avLst/>
          </a:prstGeom>
          <a:noFill/>
        </p:spPr>
        <p:txBody>
          <a:bodyPr wrap="square" rtlCol="0">
            <a:spAutoFit/>
          </a:bodyPr>
          <a:lstStyle/>
          <a:p>
            <a:r>
              <a:rPr lang="pl-PL" sz="2000" dirty="0" smtClean="0">
                <a:latin typeface="Aharoni" pitchFamily="2" charset="-79"/>
                <a:cs typeface="Aharoni" pitchFamily="2" charset="-79"/>
              </a:rPr>
              <a:t>Football was first played in Asia around 2000 years ago. For many years, this was a simple sport discipline for peasants, often being played by a pack of dirty, screaming children kicking pig bladders around the streets.</a:t>
            </a:r>
            <a:endParaRPr lang="pl-PL" sz="2000" dirty="0">
              <a:latin typeface="Aharoni" pitchFamily="2" charset="-79"/>
              <a:cs typeface="Aharoni" pitchFamily="2" charset="-79"/>
            </a:endParaRPr>
          </a:p>
        </p:txBody>
      </p:sp>
      <p:sp>
        <p:nvSpPr>
          <p:cNvPr id="7" name="TextBox 6"/>
          <p:cNvSpPr txBox="1"/>
          <p:nvPr/>
        </p:nvSpPr>
        <p:spPr>
          <a:xfrm>
            <a:off x="0" y="4149080"/>
            <a:ext cx="8820472" cy="1954381"/>
          </a:xfrm>
          <a:prstGeom prst="rect">
            <a:avLst/>
          </a:prstGeom>
          <a:noFill/>
        </p:spPr>
        <p:txBody>
          <a:bodyPr wrap="square" rtlCol="0">
            <a:spAutoFit/>
          </a:bodyPr>
          <a:lstStyle/>
          <a:p>
            <a:r>
              <a:rPr lang="pl-PL" sz="2400" dirty="0" smtClean="0">
                <a:latin typeface="Aharoni" pitchFamily="2" charset="-79"/>
                <a:cs typeface="Aharoni" pitchFamily="2" charset="-79"/>
              </a:rPr>
              <a:t>In the nineteenth century, football became a well-known sport discipline played by both proffesionals, and amateurs. </a:t>
            </a:r>
          </a:p>
          <a:p>
            <a:endParaRPr lang="pl-PL" sz="2500" dirty="0" smtClean="0">
              <a:latin typeface="Aharoni" pitchFamily="2" charset="-79"/>
              <a:cs typeface="Aharoni" pitchFamily="2" charset="-79"/>
            </a:endParaRPr>
          </a:p>
          <a:p>
            <a:r>
              <a:rPr lang="pl-PL" sz="2400" dirty="0" smtClean="0">
                <a:latin typeface="Aharoni" pitchFamily="2" charset="-79"/>
                <a:cs typeface="Aharoni" pitchFamily="2" charset="-79"/>
              </a:rPr>
              <a:t>A first football club, F.C. Sheffield, was created </a:t>
            </a:r>
          </a:p>
          <a:p>
            <a:r>
              <a:rPr lang="pl-PL" sz="2400" dirty="0" smtClean="0">
                <a:latin typeface="Aharoni" pitchFamily="2" charset="-79"/>
                <a:cs typeface="Aharoni" pitchFamily="2" charset="-79"/>
              </a:rPr>
              <a:t>in 1857, and continues to exist to this very day.</a:t>
            </a:r>
            <a:r>
              <a:rPr lang="pl-PL" sz="2400" dirty="0" smtClean="0">
                <a:latin typeface="Arial Black" pitchFamily="34" charset="0"/>
              </a:rPr>
              <a:t> </a:t>
            </a:r>
            <a:endParaRPr lang="pl-PL" sz="2400" dirty="0">
              <a:latin typeface="Arial Black" pitchFamily="34" charset="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9144000" cy="838200"/>
          </a:xfrm>
        </p:spPr>
        <p:txBody>
          <a:bodyPr>
            <a:noAutofit/>
          </a:bodyPr>
          <a:lstStyle/>
          <a:p>
            <a:pPr algn="ctr"/>
            <a:r>
              <a:rPr lang="pl-PL" sz="5000" dirty="0" smtClean="0">
                <a:latin typeface="Aharoni" pitchFamily="2" charset="-79"/>
                <a:cs typeface="Aharoni" pitchFamily="2" charset="-79"/>
              </a:rPr>
              <a:t>Gymnastics</a:t>
            </a:r>
            <a:endParaRPr lang="pl-PL" sz="5000" dirty="0">
              <a:latin typeface="Aharoni" pitchFamily="2" charset="-79"/>
              <a:cs typeface="Aharoni" pitchFamily="2" charset="-79"/>
            </a:endParaRPr>
          </a:p>
        </p:txBody>
      </p:sp>
      <p:pic>
        <p:nvPicPr>
          <p:cNvPr id="4098" name="Picture 2" descr="C:\Users\Ja\Desktop\pobrane (9).jpg"/>
          <p:cNvPicPr>
            <a:picLocks noChangeAspect="1" noChangeArrowheads="1"/>
          </p:cNvPicPr>
          <p:nvPr/>
        </p:nvPicPr>
        <p:blipFill>
          <a:blip r:embed="rId2" cstate="print"/>
          <a:srcRect/>
          <a:stretch>
            <a:fillRect/>
          </a:stretch>
        </p:blipFill>
        <p:spPr bwMode="auto">
          <a:xfrm>
            <a:off x="323528" y="4005064"/>
            <a:ext cx="3064480" cy="2266071"/>
          </a:xfrm>
          <a:prstGeom prst="rect">
            <a:avLst/>
          </a:prstGeom>
          <a:noFill/>
        </p:spPr>
      </p:pic>
      <p:pic>
        <p:nvPicPr>
          <p:cNvPr id="4099" name="Picture 3" descr="C:\Users\Ja\Desktop\images (1).jpg"/>
          <p:cNvPicPr>
            <a:picLocks noChangeAspect="1" noChangeArrowheads="1"/>
          </p:cNvPicPr>
          <p:nvPr/>
        </p:nvPicPr>
        <p:blipFill>
          <a:blip r:embed="rId3" cstate="print"/>
          <a:srcRect/>
          <a:stretch>
            <a:fillRect/>
          </a:stretch>
        </p:blipFill>
        <p:spPr bwMode="auto">
          <a:xfrm>
            <a:off x="6012160" y="1268760"/>
            <a:ext cx="2295699" cy="2295699"/>
          </a:xfrm>
          <a:prstGeom prst="rect">
            <a:avLst/>
          </a:prstGeom>
          <a:noFill/>
        </p:spPr>
      </p:pic>
      <p:sp>
        <p:nvSpPr>
          <p:cNvPr id="6" name="Curved Left Arrow 5">
            <a:hlinkClick r:id="rId4"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TextBox 6"/>
          <p:cNvSpPr txBox="1"/>
          <p:nvPr/>
        </p:nvSpPr>
        <p:spPr>
          <a:xfrm>
            <a:off x="179512" y="1340768"/>
            <a:ext cx="5544616" cy="2015936"/>
          </a:xfrm>
          <a:prstGeom prst="rect">
            <a:avLst/>
          </a:prstGeom>
          <a:noFill/>
        </p:spPr>
        <p:txBody>
          <a:bodyPr wrap="square" rtlCol="0">
            <a:spAutoFit/>
          </a:bodyPr>
          <a:lstStyle/>
          <a:p>
            <a:r>
              <a:rPr lang="pl-PL" sz="2400" dirty="0" smtClean="0">
                <a:latin typeface="Aharoni" pitchFamily="2" charset="-79"/>
                <a:cs typeface="Aharoni" pitchFamily="2" charset="-79"/>
              </a:rPr>
              <a:t>This sport discipline was created by ancient Greeks, who played it „for body and spirit’s harmony”. That idea was soonly captured by Romans, Jews, and Chinese folks.</a:t>
            </a:r>
            <a:endParaRPr lang="pl-PL" sz="2400" dirty="0">
              <a:latin typeface="Aharoni" pitchFamily="2" charset="-79"/>
              <a:cs typeface="Aharoni" pitchFamily="2" charset="-79"/>
            </a:endParaRPr>
          </a:p>
        </p:txBody>
      </p:sp>
      <p:sp>
        <p:nvSpPr>
          <p:cNvPr id="8" name="TextBox 7"/>
          <p:cNvSpPr txBox="1"/>
          <p:nvPr/>
        </p:nvSpPr>
        <p:spPr>
          <a:xfrm>
            <a:off x="3527376" y="3933056"/>
            <a:ext cx="5616624" cy="2677656"/>
          </a:xfrm>
          <a:prstGeom prst="rect">
            <a:avLst/>
          </a:prstGeom>
          <a:noFill/>
        </p:spPr>
        <p:txBody>
          <a:bodyPr wrap="square" rtlCol="0">
            <a:spAutoFit/>
          </a:bodyPr>
          <a:lstStyle/>
          <a:p>
            <a:r>
              <a:rPr lang="pl-PL" sz="2400" dirty="0" smtClean="0">
                <a:latin typeface="Aharoni" pitchFamily="2" charset="-79"/>
                <a:cs typeface="Aharoni" pitchFamily="2" charset="-79"/>
              </a:rPr>
              <a:t>Modern gymnastic technics (swedish and german) were created between eighteenth and nineteenth century, with the first technicue serving as a modern form of rehabilitation, and the second one being responsible for physical endurance.</a:t>
            </a:r>
            <a:endParaRPr lang="pl-PL" sz="2400" dirty="0">
              <a:latin typeface="Arial Black" pitchFamily="34" charset="0"/>
            </a:endParaRPr>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686800" cy="838200"/>
          </a:xfrm>
        </p:spPr>
        <p:txBody>
          <a:bodyPr>
            <a:noAutofit/>
          </a:bodyPr>
          <a:lstStyle/>
          <a:p>
            <a:pPr algn="ctr"/>
            <a:r>
              <a:rPr lang="pl-PL" sz="5000" dirty="0" smtClean="0">
                <a:latin typeface="Aharoni" pitchFamily="2" charset="-79"/>
                <a:cs typeface="Aharoni" pitchFamily="2" charset="-79"/>
              </a:rPr>
              <a:t>HANDBALL</a:t>
            </a:r>
            <a:endParaRPr lang="pl-PL" sz="5000" dirty="0">
              <a:latin typeface="Aharoni" pitchFamily="2" charset="-79"/>
              <a:cs typeface="Aharoni" pitchFamily="2" charset="-79"/>
            </a:endParaRPr>
          </a:p>
        </p:txBody>
      </p:sp>
      <p:pic>
        <p:nvPicPr>
          <p:cNvPr id="4" name="Picture 3" descr="C:\Users\Ja\Desktop\pobrane (1).jpg"/>
          <p:cNvPicPr>
            <a:picLocks noChangeAspect="1" noChangeArrowheads="1"/>
          </p:cNvPicPr>
          <p:nvPr/>
        </p:nvPicPr>
        <p:blipFill>
          <a:blip r:embed="rId2" cstate="print"/>
          <a:srcRect/>
          <a:stretch>
            <a:fillRect/>
          </a:stretch>
        </p:blipFill>
        <p:spPr bwMode="auto">
          <a:xfrm>
            <a:off x="827584" y="1340768"/>
            <a:ext cx="2619375" cy="1743075"/>
          </a:xfrm>
          <a:prstGeom prst="rect">
            <a:avLst/>
          </a:prstGeom>
          <a:noFill/>
        </p:spPr>
      </p:pic>
      <p:sp>
        <p:nvSpPr>
          <p:cNvPr id="6" name="Curved Left Arrow 5">
            <a:hlinkClick r:id="rId3"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TextBox 6"/>
          <p:cNvSpPr txBox="1"/>
          <p:nvPr/>
        </p:nvSpPr>
        <p:spPr>
          <a:xfrm>
            <a:off x="3635896" y="1340768"/>
            <a:ext cx="5508104" cy="1938992"/>
          </a:xfrm>
          <a:prstGeom prst="rect">
            <a:avLst/>
          </a:prstGeom>
          <a:noFill/>
        </p:spPr>
        <p:txBody>
          <a:bodyPr wrap="square" rtlCol="0">
            <a:spAutoFit/>
          </a:bodyPr>
          <a:lstStyle/>
          <a:p>
            <a:r>
              <a:rPr lang="pl-PL" sz="2400" dirty="0" smtClean="0">
                <a:latin typeface="Aharoni" pitchFamily="2" charset="-79"/>
                <a:cs typeface="Aharoni" pitchFamily="2" charset="-79"/>
              </a:rPr>
              <a:t>That discipline was known throughout the world since ancient times, being most popular in Aztek and Mayan countries, where it served as a form of ritual.</a:t>
            </a:r>
            <a:endParaRPr lang="pl-PL" sz="2400" dirty="0">
              <a:latin typeface="Aharoni" pitchFamily="2" charset="-79"/>
              <a:cs typeface="Aharoni" pitchFamily="2" charset="-79"/>
            </a:endParaRPr>
          </a:p>
        </p:txBody>
      </p:sp>
      <p:sp>
        <p:nvSpPr>
          <p:cNvPr id="8" name="TextBox 7"/>
          <p:cNvSpPr txBox="1"/>
          <p:nvPr/>
        </p:nvSpPr>
        <p:spPr>
          <a:xfrm>
            <a:off x="179512" y="4293096"/>
            <a:ext cx="5616624" cy="2015936"/>
          </a:xfrm>
          <a:prstGeom prst="rect">
            <a:avLst/>
          </a:prstGeom>
          <a:noFill/>
        </p:spPr>
        <p:txBody>
          <a:bodyPr wrap="square" rtlCol="0">
            <a:spAutoFit/>
          </a:bodyPr>
          <a:lstStyle/>
          <a:p>
            <a:r>
              <a:rPr lang="pl-PL" sz="2500" dirty="0" smtClean="0">
                <a:latin typeface="Aharoni" pitchFamily="2" charset="-79"/>
                <a:cs typeface="Aharoni" pitchFamily="2" charset="-79"/>
              </a:rPr>
              <a:t>A modern handball was created by Dutch people between nineteenth and twentieth century.XIX i XX wieku. It has been an international sport since 1920’s.</a:t>
            </a:r>
            <a:endParaRPr lang="pl-PL" sz="2200" dirty="0">
              <a:latin typeface="Aharoni" pitchFamily="2" charset="-79"/>
              <a:cs typeface="Aharoni" pitchFamily="2" charset="-79"/>
            </a:endParaRPr>
          </a:p>
        </p:txBody>
      </p:sp>
      <p:pic>
        <p:nvPicPr>
          <p:cNvPr id="9" name="Picture 3" descr="C:\Users\Ja\Desktop\pobrane (10).jpg"/>
          <p:cNvPicPr>
            <a:picLocks noChangeAspect="1" noChangeArrowheads="1"/>
          </p:cNvPicPr>
          <p:nvPr/>
        </p:nvPicPr>
        <p:blipFill>
          <a:blip r:embed="rId4" cstate="print"/>
          <a:srcRect/>
          <a:stretch>
            <a:fillRect/>
          </a:stretch>
        </p:blipFill>
        <p:spPr bwMode="auto">
          <a:xfrm>
            <a:off x="5724128" y="4149080"/>
            <a:ext cx="3225329" cy="2342258"/>
          </a:xfrm>
          <a:prstGeom prst="rect">
            <a:avLst/>
          </a:prstGeom>
          <a:noFill/>
        </p:spPr>
      </p:pic>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686800" cy="838200"/>
          </a:xfrm>
        </p:spPr>
        <p:txBody>
          <a:bodyPr>
            <a:noAutofit/>
          </a:bodyPr>
          <a:lstStyle/>
          <a:p>
            <a:pPr algn="ctr"/>
            <a:r>
              <a:rPr lang="pl-PL" sz="5000" dirty="0" smtClean="0">
                <a:latin typeface="Aharoni" pitchFamily="2" charset="-79"/>
                <a:cs typeface="Aharoni" pitchFamily="2" charset="-79"/>
              </a:rPr>
              <a:t>ATHLETICS</a:t>
            </a:r>
            <a:endParaRPr lang="pl-PL" sz="5000" dirty="0">
              <a:latin typeface="Aharoni" pitchFamily="2" charset="-79"/>
              <a:cs typeface="Aharoni" pitchFamily="2" charset="-79"/>
            </a:endParaRPr>
          </a:p>
        </p:txBody>
      </p:sp>
      <p:pic>
        <p:nvPicPr>
          <p:cNvPr id="5122" name="Picture 2" descr="C:\Users\Ja\Desktop\lekkoatletyka_1920x1200_025_biegi.jpg"/>
          <p:cNvPicPr>
            <a:picLocks noChangeAspect="1" noChangeArrowheads="1"/>
          </p:cNvPicPr>
          <p:nvPr/>
        </p:nvPicPr>
        <p:blipFill>
          <a:blip r:embed="rId2" cstate="print"/>
          <a:srcRect/>
          <a:stretch>
            <a:fillRect/>
          </a:stretch>
        </p:blipFill>
        <p:spPr bwMode="auto">
          <a:xfrm>
            <a:off x="611560" y="1556792"/>
            <a:ext cx="3465663" cy="2188840"/>
          </a:xfrm>
          <a:prstGeom prst="rect">
            <a:avLst/>
          </a:prstGeom>
          <a:noFill/>
        </p:spPr>
      </p:pic>
      <p:pic>
        <p:nvPicPr>
          <p:cNvPr id="5123" name="Picture 3" descr="C:\Users\Ja\Desktop\amfora1.jpg"/>
          <p:cNvPicPr>
            <a:picLocks noChangeAspect="1" noChangeArrowheads="1"/>
          </p:cNvPicPr>
          <p:nvPr/>
        </p:nvPicPr>
        <p:blipFill>
          <a:blip r:embed="rId3" cstate="print"/>
          <a:srcRect/>
          <a:stretch>
            <a:fillRect/>
          </a:stretch>
        </p:blipFill>
        <p:spPr bwMode="auto">
          <a:xfrm>
            <a:off x="7380312" y="3933056"/>
            <a:ext cx="1596752" cy="2417305"/>
          </a:xfrm>
          <a:prstGeom prst="rect">
            <a:avLst/>
          </a:prstGeom>
          <a:noFill/>
        </p:spPr>
      </p:pic>
      <p:sp>
        <p:nvSpPr>
          <p:cNvPr id="6" name="Curved Left Arrow 5">
            <a:hlinkClick r:id="rId4"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TextBox 6"/>
          <p:cNvSpPr txBox="1"/>
          <p:nvPr/>
        </p:nvSpPr>
        <p:spPr>
          <a:xfrm>
            <a:off x="4139952" y="1340768"/>
            <a:ext cx="5004048" cy="2015936"/>
          </a:xfrm>
          <a:prstGeom prst="rect">
            <a:avLst/>
          </a:prstGeom>
          <a:noFill/>
        </p:spPr>
        <p:txBody>
          <a:bodyPr wrap="square" rtlCol="0">
            <a:spAutoFit/>
          </a:bodyPr>
          <a:lstStyle/>
          <a:p>
            <a:r>
              <a:rPr lang="pl-PL" sz="2500" dirty="0" smtClean="0">
                <a:latin typeface="Aharoni" pitchFamily="2" charset="-79"/>
                <a:cs typeface="Aharoni" pitchFamily="2" charset="-79"/>
              </a:rPr>
              <a:t>Since the beggining of time, athletics was practiced by prehistoric people in order to hunt fast. It was a most popular sport in ancient Greece.</a:t>
            </a:r>
          </a:p>
        </p:txBody>
      </p:sp>
      <p:sp>
        <p:nvSpPr>
          <p:cNvPr id="8" name="TextBox 7"/>
          <p:cNvSpPr txBox="1"/>
          <p:nvPr/>
        </p:nvSpPr>
        <p:spPr>
          <a:xfrm>
            <a:off x="0" y="4365104"/>
            <a:ext cx="7776864" cy="1631216"/>
          </a:xfrm>
          <a:prstGeom prst="rect">
            <a:avLst/>
          </a:prstGeom>
          <a:noFill/>
        </p:spPr>
        <p:txBody>
          <a:bodyPr wrap="square" rtlCol="0">
            <a:spAutoFit/>
          </a:bodyPr>
          <a:lstStyle/>
          <a:p>
            <a:r>
              <a:rPr lang="pl-PL" sz="2500" dirty="0" smtClean="0">
                <a:latin typeface="Aharoni" pitchFamily="2" charset="-79"/>
                <a:cs typeface="Aharoni" pitchFamily="2" charset="-79"/>
              </a:rPr>
              <a:t>Being practiced by nearly every Greek (resulting in a muscular form of body on most of these people), it was obviously a primary discipline of the first modern olympic games in Athenes, 1896.</a:t>
            </a:r>
            <a:endParaRPr lang="pl-PL" sz="2500" dirty="0">
              <a:latin typeface="Aharoni" pitchFamily="2" charset="-79"/>
              <a:cs typeface="Aharoni" pitchFamily="2" charset="-79"/>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686800" cy="838200"/>
          </a:xfrm>
        </p:spPr>
        <p:txBody>
          <a:bodyPr>
            <a:noAutofit/>
          </a:bodyPr>
          <a:lstStyle/>
          <a:p>
            <a:pPr algn="ctr"/>
            <a:r>
              <a:rPr lang="pl-PL" sz="5000" dirty="0" smtClean="0">
                <a:latin typeface="Aharoni" pitchFamily="2" charset="-79"/>
                <a:cs typeface="Aharoni" pitchFamily="2" charset="-79"/>
              </a:rPr>
              <a:t>WEIGHTLIFTING</a:t>
            </a:r>
            <a:endParaRPr lang="pl-PL" sz="5000" dirty="0">
              <a:latin typeface="Aharoni" pitchFamily="2" charset="-79"/>
              <a:cs typeface="Aharoni" pitchFamily="2" charset="-79"/>
            </a:endParaRPr>
          </a:p>
        </p:txBody>
      </p:sp>
      <p:pic>
        <p:nvPicPr>
          <p:cNvPr id="6146" name="Picture 2" descr="C:\Users\Ja\Desktop\Plukfelder_clean_final_ezg_1.jpg"/>
          <p:cNvPicPr>
            <a:picLocks noChangeAspect="1" noChangeArrowheads="1"/>
          </p:cNvPicPr>
          <p:nvPr/>
        </p:nvPicPr>
        <p:blipFill>
          <a:blip r:embed="rId2" cstate="print"/>
          <a:srcRect/>
          <a:stretch>
            <a:fillRect/>
          </a:stretch>
        </p:blipFill>
        <p:spPr bwMode="auto">
          <a:xfrm>
            <a:off x="467544" y="3501008"/>
            <a:ext cx="2869108" cy="3134892"/>
          </a:xfrm>
          <a:prstGeom prst="rect">
            <a:avLst/>
          </a:prstGeom>
          <a:noFill/>
        </p:spPr>
      </p:pic>
      <p:pic>
        <p:nvPicPr>
          <p:cNvPr id="6147" name="Picture 3" descr="C:\Users\Ja\Desktop\images (2).jpg"/>
          <p:cNvPicPr>
            <a:picLocks noChangeAspect="1" noChangeArrowheads="1"/>
          </p:cNvPicPr>
          <p:nvPr/>
        </p:nvPicPr>
        <p:blipFill>
          <a:blip r:embed="rId3" cstate="print"/>
          <a:srcRect/>
          <a:stretch>
            <a:fillRect/>
          </a:stretch>
        </p:blipFill>
        <p:spPr bwMode="auto">
          <a:xfrm>
            <a:off x="6012160" y="1340768"/>
            <a:ext cx="2628900" cy="1743075"/>
          </a:xfrm>
          <a:prstGeom prst="rect">
            <a:avLst/>
          </a:prstGeom>
          <a:noFill/>
        </p:spPr>
      </p:pic>
      <p:sp>
        <p:nvSpPr>
          <p:cNvPr id="6" name="Curved Left Arrow 5">
            <a:hlinkClick r:id="rId4" action="ppaction://hlinksldjump"/>
          </p:cNvPr>
          <p:cNvSpPr/>
          <p:nvPr/>
        </p:nvSpPr>
        <p:spPr>
          <a:xfrm>
            <a:off x="827584" y="476672"/>
            <a:ext cx="504056" cy="50405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schemeClr val="tx1"/>
              </a:solidFill>
            </a:endParaRPr>
          </a:p>
        </p:txBody>
      </p:sp>
      <p:sp>
        <p:nvSpPr>
          <p:cNvPr id="7" name="TextBox 6"/>
          <p:cNvSpPr txBox="1"/>
          <p:nvPr/>
        </p:nvSpPr>
        <p:spPr>
          <a:xfrm>
            <a:off x="107504" y="1412776"/>
            <a:ext cx="6048672" cy="1631216"/>
          </a:xfrm>
          <a:prstGeom prst="rect">
            <a:avLst/>
          </a:prstGeom>
          <a:noFill/>
        </p:spPr>
        <p:txBody>
          <a:bodyPr wrap="square" rtlCol="0">
            <a:spAutoFit/>
          </a:bodyPr>
          <a:lstStyle/>
          <a:p>
            <a:r>
              <a:rPr lang="pl-PL" sz="2500" dirty="0" smtClean="0">
                <a:latin typeface="Aharoni" pitchFamily="2" charset="-79"/>
                <a:cs typeface="Aharoni" pitchFamily="2" charset="-79"/>
              </a:rPr>
              <a:t>Weightlifting as an official discipline was tested on 1896 olympics, and is since then known throughout the world.</a:t>
            </a:r>
            <a:endParaRPr lang="pl-PL" sz="2500" dirty="0">
              <a:latin typeface="Aharoni" pitchFamily="2" charset="-79"/>
              <a:cs typeface="Aharoni" pitchFamily="2" charset="-79"/>
            </a:endParaRPr>
          </a:p>
        </p:txBody>
      </p:sp>
      <p:sp>
        <p:nvSpPr>
          <p:cNvPr id="8" name="TextBox 7"/>
          <p:cNvSpPr txBox="1"/>
          <p:nvPr/>
        </p:nvSpPr>
        <p:spPr>
          <a:xfrm>
            <a:off x="3707904" y="4005064"/>
            <a:ext cx="4896544" cy="1785104"/>
          </a:xfrm>
          <a:prstGeom prst="rect">
            <a:avLst/>
          </a:prstGeom>
          <a:noFill/>
        </p:spPr>
        <p:txBody>
          <a:bodyPr wrap="square" rtlCol="0">
            <a:spAutoFit/>
          </a:bodyPr>
          <a:lstStyle/>
          <a:p>
            <a:r>
              <a:rPr lang="pl-PL" sz="2200" dirty="0" smtClean="0">
                <a:latin typeface="Aharoni" pitchFamily="2" charset="-79"/>
                <a:cs typeface="Aharoni" pitchFamily="2" charset="-79"/>
              </a:rPr>
              <a:t>Weight categories were constanly changing, reaching maximally 82 kilos in 1913, and finally 110 kilos in 1968. Today, a maximal weight to lift is 105 kilos.</a:t>
            </a:r>
            <a:endParaRPr lang="pl-PL" sz="2200" dirty="0">
              <a:latin typeface="Aharoni" pitchFamily="2" charset="-79"/>
              <a:cs typeface="Aharoni" pitchFamily="2" charset="-79"/>
            </a:endParaRPr>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262</TotalTime>
  <Words>1029</Words>
  <Application>Microsoft Office PowerPoint</Application>
  <PresentationFormat>On-screen Show (4:3)</PresentationFormat>
  <Paragraphs>66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Trek</vt:lpstr>
      <vt:lpstr>A short history lesson about sports</vt:lpstr>
      <vt:lpstr>Table of contents</vt:lpstr>
      <vt:lpstr>HOCKEY</vt:lpstr>
      <vt:lpstr>Voleyball</vt:lpstr>
      <vt:lpstr>FOOTBALL</vt:lpstr>
      <vt:lpstr>Gymnastics</vt:lpstr>
      <vt:lpstr>HANDBALL</vt:lpstr>
      <vt:lpstr>ATHLETICS</vt:lpstr>
      <vt:lpstr>WEIGHTLIFTING</vt:lpstr>
      <vt:lpstr>OLYMPIC GAMES</vt:lpstr>
      <vt:lpstr>POLISH SPORT SUCCESSES: 1918-1939</vt:lpstr>
      <vt:lpstr>Polish sport succeses: 1946-1967</vt:lpstr>
      <vt:lpstr>POLISH SPORT SUCCESSES: 1968-1989</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Historia najpopularniejszych dyscyplin sportowych</dc:title>
  <dc:creator>Ja</dc:creator>
  <cp:lastModifiedBy>Ja</cp:lastModifiedBy>
  <cp:revision>32</cp:revision>
  <dcterms:created xsi:type="dcterms:W3CDTF">2015-05-12T15:54:15Z</dcterms:created>
  <dcterms:modified xsi:type="dcterms:W3CDTF">2015-05-19T21:42:06Z</dcterms:modified>
</cp:coreProperties>
</file>