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1" r:id="rId5"/>
    <p:sldId id="262" r:id="rId6"/>
    <p:sldId id="259" r:id="rId7"/>
    <p:sldId id="260"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5CB40637-2872-420C-A0D7-AE26B3E297CC}" type="datetimeFigureOut">
              <a:rPr lang="pl-PL" smtClean="0"/>
              <a:t>2014-03-16</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444A7DF7-E07C-4094-AFC5-AA1C97D633EB}" type="slidenum">
              <a:rPr lang="pl-PL" smtClean="0"/>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CB40637-2872-420C-A0D7-AE26B3E297CC}" type="datetimeFigureOut">
              <a:rPr lang="pl-PL" smtClean="0"/>
              <a:t>2014-03-16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CB40637-2872-420C-A0D7-AE26B3E297CC}" type="datetimeFigureOut">
              <a:rPr lang="pl-PL" smtClean="0"/>
              <a:t>2014-03-16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CB40637-2872-420C-A0D7-AE26B3E297CC}" type="datetimeFigureOut">
              <a:rPr lang="pl-PL" smtClean="0"/>
              <a:t>2014-03-16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5CB40637-2872-420C-A0D7-AE26B3E297CC}" type="datetimeFigureOut">
              <a:rPr lang="pl-PL" smtClean="0"/>
              <a:t>2014-03-16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444A7DF7-E07C-4094-AFC5-AA1C97D633EB}"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CB40637-2872-420C-A0D7-AE26B3E297CC}" type="datetimeFigureOut">
              <a:rPr lang="pl-PL" smtClean="0"/>
              <a:t>2014-03-16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5CB40637-2872-420C-A0D7-AE26B3E297CC}" type="datetimeFigureOut">
              <a:rPr lang="pl-PL" smtClean="0"/>
              <a:t>2014-03-16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5CB40637-2872-420C-A0D7-AE26B3E297CC}" type="datetimeFigureOut">
              <a:rPr lang="pl-PL" smtClean="0"/>
              <a:t>2014-03-16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CB40637-2872-420C-A0D7-AE26B3E297CC}" type="datetimeFigureOut">
              <a:rPr lang="pl-PL" smtClean="0"/>
              <a:t>2014-03-16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CB40637-2872-420C-A0D7-AE26B3E297CC}" type="datetimeFigureOut">
              <a:rPr lang="pl-PL" smtClean="0"/>
              <a:t>2014-03-16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CB40637-2872-420C-A0D7-AE26B3E297CC}" type="datetimeFigureOut">
              <a:rPr lang="pl-PL" smtClean="0"/>
              <a:t>2014-03-16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4A7DF7-E07C-4094-AFC5-AA1C97D633EB}" type="slidenum">
              <a:rPr lang="pl-PL" smtClean="0"/>
              <a:t>‹#›</a:t>
            </a:fld>
            <a:endParaRPr lang="pl-PL"/>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B40637-2872-420C-A0D7-AE26B3E297CC}" type="datetimeFigureOut">
              <a:rPr lang="pl-PL" smtClean="0"/>
              <a:t>2014-03-16</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44A7DF7-E07C-4094-AFC5-AA1C97D633EB}"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wip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3" y="0"/>
            <a:ext cx="9252520" cy="685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ctrTitle"/>
          </p:nvPr>
        </p:nvSpPr>
        <p:spPr>
          <a:xfrm>
            <a:off x="395536" y="1340768"/>
            <a:ext cx="8229600" cy="1828800"/>
          </a:xfrm>
        </p:spPr>
        <p:txBody>
          <a:bodyPr/>
          <a:lstStyle/>
          <a:p>
            <a:r>
              <a:rPr lang="pl-PL" dirty="0" smtClean="0">
                <a:solidFill>
                  <a:srgbClr val="FFC000"/>
                </a:solidFill>
              </a:rPr>
              <a:t>The </a:t>
            </a:r>
            <a:r>
              <a:rPr lang="pl-PL" dirty="0" err="1" smtClean="0">
                <a:solidFill>
                  <a:srgbClr val="FFC000"/>
                </a:solidFill>
              </a:rPr>
              <a:t>history</a:t>
            </a:r>
            <a:r>
              <a:rPr lang="pl-PL" dirty="0" smtClean="0">
                <a:solidFill>
                  <a:srgbClr val="FFC000"/>
                </a:solidFill>
              </a:rPr>
              <a:t> of Soccer</a:t>
            </a:r>
            <a:endParaRPr lang="pl-PL" dirty="0">
              <a:solidFill>
                <a:srgbClr val="FFC000"/>
              </a:solidFill>
            </a:endParaRPr>
          </a:p>
        </p:txBody>
      </p:sp>
      <p:sp>
        <p:nvSpPr>
          <p:cNvPr id="3" name="Podtytuł 2"/>
          <p:cNvSpPr>
            <a:spLocks noGrp="1"/>
          </p:cNvSpPr>
          <p:nvPr>
            <p:ph type="subTitle" idx="1"/>
          </p:nvPr>
        </p:nvSpPr>
        <p:spPr/>
        <p:txBody>
          <a:bodyPr>
            <a:normAutofit/>
          </a:bodyPr>
          <a:lstStyle/>
          <a:p>
            <a:r>
              <a:rPr lang="pl-PL" dirty="0" smtClean="0">
                <a:solidFill>
                  <a:srgbClr val="FFC000"/>
                </a:solidFill>
              </a:rPr>
              <a:t>Patryk Zarębski</a:t>
            </a:r>
          </a:p>
          <a:p>
            <a:r>
              <a:rPr lang="pl-PL" dirty="0" smtClean="0">
                <a:solidFill>
                  <a:srgbClr val="FFC000"/>
                </a:solidFill>
              </a:rPr>
              <a:t>Mateusz Żywica</a:t>
            </a:r>
          </a:p>
          <a:p>
            <a:r>
              <a:rPr lang="pl-PL" dirty="0" smtClean="0">
                <a:solidFill>
                  <a:srgbClr val="FFC000"/>
                </a:solidFill>
              </a:rPr>
              <a:t>Michał Dzięgielewski</a:t>
            </a:r>
          </a:p>
        </p:txBody>
      </p:sp>
    </p:spTree>
    <p:extLst>
      <p:ext uri="{BB962C8B-B14F-4D97-AF65-F5344CB8AC3E}">
        <p14:creationId xmlns:p14="http://schemas.microsoft.com/office/powerpoint/2010/main" val="342906298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a:xfrm>
            <a:off x="597108" y="1196752"/>
            <a:ext cx="8291264" cy="4525963"/>
          </a:xfrm>
        </p:spPr>
        <p:txBody>
          <a:bodyPr/>
          <a:lstStyle/>
          <a:p>
            <a:pPr marL="137160" indent="0">
              <a:buNone/>
            </a:pPr>
            <a:r>
              <a:rPr lang="en-US" dirty="0"/>
              <a:t>It was only in the 20th Century that the penalty spot was introduced. In the decade before penalties, originally called the kick of death, could be taken anywhere along a line 12-yards from goal.</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52936"/>
            <a:ext cx="5814088" cy="38133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41764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95536" y="2060848"/>
            <a:ext cx="3168352" cy="4145682"/>
          </a:xfrm>
        </p:spPr>
        <p:txBody>
          <a:bodyPr/>
          <a:lstStyle/>
          <a:p>
            <a:pPr marL="137160" indent="0">
              <a:buNone/>
            </a:pPr>
            <a:r>
              <a:rPr lang="en-US" dirty="0"/>
              <a:t>Goalkeepers, in their own half, could handle the ball both inside and outside the penalty area before 1912. </a:t>
            </a:r>
            <a:endParaRPr lang="pl-PL" dirty="0"/>
          </a:p>
        </p:txBody>
      </p:sp>
      <p:pic>
        <p:nvPicPr>
          <p:cNvPr id="2050" name="Picture 2" descr="http://www.hitradio.ma/media/uploads/actualites/ab767b58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48680"/>
            <a:ext cx="5276850" cy="565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4288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564904"/>
            <a:ext cx="8229600" cy="1143000"/>
          </a:xfrm>
        </p:spPr>
        <p:txBody>
          <a:bodyPr>
            <a:normAutofit fontScale="90000"/>
          </a:bodyPr>
          <a:lstStyle/>
          <a:p>
            <a:r>
              <a:rPr lang="pl-PL" sz="8000" dirty="0" smtClean="0"/>
              <a:t>The</a:t>
            </a:r>
            <a:r>
              <a:rPr lang="pl-PL" dirty="0" smtClean="0"/>
              <a:t> </a:t>
            </a:r>
            <a:r>
              <a:rPr lang="pl-PL" sz="7200" dirty="0" err="1" smtClean="0"/>
              <a:t>curiosities</a:t>
            </a:r>
            <a:endParaRPr lang="pl-PL" sz="7200" dirty="0"/>
          </a:p>
        </p:txBody>
      </p:sp>
    </p:spTree>
    <p:extLst>
      <p:ext uri="{BB962C8B-B14F-4D97-AF65-F5344CB8AC3E}">
        <p14:creationId xmlns:p14="http://schemas.microsoft.com/office/powerpoint/2010/main" val="386441366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a:xfrm>
            <a:off x="107504" y="1628800"/>
            <a:ext cx="4038600" cy="4525963"/>
          </a:xfrm>
        </p:spPr>
        <p:txBody>
          <a:bodyPr>
            <a:normAutofit fontScale="92500" lnSpcReduction="20000"/>
          </a:bodyPr>
          <a:lstStyle/>
          <a:p>
            <a:pPr marL="137160" indent="0">
              <a:buNone/>
            </a:pPr>
            <a:r>
              <a:rPr lang="en-US" dirty="0"/>
              <a:t>London’s Kensington High Street traffic lights are the inspiration for the red and yellow cards used in today’s game. English referee and then FIFA’s Head of Refereeing Ken Aston was driving through central London thinking of ways to better illustrate a caution or sending off when the change of green to yellow to red of the lights gave him the idea</a:t>
            </a:r>
            <a:endParaRPr lang="pl-PL" dirty="0"/>
          </a:p>
        </p:txBody>
      </p:sp>
      <p:sp>
        <p:nvSpPr>
          <p:cNvPr id="4" name="Symbol zastępczy zawartości 3"/>
          <p:cNvSpPr>
            <a:spLocks noGrp="1"/>
          </p:cNvSpPr>
          <p:nvPr>
            <p:ph sz="half" idx="2"/>
          </p:nvPr>
        </p:nvSpPr>
        <p:spPr/>
        <p:txBody>
          <a:bodyPr>
            <a:normAutofit fontScale="92500" lnSpcReduction="20000"/>
          </a:bodyPr>
          <a:lstStyle/>
          <a:p>
            <a:endParaRPr lang="pl-PL"/>
          </a:p>
        </p:txBody>
      </p:sp>
      <p:pic>
        <p:nvPicPr>
          <p:cNvPr id="6146" name="Picture 2" descr="http://osir.malanow.pl/img/8352/5622c1b09f8ca4d2dbec76c3b9b058e9/192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0" y="2204864"/>
            <a:ext cx="4286250" cy="2847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6903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0648"/>
            <a:ext cx="8229600" cy="1143000"/>
          </a:xfrm>
        </p:spPr>
        <p:txBody>
          <a:bodyPr/>
          <a:lstStyle/>
          <a:p>
            <a:endParaRPr lang="pl-PL"/>
          </a:p>
        </p:txBody>
      </p:sp>
      <p:sp>
        <p:nvSpPr>
          <p:cNvPr id="3" name="Symbol zastępczy zawartości 2"/>
          <p:cNvSpPr>
            <a:spLocks noGrp="1"/>
          </p:cNvSpPr>
          <p:nvPr>
            <p:ph sz="half" idx="1"/>
          </p:nvPr>
        </p:nvSpPr>
        <p:spPr>
          <a:xfrm>
            <a:off x="13288" y="1512239"/>
            <a:ext cx="4038600" cy="4525963"/>
          </a:xfrm>
        </p:spPr>
        <p:txBody>
          <a:bodyPr>
            <a:normAutofit fontScale="92500"/>
          </a:bodyPr>
          <a:lstStyle/>
          <a:p>
            <a:pPr marL="137160" indent="0">
              <a:buNone/>
            </a:pPr>
            <a:r>
              <a:rPr lang="en-US" dirty="0"/>
              <a:t>The first act of a goalkeeper on a Saturday morning was not always to throw open the doors of his wardrobe before selecting his mood </a:t>
            </a:r>
            <a:r>
              <a:rPr lang="en-US" dirty="0" err="1"/>
              <a:t>colour</a:t>
            </a:r>
            <a:r>
              <a:rPr lang="en-US" dirty="0"/>
              <a:t> that day. Back in 1909, he was given a choice of royal blue, white or scarlet. If a goalkeeper became his country’s number 1 in 1921, he wore yellow. </a:t>
            </a:r>
            <a:endParaRPr lang="pl-PL" dirty="0"/>
          </a:p>
        </p:txBody>
      </p:sp>
      <p:sp>
        <p:nvSpPr>
          <p:cNvPr id="4" name="Symbol zastępczy zawartości 3"/>
          <p:cNvSpPr>
            <a:spLocks noGrp="1"/>
          </p:cNvSpPr>
          <p:nvPr>
            <p:ph sz="half" idx="2"/>
          </p:nvPr>
        </p:nvSpPr>
        <p:spPr/>
        <p:txBody>
          <a:bodyPr>
            <a:normAutofit fontScale="92500"/>
          </a:bodyPr>
          <a:lstStyle/>
          <a:p>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084" y="1916832"/>
            <a:ext cx="4955704" cy="37167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91388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lstStyle/>
          <a:p>
            <a:pPr marL="137160" indent="0">
              <a:buNone/>
            </a:pPr>
            <a:r>
              <a:rPr lang="en-US" dirty="0"/>
              <a:t>Referees attempted to catch up with play around the turn of the century decked in black trousers, blazer and bow tie!</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628800"/>
            <a:ext cx="4402832" cy="4531217"/>
          </a:xfrm>
          <a:prstGeom prst="rect">
            <a:avLst/>
          </a:prstGeom>
          <a:ln>
            <a:noFill/>
          </a:ln>
          <a:effectLst>
            <a:softEdge rad="112500"/>
          </a:effectLst>
        </p:spPr>
      </p:pic>
    </p:spTree>
    <p:extLst>
      <p:ext uri="{BB962C8B-B14F-4D97-AF65-F5344CB8AC3E}">
        <p14:creationId xmlns:p14="http://schemas.microsoft.com/office/powerpoint/2010/main" val="72344954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lstStyle/>
          <a:p>
            <a:pPr marL="137160" indent="0">
              <a:buNone/>
            </a:pPr>
            <a:r>
              <a:rPr lang="en-US" dirty="0"/>
              <a:t>There were no David </a:t>
            </a:r>
            <a:r>
              <a:rPr lang="en-US" dirty="0" smtClean="0"/>
              <a:t>Beckham </a:t>
            </a:r>
            <a:r>
              <a:rPr lang="en-US" dirty="0"/>
              <a:t>or Roberto Carlos’ before 1927 as goals could not be scored from direct free kicks. </a:t>
            </a:r>
            <a:endParaRPr lang="pl-PL" dirty="0"/>
          </a:p>
        </p:txBody>
      </p:sp>
      <p:sp>
        <p:nvSpPr>
          <p:cNvPr id="4" name="Symbol zastępczy zawartości 3"/>
          <p:cNvSpPr>
            <a:spLocks noGrp="1"/>
          </p:cNvSpPr>
          <p:nvPr>
            <p:ph sz="half" idx="2"/>
          </p:nvPr>
        </p:nvSpPr>
        <p:spPr/>
        <p:txBody>
          <a:bodyPr/>
          <a:lstStyle/>
          <a:p>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60345"/>
            <a:ext cx="3349681" cy="44644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01384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a:xfrm>
            <a:off x="569439" y="1340768"/>
            <a:ext cx="8147248" cy="2188840"/>
          </a:xfrm>
        </p:spPr>
        <p:txBody>
          <a:bodyPr>
            <a:normAutofit/>
          </a:bodyPr>
          <a:lstStyle/>
          <a:p>
            <a:pPr marL="137160" indent="0">
              <a:buNone/>
            </a:pPr>
            <a:r>
              <a:rPr lang="en-US" sz="2400" dirty="0"/>
              <a:t>Many of football’s terms and expressions are of military origin: </a:t>
            </a:r>
            <a:r>
              <a:rPr lang="en-US" sz="2400" dirty="0" err="1"/>
              <a:t>defence</a:t>
            </a:r>
            <a:r>
              <a:rPr lang="en-US" sz="2400" dirty="0"/>
              <a:t>, back line, offside, winger, forward, </a:t>
            </a:r>
            <a:r>
              <a:rPr lang="en-US" sz="2400" dirty="0" smtClean="0"/>
              <a:t>attack</a:t>
            </a:r>
            <a:r>
              <a:rPr lang="pl-PL" sz="2400" dirty="0"/>
              <a:t>.</a:t>
            </a:r>
          </a:p>
        </p:txBody>
      </p:sp>
      <p:sp>
        <p:nvSpPr>
          <p:cNvPr id="4" name="Symbol zastępczy zawartości 3"/>
          <p:cNvSpPr>
            <a:spLocks noGrp="1"/>
          </p:cNvSpPr>
          <p:nvPr>
            <p:ph sz="half" idx="2"/>
          </p:nvPr>
        </p:nvSpPr>
        <p:spPr/>
        <p:txBody>
          <a:bodyPr>
            <a:normAutofit/>
          </a:bodyPr>
          <a:lstStyle/>
          <a:p>
            <a:endParaRPr lang="pl-P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564904"/>
            <a:ext cx="6046783" cy="40324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69623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988840"/>
            <a:ext cx="8229600" cy="1143000"/>
          </a:xfrm>
        </p:spPr>
        <p:txBody>
          <a:bodyPr>
            <a:noAutofit/>
          </a:bodyPr>
          <a:lstStyle/>
          <a:p>
            <a:r>
              <a:rPr lang="pl-PL" sz="7200" dirty="0" err="1" smtClean="0"/>
              <a:t>Thanks</a:t>
            </a:r>
            <a:r>
              <a:rPr lang="pl-PL" sz="7200" dirty="0" smtClean="0"/>
              <a:t> for </a:t>
            </a:r>
            <a:r>
              <a:rPr lang="pl-PL" sz="7200" dirty="0" err="1" smtClean="0"/>
              <a:t>watching</a:t>
            </a:r>
            <a:r>
              <a:rPr lang="pl-PL" sz="7200" dirty="0" smtClean="0"/>
              <a:t> ;)</a:t>
            </a:r>
            <a:endParaRPr lang="pl-PL" sz="7200" dirty="0"/>
          </a:p>
        </p:txBody>
      </p:sp>
    </p:spTree>
    <p:extLst>
      <p:ext uri="{BB962C8B-B14F-4D97-AF65-F5344CB8AC3E}">
        <p14:creationId xmlns:p14="http://schemas.microsoft.com/office/powerpoint/2010/main" val="169434544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Introduction</a:t>
            </a:r>
            <a:endParaRPr lang="pl-PL" dirty="0"/>
          </a:p>
        </p:txBody>
      </p:sp>
      <p:sp>
        <p:nvSpPr>
          <p:cNvPr id="3" name="Symbol zastępczy zawartości 2"/>
          <p:cNvSpPr>
            <a:spLocks noGrp="1"/>
          </p:cNvSpPr>
          <p:nvPr>
            <p:ph idx="1"/>
          </p:nvPr>
        </p:nvSpPr>
        <p:spPr/>
        <p:txBody>
          <a:bodyPr/>
          <a:lstStyle/>
          <a:p>
            <a:pPr marL="137160" indent="0" algn="ctr">
              <a:buNone/>
            </a:pPr>
            <a:r>
              <a:rPr lang="en-US" dirty="0"/>
              <a:t>Discovering the history of soccer isn't as straight forward as you might think. This is partly due to the fact that there were many similar games played long ago which might resemble soccer but are totally not alike. </a:t>
            </a:r>
          </a:p>
          <a:p>
            <a:pPr marL="137160" indent="0" algn="ctr">
              <a:buNone/>
            </a:pPr>
            <a:r>
              <a:rPr lang="pl-PL" dirty="0"/>
              <a:t> </a:t>
            </a:r>
            <a:r>
              <a:rPr lang="pl-PL" dirty="0" smtClean="0"/>
              <a:t>   </a:t>
            </a:r>
            <a:r>
              <a:rPr lang="en-US" dirty="0" smtClean="0"/>
              <a:t>Much </a:t>
            </a:r>
            <a:r>
              <a:rPr lang="en-US" dirty="0"/>
              <a:t>research has been done on the history of </a:t>
            </a:r>
            <a:r>
              <a:rPr lang="pl-PL" dirty="0" smtClean="0"/>
              <a:t>   </a:t>
            </a:r>
            <a:r>
              <a:rPr lang="en-US" dirty="0" smtClean="0"/>
              <a:t>soccer </a:t>
            </a:r>
            <a:r>
              <a:rPr lang="en-US" dirty="0"/>
              <a:t>but </a:t>
            </a:r>
            <a:r>
              <a:rPr lang="pl-PL" dirty="0" smtClean="0"/>
              <a:t>We </a:t>
            </a:r>
            <a:r>
              <a:rPr lang="pl-PL" dirty="0" err="1" smtClean="0"/>
              <a:t>are</a:t>
            </a:r>
            <a:r>
              <a:rPr lang="pl-PL" dirty="0" smtClean="0"/>
              <a:t> </a:t>
            </a:r>
            <a:r>
              <a:rPr lang="en-US" dirty="0" smtClean="0"/>
              <a:t>going </a:t>
            </a:r>
            <a:r>
              <a:rPr lang="en-US" dirty="0"/>
              <a:t>to keep it as short and as simple as possible (just so it doesn't get too boring!) </a:t>
            </a:r>
            <a:br>
              <a:rPr lang="en-US" dirty="0"/>
            </a:br>
            <a:endParaRPr lang="en-US" dirty="0"/>
          </a:p>
          <a:p>
            <a:endParaRPr lang="pl-PL" dirty="0"/>
          </a:p>
        </p:txBody>
      </p:sp>
    </p:spTree>
    <p:extLst>
      <p:ext uri="{BB962C8B-B14F-4D97-AF65-F5344CB8AC3E}">
        <p14:creationId xmlns:p14="http://schemas.microsoft.com/office/powerpoint/2010/main" val="421837573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From the </a:t>
            </a:r>
            <a:r>
              <a:rPr lang="pl-PL" dirty="0" err="1" smtClean="0"/>
              <a:t>beginning</a:t>
            </a:r>
            <a:r>
              <a:rPr lang="pl-PL" dirty="0" smtClean="0"/>
              <a:t>…</a:t>
            </a:r>
            <a:endParaRPr lang="pl-PL" dirty="0"/>
          </a:p>
        </p:txBody>
      </p:sp>
      <p:sp>
        <p:nvSpPr>
          <p:cNvPr id="3" name="Symbol zastępczy zawartości 2"/>
          <p:cNvSpPr>
            <a:spLocks noGrp="1"/>
          </p:cNvSpPr>
          <p:nvPr>
            <p:ph idx="1"/>
          </p:nvPr>
        </p:nvSpPr>
        <p:spPr>
          <a:xfrm>
            <a:off x="457200" y="1600200"/>
            <a:ext cx="8507288" cy="3124944"/>
          </a:xfrm>
        </p:spPr>
        <p:txBody>
          <a:bodyPr>
            <a:normAutofit fontScale="62500" lnSpcReduction="20000"/>
          </a:bodyPr>
          <a:lstStyle/>
          <a:p>
            <a:pPr marL="137160" indent="0">
              <a:buNone/>
            </a:pPr>
            <a:r>
              <a:rPr lang="en-US" dirty="0"/>
              <a:t>It has been said that the Romans and Ancient </a:t>
            </a:r>
            <a:r>
              <a:rPr lang="pl-PL" dirty="0" smtClean="0"/>
              <a:t> </a:t>
            </a:r>
            <a:r>
              <a:rPr lang="en-US" dirty="0" smtClean="0"/>
              <a:t>Greeks </a:t>
            </a:r>
            <a:r>
              <a:rPr lang="en-US" dirty="0"/>
              <a:t>played many ball games that involved the use of their feet. An on-going theme about sport back long ago seems to be the high level of violence in which these games were played at. </a:t>
            </a:r>
          </a:p>
          <a:p>
            <a:pPr marL="137160" indent="0">
              <a:buNone/>
            </a:pPr>
            <a:r>
              <a:rPr lang="en-US" dirty="0"/>
              <a:t>Perhaps earlier versions of soccer were played as far back as the second century BC where the Chinese would play a rather dull kicking game. Many warriors (including the Ancient Greeks) would use soccer related games in </a:t>
            </a:r>
            <a:r>
              <a:rPr lang="en-US" dirty="0" err="1"/>
              <a:t>preperation</a:t>
            </a:r>
            <a:r>
              <a:rPr lang="en-US" dirty="0"/>
              <a:t> for battle. </a:t>
            </a:r>
          </a:p>
          <a:p>
            <a:pPr marL="137160" indent="0">
              <a:buNone/>
            </a:pPr>
            <a:r>
              <a:rPr lang="en-US" dirty="0"/>
              <a:t>Furthermore, it appeared the Chinese military as far back as 3000 years ago played a game called </a:t>
            </a:r>
            <a:r>
              <a:rPr lang="en-US" dirty="0" err="1"/>
              <a:t>cuju</a:t>
            </a:r>
            <a:r>
              <a:rPr lang="en-US" dirty="0"/>
              <a:t> (kick-ball). </a:t>
            </a:r>
            <a:r>
              <a:rPr lang="en-US" dirty="0" err="1"/>
              <a:t>Cuju</a:t>
            </a:r>
            <a:r>
              <a:rPr lang="en-US" dirty="0"/>
              <a:t> involved kicking a leather ball through a type of goal made from bamboo canes and silk cloth. </a:t>
            </a:r>
          </a:p>
          <a:p>
            <a:endParaRPr lang="pl-PL" dirty="0"/>
          </a:p>
        </p:txBody>
      </p:sp>
      <p:pic>
        <p:nvPicPr>
          <p:cNvPr id="3076" name="Picture 4" descr="http://redlog.pl/wp-content/uploads/2008/01/greek_soccer_hi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49080"/>
            <a:ext cx="495300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32272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First </a:t>
            </a:r>
            <a:r>
              <a:rPr lang="pl-PL" dirty="0" err="1" smtClean="0"/>
              <a:t>balls</a:t>
            </a:r>
            <a:endParaRPr lang="pl-PL" dirty="0"/>
          </a:p>
        </p:txBody>
      </p:sp>
      <p:sp>
        <p:nvSpPr>
          <p:cNvPr id="3" name="Symbol zastępczy zawartości 2"/>
          <p:cNvSpPr>
            <a:spLocks noGrp="1"/>
          </p:cNvSpPr>
          <p:nvPr>
            <p:ph idx="1"/>
          </p:nvPr>
        </p:nvSpPr>
        <p:spPr>
          <a:xfrm>
            <a:off x="251520" y="1628800"/>
            <a:ext cx="4403785" cy="4709160"/>
          </a:xfrm>
        </p:spPr>
        <p:txBody>
          <a:bodyPr>
            <a:normAutofit fontScale="92500"/>
          </a:bodyPr>
          <a:lstStyle/>
          <a:p>
            <a:pPr marL="137160" indent="0">
              <a:buNone/>
            </a:pPr>
            <a:r>
              <a:rPr lang="en-US" sz="2000" dirty="0"/>
              <a:t>Balls were not exactly round when the first club and country matches took place. A pig’s bladder was blown up like a balloon, tied at the ends and placed inside a leather case, affording it an egg shape. The discovery of Indian rubber in the 1860s gave the ball greater roundness. </a:t>
            </a:r>
            <a:endParaRPr lang="pl-PL" sz="2000" dirty="0" smtClean="0"/>
          </a:p>
          <a:p>
            <a:pPr marL="137160" indent="0">
              <a:buNone/>
            </a:pPr>
            <a:r>
              <a:rPr lang="en-US" sz="2000" dirty="0"/>
              <a:t>While it is true footballs of yesteryear gained weight in wet conditions, they were in fact lighter than today’s ball. In 1889, the spherical object used had to be between 12-15 ounces (340 – 425 grams) but this increased to 14-16 ounces (397 -454 grams) in 1937. </a:t>
            </a:r>
            <a:endParaRPr lang="pl-PL"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88840"/>
            <a:ext cx="3782401" cy="37678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0300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First </a:t>
            </a:r>
            <a:r>
              <a:rPr lang="pl-PL" dirty="0" err="1" smtClean="0"/>
              <a:t>goals</a:t>
            </a:r>
            <a:endParaRPr lang="pl-PL" dirty="0"/>
          </a:p>
        </p:txBody>
      </p:sp>
      <p:sp>
        <p:nvSpPr>
          <p:cNvPr id="3" name="Symbol zastępczy zawartości 2"/>
          <p:cNvSpPr>
            <a:spLocks noGrp="1"/>
          </p:cNvSpPr>
          <p:nvPr>
            <p:ph idx="1"/>
          </p:nvPr>
        </p:nvSpPr>
        <p:spPr>
          <a:xfrm>
            <a:off x="457200" y="1600200"/>
            <a:ext cx="3826768" cy="4709160"/>
          </a:xfrm>
        </p:spPr>
        <p:txBody>
          <a:bodyPr>
            <a:normAutofit fontScale="92500" lnSpcReduction="20000"/>
          </a:bodyPr>
          <a:lstStyle/>
          <a:p>
            <a:pPr marL="137160" indent="0">
              <a:buNone/>
            </a:pPr>
            <a:r>
              <a:rPr lang="en-US" dirty="0"/>
              <a:t>In the FA rules of 1863, there was no mention of a crossbar. As in rugby today, a goal could be scored at any height as long as the ball went between the sticks or posts. A tape was used to close the goal during the first internationals before a crossbar replaced it in 1875. </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060848"/>
            <a:ext cx="4762500" cy="3400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62762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First </a:t>
            </a:r>
            <a:r>
              <a:rPr lang="pl-PL" dirty="0" err="1" smtClean="0"/>
              <a:t>Match</a:t>
            </a:r>
            <a:endParaRPr lang="pl-PL" dirty="0"/>
          </a:p>
        </p:txBody>
      </p:sp>
      <p:sp>
        <p:nvSpPr>
          <p:cNvPr id="4" name="Symbol zastępczy zawartości 3"/>
          <p:cNvSpPr>
            <a:spLocks noGrp="1"/>
          </p:cNvSpPr>
          <p:nvPr>
            <p:ph sz="half" idx="1"/>
          </p:nvPr>
        </p:nvSpPr>
        <p:spPr>
          <a:xfrm>
            <a:off x="179512" y="1556792"/>
            <a:ext cx="4038600" cy="4525963"/>
          </a:xfrm>
        </p:spPr>
        <p:txBody>
          <a:bodyPr>
            <a:normAutofit fontScale="92500"/>
          </a:bodyPr>
          <a:lstStyle/>
          <a:p>
            <a:pPr marL="137160" indent="0">
              <a:buNone/>
            </a:pPr>
            <a:r>
              <a:rPr lang="en-US" dirty="0"/>
              <a:t>During the very first international football match between Scotland and England in 1872, players not only wore “knickerbockers” or long pants but bobble hats or caps too. The head dresses were a normal part of the footballing attire at the time and lasted well into the 20th century. </a:t>
            </a:r>
            <a:endParaRPr lang="pl-PL" dirty="0"/>
          </a:p>
        </p:txBody>
      </p:sp>
      <p:sp>
        <p:nvSpPr>
          <p:cNvPr id="5" name="Symbol zastępczy zawartości 4"/>
          <p:cNvSpPr>
            <a:spLocks noGrp="1"/>
          </p:cNvSpPr>
          <p:nvPr>
            <p:ph sz="half" idx="2"/>
          </p:nvPr>
        </p:nvSpPr>
        <p:spPr/>
        <p:txBody>
          <a:bodyPr>
            <a:normAutofit fontScale="92500"/>
          </a:bodyPr>
          <a:lstStyle/>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086744"/>
            <a:ext cx="4762500" cy="3267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305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Mob</a:t>
            </a:r>
            <a:r>
              <a:rPr lang="pl-PL" dirty="0" smtClean="0"/>
              <a:t> football</a:t>
            </a:r>
            <a:endParaRPr lang="pl-PL" dirty="0"/>
          </a:p>
        </p:txBody>
      </p:sp>
      <p:sp>
        <p:nvSpPr>
          <p:cNvPr id="4" name="Symbol zastępczy zawartości 3"/>
          <p:cNvSpPr>
            <a:spLocks noGrp="1"/>
          </p:cNvSpPr>
          <p:nvPr>
            <p:ph sz="half" idx="1"/>
          </p:nvPr>
        </p:nvSpPr>
        <p:spPr>
          <a:xfrm>
            <a:off x="107504" y="1628800"/>
            <a:ext cx="4038600" cy="4525963"/>
          </a:xfrm>
        </p:spPr>
        <p:txBody>
          <a:bodyPr>
            <a:normAutofit fontScale="85000" lnSpcReduction="20000"/>
          </a:bodyPr>
          <a:lstStyle/>
          <a:p>
            <a:pPr marL="137160" indent="0">
              <a:buNone/>
            </a:pPr>
            <a:r>
              <a:rPr lang="en-US" dirty="0"/>
              <a:t>Mob football, a descendant of the modern game, stormed into England around the 12th Century and caught on to such an extent it was banned by Royal decree by many kings and queens. It was a violent game in which “murder and manslaughter” were allegedly the only barriers to transporting the ball to village ends. King Henry VIII, however, is believed to have been a keen player. </a:t>
            </a:r>
            <a:endParaRPr lang="pl-PL" dirty="0"/>
          </a:p>
        </p:txBody>
      </p:sp>
      <p:sp>
        <p:nvSpPr>
          <p:cNvPr id="5" name="Symbol zastępczy zawartości 4"/>
          <p:cNvSpPr>
            <a:spLocks noGrp="1"/>
          </p:cNvSpPr>
          <p:nvPr>
            <p:ph sz="half" idx="2"/>
          </p:nvPr>
        </p:nvSpPr>
        <p:spPr/>
        <p:txBody>
          <a:bodyPr>
            <a:normAutofit fontScale="85000" lnSpcReduction="20000"/>
          </a:bodyPr>
          <a:lstStyle/>
          <a:p>
            <a:endParaRPr lang="pl-P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00808"/>
            <a:ext cx="4608512" cy="41091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98878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132856"/>
            <a:ext cx="8229600" cy="1143000"/>
          </a:xfrm>
        </p:spPr>
        <p:txBody>
          <a:bodyPr>
            <a:noAutofit/>
          </a:bodyPr>
          <a:lstStyle/>
          <a:p>
            <a:r>
              <a:rPr lang="pl-PL" sz="7200" dirty="0" err="1" smtClean="0"/>
              <a:t>Some</a:t>
            </a:r>
            <a:r>
              <a:rPr lang="pl-PL" sz="7200" dirty="0" smtClean="0"/>
              <a:t> of the </a:t>
            </a:r>
            <a:r>
              <a:rPr lang="pl-PL" sz="7200" dirty="0" err="1" smtClean="0"/>
              <a:t>first</a:t>
            </a:r>
            <a:r>
              <a:rPr lang="pl-PL" sz="7200" dirty="0" smtClean="0"/>
              <a:t> </a:t>
            </a:r>
            <a:r>
              <a:rPr lang="pl-PL" sz="7200" dirty="0" err="1" smtClean="0"/>
              <a:t>soccer</a:t>
            </a:r>
            <a:r>
              <a:rPr lang="pl-PL" sz="7200" dirty="0" smtClean="0"/>
              <a:t> </a:t>
            </a:r>
            <a:r>
              <a:rPr lang="pl-PL" sz="7200" dirty="0" err="1" smtClean="0"/>
              <a:t>rules</a:t>
            </a:r>
            <a:endParaRPr lang="pl-PL" sz="7200" dirty="0"/>
          </a:p>
        </p:txBody>
      </p:sp>
    </p:spTree>
    <p:extLst>
      <p:ext uri="{BB962C8B-B14F-4D97-AF65-F5344CB8AC3E}">
        <p14:creationId xmlns:p14="http://schemas.microsoft.com/office/powerpoint/2010/main" val="17430535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a:xfrm>
            <a:off x="179512" y="1556792"/>
            <a:ext cx="3826768" cy="5069159"/>
          </a:xfrm>
        </p:spPr>
        <p:txBody>
          <a:bodyPr>
            <a:normAutofit fontScale="85000" lnSpcReduction="10000"/>
          </a:bodyPr>
          <a:lstStyle/>
          <a:p>
            <a:pPr marL="137160" indent="0">
              <a:buNone/>
            </a:pPr>
            <a:r>
              <a:rPr lang="en-US" dirty="0"/>
              <a:t>Penalties or referees found no place in the original rules of the game. Gentlemen would never intentionally foul, it was assumed. In fact debating techniques were almost as important as ball skills in those days as players could appeal against decisions first to captains and then to umpires before referees, named so because they had originally been referred to by umpires, found their place on the pitch in 1891.</a:t>
            </a:r>
            <a:endParaRPr lang="pl-PL" dirty="0"/>
          </a:p>
        </p:txBody>
      </p:sp>
      <p:pic>
        <p:nvPicPr>
          <p:cNvPr id="5124" name="Picture 4" descr="http://www.legia.net/foto/do_newsow/przepis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988840"/>
            <a:ext cx="5029200" cy="3590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6740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173</TotalTime>
  <Words>867</Words>
  <Application>Microsoft Office PowerPoint</Application>
  <PresentationFormat>Pokaz na ekranie (4:3)</PresentationFormat>
  <Paragraphs>31</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Wierzchołek</vt:lpstr>
      <vt:lpstr>The history of Soccer</vt:lpstr>
      <vt:lpstr>Introduction</vt:lpstr>
      <vt:lpstr>From the beginning…</vt:lpstr>
      <vt:lpstr>First balls</vt:lpstr>
      <vt:lpstr>First goals</vt:lpstr>
      <vt:lpstr>First Match</vt:lpstr>
      <vt:lpstr>Mob football</vt:lpstr>
      <vt:lpstr>Some of the first soccer rules</vt:lpstr>
      <vt:lpstr>Prezentacja programu PowerPoint</vt:lpstr>
      <vt:lpstr>Prezentacja programu PowerPoint</vt:lpstr>
      <vt:lpstr>Prezentacja programu PowerPoint</vt:lpstr>
      <vt:lpstr>The curiosities</vt:lpstr>
      <vt:lpstr>Prezentacja programu PowerPoint</vt:lpstr>
      <vt:lpstr>Prezentacja programu PowerPoint</vt:lpstr>
      <vt:lpstr>Prezentacja programu PowerPoint</vt:lpstr>
      <vt:lpstr>Prezentacja programu PowerPoint</vt:lpstr>
      <vt:lpstr>Prezentacja programu PowerPoint</vt:lpstr>
      <vt:lpstr>Thanks for watching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Soccer</dc:title>
  <dc:creator>matirobi</dc:creator>
  <cp:lastModifiedBy>matirobi</cp:lastModifiedBy>
  <cp:revision>16</cp:revision>
  <dcterms:created xsi:type="dcterms:W3CDTF">2014-03-14T15:00:49Z</dcterms:created>
  <dcterms:modified xsi:type="dcterms:W3CDTF">2014-03-16T19:06:02Z</dcterms:modified>
</cp:coreProperties>
</file>