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4" r:id="rId6"/>
    <p:sldId id="265" r:id="rId7"/>
    <p:sldId id="267" r:id="rId8"/>
    <p:sldId id="268" r:id="rId9"/>
    <p:sldId id="260" r:id="rId10"/>
    <p:sldId id="266" r:id="rId11"/>
    <p:sldId id="262" r:id="rId12"/>
  </p:sldIdLst>
  <p:sldSz cx="9144000" cy="6858000" type="screen4x3"/>
  <p:notesSz cx="6797675" cy="987425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6" d="100"/>
          <a:sy n="56" d="100"/>
        </p:scale>
        <p:origin x="-132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 wzorca tytułu</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2015-05-20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2015-05-20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 wzorca tytułu</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2015-05-20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2015-05-20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 wzorca tytułu</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6221E02-25CB-4963-84BC-0813985E7D90}" type="datetimeFigureOut">
              <a:rPr lang="pl-PL" smtClean="0"/>
              <a:pPr/>
              <a:t>2015-05-20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6221E02-25CB-4963-84BC-0813985E7D90}" type="datetimeFigureOut">
              <a:rPr lang="pl-PL" smtClean="0"/>
              <a:pPr/>
              <a:t>2015-05-20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 wzorca tytułu</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6221E02-25CB-4963-84BC-0813985E7D90}" type="datetimeFigureOut">
              <a:rPr lang="pl-PL" smtClean="0"/>
              <a:pPr/>
              <a:t>2015-05-20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daty 2"/>
          <p:cNvSpPr>
            <a:spLocks noGrp="1"/>
          </p:cNvSpPr>
          <p:nvPr>
            <p:ph type="dt" sz="half" idx="10"/>
          </p:nvPr>
        </p:nvSpPr>
        <p:spPr/>
        <p:txBody>
          <a:bodyPr/>
          <a:lstStyle/>
          <a:p>
            <a:fld id="{66221E02-25CB-4963-84BC-0813985E7D90}" type="datetimeFigureOut">
              <a:rPr lang="pl-PL" smtClean="0"/>
              <a:pPr/>
              <a:t>2015-05-20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6221E02-25CB-4963-84BC-0813985E7D90}" type="datetimeFigureOut">
              <a:rPr lang="pl-PL" smtClean="0"/>
              <a:pPr/>
              <a:t>2015-05-20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 wzorca tytułu</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2015-05-20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 wzorca tytułu</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2015-05-20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6000">
              <a:schemeClr val="bg2">
                <a:lumMod val="75000"/>
              </a:schemeClr>
            </a:gs>
            <a:gs pos="77000">
              <a:schemeClr val="bg2">
                <a:lumMod val="90000"/>
              </a:schemeClr>
            </a:gs>
          </a:gsLst>
          <a:lin ang="5400000" scaled="1"/>
          <a:tileRect/>
        </a:gra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 wzorca tytułu</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21E02-25CB-4963-84BC-0813985E7D90}" type="datetimeFigureOut">
              <a:rPr lang="pl-PL" smtClean="0"/>
              <a:pPr/>
              <a:t>2015-05-20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B7C76-EFF2-4CD8-A475-4750F11B4BC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ubezpieczenia\Desktop\ASIA foldery\integracyjna_igrzyska_olimpijskie.jpg"/>
          <p:cNvPicPr>
            <a:picLocks noChangeAspect="1" noChangeArrowheads="1"/>
          </p:cNvPicPr>
          <p:nvPr/>
        </p:nvPicPr>
        <p:blipFill>
          <a:blip r:embed="rId2" cstate="print"/>
          <a:srcRect t="14484"/>
          <a:stretch>
            <a:fillRect/>
          </a:stretch>
        </p:blipFill>
        <p:spPr bwMode="auto">
          <a:xfrm>
            <a:off x="0" y="2780928"/>
            <a:ext cx="9144000" cy="4077072"/>
          </a:xfrm>
          <a:prstGeom prst="rect">
            <a:avLst/>
          </a:prstGeom>
          <a:noFill/>
        </p:spPr>
      </p:pic>
      <p:sp>
        <p:nvSpPr>
          <p:cNvPr id="6" name="pole tekstowe 5"/>
          <p:cNvSpPr txBox="1"/>
          <p:nvPr/>
        </p:nvSpPr>
        <p:spPr>
          <a:xfrm>
            <a:off x="0" y="332656"/>
            <a:ext cx="9144000" cy="2369880"/>
          </a:xfrm>
          <a:prstGeom prst="rect">
            <a:avLst/>
          </a:prstGeom>
          <a:noFill/>
        </p:spPr>
        <p:txBody>
          <a:bodyPr wrap="square" rtlCol="0">
            <a:spAutoFit/>
          </a:bodyPr>
          <a:lstStyle/>
          <a:p>
            <a:pPr algn="ctr"/>
            <a:r>
              <a:rPr lang="pl-PL" sz="8800" b="1" dirty="0" smtClean="0">
                <a:latin typeface="Narkisim" pitchFamily="34" charset="-79"/>
                <a:cs typeface="Narkisim" pitchFamily="34" charset="-79"/>
              </a:rPr>
              <a:t>OLYMPIC GAMES</a:t>
            </a:r>
          </a:p>
          <a:p>
            <a:pPr algn="ctr"/>
            <a:r>
              <a:rPr lang="pl-PL" sz="6000" b="1" dirty="0" err="1" smtClean="0">
                <a:latin typeface="Narkisim" pitchFamily="34" charset="-79"/>
                <a:cs typeface="Narkisim" pitchFamily="34" charset="-79"/>
              </a:rPr>
              <a:t>The</a:t>
            </a:r>
            <a:r>
              <a:rPr lang="pl-PL" sz="6000" b="1" dirty="0" smtClean="0">
                <a:latin typeface="Narkisim" pitchFamily="34" charset="-79"/>
                <a:cs typeface="Narkisim" pitchFamily="34" charset="-79"/>
              </a:rPr>
              <a:t> </a:t>
            </a:r>
            <a:r>
              <a:rPr lang="pl-PL" sz="6000" b="1" dirty="0" err="1" smtClean="0">
                <a:latin typeface="Narkisim" pitchFamily="34" charset="-79"/>
                <a:cs typeface="Narkisim" pitchFamily="34" charset="-79"/>
              </a:rPr>
              <a:t>symbols</a:t>
            </a:r>
            <a:endParaRPr lang="pl-PL" sz="6000" b="1" dirty="0">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23528" y="1124744"/>
            <a:ext cx="8496944" cy="1631216"/>
          </a:xfrm>
          <a:prstGeom prst="rect">
            <a:avLst/>
          </a:prstGeom>
        </p:spPr>
        <p:txBody>
          <a:bodyPr wrap="square">
            <a:spAutoFit/>
          </a:bodyPr>
          <a:lstStyle/>
          <a:p>
            <a:pPr algn="just"/>
            <a:r>
              <a:rPr lang="en-US" sz="2000" b="1" dirty="0" smtClean="0"/>
              <a:t>The </a:t>
            </a:r>
            <a:r>
              <a:rPr lang="en-US" sz="2000" b="1" i="1" dirty="0" smtClean="0"/>
              <a:t>kotinos</a:t>
            </a:r>
            <a:r>
              <a:rPr lang="en-US" sz="2000" b="1" dirty="0" smtClean="0"/>
              <a:t> is an olive branch, originally of wild olive-tree, intertwined to form a circle or a horse-shoe, introduced by Heracles</a:t>
            </a:r>
            <a:r>
              <a:rPr lang="pl-PL" sz="2000" b="1" dirty="0" smtClean="0"/>
              <a:t>. </a:t>
            </a:r>
            <a:r>
              <a:rPr lang="en-US" sz="2000" b="1" dirty="0" smtClean="0"/>
              <a:t>In the ancient Olympic Games there were no gold, silver, or bronze medals. There was only one winner per event, crowned with an olive wreath made of wild olive leaves from a sacred tree near the temple of Zeus at Olympia. </a:t>
            </a:r>
            <a:endParaRPr lang="pl-PL" sz="2000" b="1" dirty="0"/>
          </a:p>
        </p:txBody>
      </p:sp>
      <p:sp>
        <p:nvSpPr>
          <p:cNvPr id="3" name="pole tekstowe 2"/>
          <p:cNvSpPr txBox="1"/>
          <p:nvPr/>
        </p:nvSpPr>
        <p:spPr>
          <a:xfrm>
            <a:off x="251520" y="188640"/>
            <a:ext cx="4536504" cy="923330"/>
          </a:xfrm>
          <a:prstGeom prst="rect">
            <a:avLst/>
          </a:prstGeom>
          <a:noFill/>
        </p:spPr>
        <p:txBody>
          <a:bodyPr wrap="square" rtlCol="0">
            <a:spAutoFit/>
          </a:bodyPr>
          <a:lstStyle/>
          <a:p>
            <a:r>
              <a:rPr lang="pl-PL" sz="5400" b="1" dirty="0" err="1" smtClean="0">
                <a:latin typeface="Narkisim" pitchFamily="34" charset="-79"/>
                <a:cs typeface="Narkisim" pitchFamily="34" charset="-79"/>
              </a:rPr>
              <a:t>Olive</a:t>
            </a:r>
            <a:r>
              <a:rPr lang="pl-PL" sz="5400" b="1" dirty="0" smtClean="0">
                <a:latin typeface="Narkisim" pitchFamily="34" charset="-79"/>
                <a:cs typeface="Narkisim" pitchFamily="34" charset="-79"/>
              </a:rPr>
              <a:t> </a:t>
            </a:r>
            <a:r>
              <a:rPr lang="pl-PL" sz="5400" b="1" dirty="0" err="1" smtClean="0">
                <a:latin typeface="Narkisim" pitchFamily="34" charset="-79"/>
                <a:cs typeface="Narkisim" pitchFamily="34" charset="-79"/>
              </a:rPr>
              <a:t>wreath</a:t>
            </a:r>
            <a:endParaRPr lang="pl-PL" sz="5400" b="1" dirty="0">
              <a:latin typeface="Narkisim" pitchFamily="34" charset="-79"/>
              <a:cs typeface="Narkisim" pitchFamily="34" charset="-79"/>
            </a:endParaRPr>
          </a:p>
        </p:txBody>
      </p:sp>
      <p:pic>
        <p:nvPicPr>
          <p:cNvPr id="23554" name="Picture 2" descr="http://upload.wikimedia.org/wikipedia/commons/c/c0/Olive-wreath-10.jpg"/>
          <p:cNvPicPr>
            <a:picLocks noChangeAspect="1" noChangeArrowheads="1"/>
          </p:cNvPicPr>
          <p:nvPr/>
        </p:nvPicPr>
        <p:blipFill>
          <a:blip r:embed="rId2" cstate="print"/>
          <a:srcRect/>
          <a:stretch>
            <a:fillRect/>
          </a:stretch>
        </p:blipFill>
        <p:spPr bwMode="auto">
          <a:xfrm>
            <a:off x="2267744" y="2924944"/>
            <a:ext cx="4608512" cy="3372898"/>
          </a:xfrm>
          <a:prstGeom prst="rect">
            <a:avLst/>
          </a:prstGeom>
          <a:noFill/>
        </p:spPr>
      </p:pic>
      <p:sp>
        <p:nvSpPr>
          <p:cNvPr id="5" name="pole tekstowe 4"/>
          <p:cNvSpPr txBox="1"/>
          <p:nvPr/>
        </p:nvSpPr>
        <p:spPr>
          <a:xfrm>
            <a:off x="2627784" y="6237312"/>
            <a:ext cx="4032448" cy="461665"/>
          </a:xfrm>
          <a:prstGeom prst="rect">
            <a:avLst/>
          </a:prstGeom>
          <a:noFill/>
        </p:spPr>
        <p:txBody>
          <a:bodyPr wrap="square" rtlCol="0">
            <a:spAutoFit/>
          </a:bodyPr>
          <a:lstStyle/>
          <a:p>
            <a:pPr algn="ctr"/>
            <a:r>
              <a:rPr lang="pl-PL" sz="2400" b="1" dirty="0" smtClean="0"/>
              <a:t>„</a:t>
            </a:r>
            <a:r>
              <a:rPr lang="pl-PL" sz="2400" b="1" dirty="0" err="1" smtClean="0"/>
              <a:t>Kotinos</a:t>
            </a:r>
            <a:r>
              <a:rPr lang="pl-PL" sz="2400" b="1" dirty="0" smtClean="0"/>
              <a:t>”</a:t>
            </a:r>
            <a:endParaRPr lang="pl-PL" sz="2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79512" y="476672"/>
            <a:ext cx="8712968" cy="4524315"/>
          </a:xfrm>
          <a:prstGeom prst="rect">
            <a:avLst/>
          </a:prstGeom>
          <a:noFill/>
        </p:spPr>
        <p:txBody>
          <a:bodyPr wrap="square" rtlCol="0">
            <a:spAutoFit/>
          </a:bodyPr>
          <a:lstStyle/>
          <a:p>
            <a:pPr algn="ctr"/>
            <a:r>
              <a:rPr lang="pl-PL" sz="9600" b="1" dirty="0" err="1" smtClean="0">
                <a:latin typeface="Narkisim" pitchFamily="34" charset="-79"/>
                <a:cs typeface="Narkisim" pitchFamily="34" charset="-79"/>
              </a:rPr>
              <a:t>Thank</a:t>
            </a:r>
            <a:r>
              <a:rPr lang="pl-PL" sz="9600" b="1" dirty="0" smtClean="0">
                <a:latin typeface="Narkisim" pitchFamily="34" charset="-79"/>
                <a:cs typeface="Narkisim" pitchFamily="34" charset="-79"/>
              </a:rPr>
              <a:t> </a:t>
            </a:r>
            <a:r>
              <a:rPr lang="pl-PL" sz="9600" b="1" dirty="0" err="1" smtClean="0">
                <a:latin typeface="Narkisim" pitchFamily="34" charset="-79"/>
                <a:cs typeface="Narkisim" pitchFamily="34" charset="-79"/>
              </a:rPr>
              <a:t>you</a:t>
            </a:r>
            <a:r>
              <a:rPr lang="pl-PL" sz="9600" b="1" dirty="0" smtClean="0">
                <a:latin typeface="Narkisim" pitchFamily="34" charset="-79"/>
                <a:cs typeface="Narkisim" pitchFamily="34" charset="-79"/>
              </a:rPr>
              <a:t> </a:t>
            </a:r>
            <a:br>
              <a:rPr lang="pl-PL" sz="9600" b="1" dirty="0" smtClean="0">
                <a:latin typeface="Narkisim" pitchFamily="34" charset="-79"/>
                <a:cs typeface="Narkisim" pitchFamily="34" charset="-79"/>
              </a:rPr>
            </a:br>
            <a:r>
              <a:rPr lang="pl-PL" sz="9600" b="1" dirty="0" smtClean="0">
                <a:latin typeface="Narkisim" pitchFamily="34" charset="-79"/>
                <a:cs typeface="Narkisim" pitchFamily="34" charset="-79"/>
              </a:rPr>
              <a:t>for </a:t>
            </a:r>
            <a:r>
              <a:rPr lang="pl-PL" sz="9600" b="1" dirty="0" err="1" smtClean="0">
                <a:latin typeface="Narkisim" pitchFamily="34" charset="-79"/>
                <a:cs typeface="Narkisim" pitchFamily="34" charset="-79"/>
              </a:rPr>
              <a:t>watching</a:t>
            </a:r>
            <a:r>
              <a:rPr lang="pl-PL" sz="9600" b="1" dirty="0" smtClean="0">
                <a:latin typeface="Narkisim" pitchFamily="34" charset="-79"/>
                <a:cs typeface="Narkisim" pitchFamily="34" charset="-79"/>
              </a:rPr>
              <a:t> </a:t>
            </a:r>
          </a:p>
          <a:p>
            <a:pPr algn="ctr"/>
            <a:r>
              <a:rPr lang="pl-PL" sz="9600" b="1" dirty="0" smtClean="0">
                <a:latin typeface="Narkisim" pitchFamily="34" charset="-79"/>
                <a:cs typeface="Narkisim" pitchFamily="34" charset="-79"/>
                <a:sym typeface="Wingdings" pitchFamily="2" charset="2"/>
              </a:rPr>
              <a:t></a:t>
            </a:r>
            <a:endParaRPr lang="pl-PL" sz="9600" b="1" dirty="0">
              <a:latin typeface="Narkisim" pitchFamily="34" charset="-79"/>
              <a:cs typeface="Narkisim" pitchFamily="34" charset="-79"/>
            </a:endParaRPr>
          </a:p>
        </p:txBody>
      </p:sp>
      <p:sp>
        <p:nvSpPr>
          <p:cNvPr id="4" name="pole tekstowe 3"/>
          <p:cNvSpPr txBox="1"/>
          <p:nvPr/>
        </p:nvSpPr>
        <p:spPr>
          <a:xfrm>
            <a:off x="0" y="5877272"/>
            <a:ext cx="9144000" cy="830997"/>
          </a:xfrm>
          <a:prstGeom prst="rect">
            <a:avLst/>
          </a:prstGeom>
          <a:noFill/>
        </p:spPr>
        <p:txBody>
          <a:bodyPr wrap="square" rtlCol="0">
            <a:spAutoFit/>
          </a:bodyPr>
          <a:lstStyle/>
          <a:p>
            <a:r>
              <a:rPr lang="pl-PL" sz="2400" b="1" smtClean="0"/>
              <a:t>The </a:t>
            </a:r>
            <a:r>
              <a:rPr lang="pl-PL" sz="2400" b="1" dirty="0" err="1" smtClean="0"/>
              <a:t>work</a:t>
            </a:r>
            <a:r>
              <a:rPr lang="pl-PL" sz="2400" b="1" dirty="0" smtClean="0"/>
              <a:t> was </a:t>
            </a:r>
            <a:r>
              <a:rPr lang="pl-PL" sz="2400" b="1" dirty="0" err="1" smtClean="0"/>
              <a:t>made</a:t>
            </a:r>
            <a:r>
              <a:rPr lang="pl-PL" sz="2400" b="1" dirty="0" smtClean="0"/>
              <a:t> by:</a:t>
            </a:r>
          </a:p>
          <a:p>
            <a:r>
              <a:rPr lang="pl-PL" sz="2400" b="1" dirty="0" smtClean="0"/>
              <a:t>Joanna Tomczewska, Izabela Rogowska</a:t>
            </a:r>
            <a:endParaRPr lang="pl-PL" sz="2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323528" y="332657"/>
            <a:ext cx="4968552" cy="6093976"/>
          </a:xfrm>
          <a:prstGeom prst="rect">
            <a:avLst/>
          </a:prstGeom>
        </p:spPr>
        <p:txBody>
          <a:bodyPr wrap="square" numCol="1">
            <a:spAutoFit/>
          </a:bodyPr>
          <a:lstStyle/>
          <a:p>
            <a:pPr algn="just">
              <a:lnSpc>
                <a:spcPct val="150000"/>
              </a:lnSpc>
            </a:pPr>
            <a:r>
              <a:rPr lang="en-US" sz="2000" b="1" i="1" dirty="0" err="1" smtClean="0"/>
              <a:t>Citius</a:t>
            </a:r>
            <a:r>
              <a:rPr lang="en-US" sz="2000" b="1" i="1" dirty="0" smtClean="0"/>
              <a:t>, </a:t>
            </a:r>
            <a:r>
              <a:rPr lang="en-US" sz="2000" b="1" i="1" dirty="0" err="1" smtClean="0"/>
              <a:t>Altius</a:t>
            </a:r>
            <a:r>
              <a:rPr lang="en-US" sz="2000" b="1" i="1" dirty="0" smtClean="0"/>
              <a:t>, </a:t>
            </a:r>
            <a:r>
              <a:rPr lang="en-US" sz="2000" b="1" i="1" dirty="0" err="1" smtClean="0"/>
              <a:t>Fortius</a:t>
            </a:r>
            <a:r>
              <a:rPr lang="en-US" sz="2000" b="1" dirty="0" smtClean="0"/>
              <a:t>, </a:t>
            </a:r>
            <a:r>
              <a:rPr lang="pl-PL" sz="2000" b="1" dirty="0" err="1" smtClean="0"/>
              <a:t>in</a:t>
            </a:r>
            <a:r>
              <a:rPr lang="pl-PL" sz="2000" b="1" dirty="0" smtClean="0"/>
              <a:t> </a:t>
            </a:r>
            <a:r>
              <a:rPr lang="pl-PL" sz="2000" b="1" dirty="0" err="1" smtClean="0"/>
              <a:t>Latin</a:t>
            </a:r>
            <a:r>
              <a:rPr lang="pl-PL" sz="2000" b="1" dirty="0" smtClean="0"/>
              <a:t> </a:t>
            </a:r>
            <a:r>
              <a:rPr lang="pl-PL" sz="2000" b="1" dirty="0" err="1" smtClean="0"/>
              <a:t>that</a:t>
            </a:r>
            <a:r>
              <a:rPr lang="pl-PL" sz="2000" b="1" dirty="0" smtClean="0"/>
              <a:t> </a:t>
            </a:r>
            <a:r>
              <a:rPr lang="pl-PL" sz="2000" b="1" dirty="0" err="1" smtClean="0"/>
              <a:t>means</a:t>
            </a:r>
            <a:r>
              <a:rPr lang="en-US" sz="2000" b="1" dirty="0" smtClean="0"/>
              <a:t> "Faster, Higher, Stronger.</a:t>
            </a:r>
            <a:r>
              <a:rPr lang="pl-PL" sz="2000" b="1" dirty="0" smtClean="0"/>
              <a:t> </a:t>
            </a:r>
            <a:r>
              <a:rPr lang="pl-PL" sz="2000" b="1" dirty="0" err="1" smtClean="0"/>
              <a:t>That’s</a:t>
            </a:r>
            <a:r>
              <a:rPr lang="pl-PL" sz="2000" b="1" dirty="0" smtClean="0"/>
              <a:t> </a:t>
            </a:r>
            <a:r>
              <a:rPr lang="pl-PL" sz="2000" b="1" dirty="0" err="1" smtClean="0"/>
              <a:t>the</a:t>
            </a:r>
            <a:r>
              <a:rPr lang="pl-PL" sz="2000" b="1" dirty="0" smtClean="0"/>
              <a:t> motto of </a:t>
            </a:r>
            <a:r>
              <a:rPr lang="pl-PL" sz="2000" b="1" dirty="0" err="1" smtClean="0"/>
              <a:t>the</a:t>
            </a:r>
            <a:r>
              <a:rPr lang="pl-PL" sz="2000" b="1" dirty="0" smtClean="0"/>
              <a:t> </a:t>
            </a:r>
            <a:r>
              <a:rPr lang="pl-PL" sz="2000" b="1" dirty="0" err="1" smtClean="0"/>
              <a:t>Olympic</a:t>
            </a:r>
            <a:r>
              <a:rPr lang="pl-PL" sz="2000" b="1" dirty="0" smtClean="0"/>
              <a:t> </a:t>
            </a:r>
            <a:r>
              <a:rPr lang="pl-PL" sz="2000" b="1" dirty="0" err="1" smtClean="0"/>
              <a:t>Games</a:t>
            </a:r>
            <a:r>
              <a:rPr lang="pl-PL" sz="2000" b="1" dirty="0" smtClean="0"/>
              <a:t>. </a:t>
            </a:r>
            <a:r>
              <a:rPr lang="pl-PL" sz="2000" b="1" dirty="0" err="1" smtClean="0"/>
              <a:t>It</a:t>
            </a:r>
            <a:r>
              <a:rPr lang="pl-PL" sz="2000" b="1" dirty="0" smtClean="0"/>
              <a:t> was </a:t>
            </a:r>
            <a:r>
              <a:rPr lang="pl-PL" sz="2000" b="1" dirty="0" err="1" smtClean="0"/>
              <a:t>proposed</a:t>
            </a:r>
            <a:r>
              <a:rPr lang="pl-PL" sz="2000" b="1" dirty="0" smtClean="0"/>
              <a:t> for </a:t>
            </a:r>
            <a:r>
              <a:rPr lang="en-US" sz="2000" b="1" dirty="0" smtClean="0"/>
              <a:t>the International Olympic Committee in 1894 </a:t>
            </a:r>
            <a:r>
              <a:rPr lang="pl-PL" sz="2000" b="1" dirty="0" smtClean="0"/>
              <a:t>by Pierre de Coubertin </a:t>
            </a:r>
            <a:r>
              <a:rPr lang="pl-PL" sz="2000" b="1" dirty="0" err="1" smtClean="0"/>
              <a:t>who</a:t>
            </a:r>
            <a:r>
              <a:rPr lang="pl-PL" sz="2000" b="1" dirty="0" smtClean="0"/>
              <a:t> was </a:t>
            </a:r>
            <a:r>
              <a:rPr lang="pl-PL" sz="2000" b="1" dirty="0" err="1" smtClean="0"/>
              <a:t>its</a:t>
            </a:r>
            <a:r>
              <a:rPr lang="pl-PL" sz="2000" b="1" dirty="0" smtClean="0"/>
              <a:t> </a:t>
            </a:r>
            <a:r>
              <a:rPr lang="en-US" sz="2000" b="1" dirty="0" smtClean="0"/>
              <a:t>founder</a:t>
            </a:r>
            <a:r>
              <a:rPr lang="pl-PL" sz="2000" b="1" dirty="0" smtClean="0"/>
              <a:t>.</a:t>
            </a:r>
            <a:r>
              <a:rPr lang="pl-PL" sz="2000" b="1" dirty="0" smtClean="0"/>
              <a:t/>
            </a:r>
            <a:br>
              <a:rPr lang="pl-PL" sz="2000" b="1" dirty="0" smtClean="0"/>
            </a:br>
            <a:r>
              <a:rPr lang="en-US" sz="2000" b="1" dirty="0" smtClean="0"/>
              <a:t>The motto was introduced in 1924 </a:t>
            </a:r>
            <a:r>
              <a:rPr lang="pl-PL" sz="2000" b="1" dirty="0" smtClean="0"/>
              <a:t/>
            </a:r>
            <a:br>
              <a:rPr lang="pl-PL" sz="2000" b="1" dirty="0" smtClean="0"/>
            </a:br>
            <a:r>
              <a:rPr lang="en-US" sz="2000" b="1" dirty="0" smtClean="0"/>
              <a:t>at the Olympic Games in Paris. </a:t>
            </a:r>
            <a:r>
              <a:rPr lang="pl-PL" sz="2000" b="1" dirty="0" smtClean="0"/>
              <a:t>More </a:t>
            </a:r>
            <a:r>
              <a:rPr lang="en-US" sz="2000" b="1" dirty="0" smtClean="0"/>
              <a:t>informal </a:t>
            </a:r>
            <a:r>
              <a:rPr lang="en-US" sz="2000" b="1" dirty="0" smtClean="0"/>
              <a:t>but well known motto, also introduced by Coubertin, is "The most important thing is not to win but to take part!"</a:t>
            </a:r>
            <a:endParaRPr lang="pl-PL" sz="2000" b="1" dirty="0" smtClean="0"/>
          </a:p>
          <a:p>
            <a:pPr algn="just">
              <a:lnSpc>
                <a:spcPct val="150000"/>
              </a:lnSpc>
            </a:pPr>
            <a:r>
              <a:rPr lang="en-US" sz="2000" b="1" dirty="0" smtClean="0"/>
              <a:t/>
            </a:r>
            <a:br>
              <a:rPr lang="en-US" sz="2000" b="1" dirty="0" smtClean="0"/>
            </a:br>
            <a:endParaRPr lang="en-US" sz="2000" b="1" dirty="0"/>
          </a:p>
        </p:txBody>
      </p:sp>
      <p:pic>
        <p:nvPicPr>
          <p:cNvPr id="6146" name="Picture 2" descr="Pierre de Coubertin Anefo.jpg"/>
          <p:cNvPicPr>
            <a:picLocks noChangeAspect="1" noChangeArrowheads="1"/>
          </p:cNvPicPr>
          <p:nvPr/>
        </p:nvPicPr>
        <p:blipFill>
          <a:blip r:embed="rId2" cstate="print"/>
          <a:srcRect/>
          <a:stretch>
            <a:fillRect/>
          </a:stretch>
        </p:blipFill>
        <p:spPr bwMode="auto">
          <a:xfrm>
            <a:off x="5508104" y="692696"/>
            <a:ext cx="3103612" cy="4472023"/>
          </a:xfrm>
          <a:prstGeom prst="rect">
            <a:avLst/>
          </a:prstGeom>
          <a:noFill/>
        </p:spPr>
      </p:pic>
      <p:sp>
        <p:nvSpPr>
          <p:cNvPr id="6" name="pole tekstowe 5"/>
          <p:cNvSpPr txBox="1"/>
          <p:nvPr/>
        </p:nvSpPr>
        <p:spPr>
          <a:xfrm>
            <a:off x="5580112" y="5373216"/>
            <a:ext cx="3024336" cy="461665"/>
          </a:xfrm>
          <a:prstGeom prst="rect">
            <a:avLst/>
          </a:prstGeom>
          <a:noFill/>
        </p:spPr>
        <p:txBody>
          <a:bodyPr wrap="square" rtlCol="0">
            <a:spAutoFit/>
          </a:bodyPr>
          <a:lstStyle/>
          <a:p>
            <a:pPr algn="ctr"/>
            <a:r>
              <a:rPr lang="pl-PL" sz="2400" b="1" dirty="0" smtClean="0"/>
              <a:t>Pierre de Coubertin </a:t>
            </a:r>
            <a:endParaRPr lang="pl-PL"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51520" y="1340768"/>
            <a:ext cx="8568952" cy="1323439"/>
          </a:xfrm>
          <a:prstGeom prst="rect">
            <a:avLst/>
          </a:prstGeom>
        </p:spPr>
        <p:txBody>
          <a:bodyPr wrap="square">
            <a:spAutoFit/>
          </a:bodyPr>
          <a:lstStyle/>
          <a:p>
            <a:pPr algn="just"/>
            <a:r>
              <a:rPr lang="en-US" sz="2000" b="1" dirty="0" smtClean="0"/>
              <a:t>The primary symbol of the Olympic Games is composed of five interlocking rings, colored blue, yellow, black, </a:t>
            </a:r>
            <a:r>
              <a:rPr lang="en-US" sz="2000" b="1" dirty="0" smtClean="0"/>
              <a:t>green </a:t>
            </a:r>
            <a:r>
              <a:rPr lang="en-US" sz="2000" b="1" dirty="0" smtClean="0"/>
              <a:t>and red on a white field</a:t>
            </a:r>
            <a:r>
              <a:rPr lang="pl-PL" sz="2000" b="1" dirty="0" smtClean="0"/>
              <a:t>. </a:t>
            </a:r>
            <a:r>
              <a:rPr lang="en-US" sz="2000" b="1" dirty="0" smtClean="0"/>
              <a:t>The symbol was originally designed in 1912 by Baron Pierre de Coubertin, co-founder of </a:t>
            </a:r>
            <a:r>
              <a:rPr lang="pl-PL" sz="2000" b="1" dirty="0" smtClean="0"/>
              <a:t/>
            </a:r>
            <a:br>
              <a:rPr lang="pl-PL" sz="2000" b="1" dirty="0" smtClean="0"/>
            </a:br>
            <a:r>
              <a:rPr lang="en-US" sz="2000" b="1" dirty="0" smtClean="0"/>
              <a:t>the modern Olympic Games.</a:t>
            </a:r>
            <a:endParaRPr lang="en-US" sz="2000" b="1" dirty="0"/>
          </a:p>
        </p:txBody>
      </p:sp>
      <p:sp>
        <p:nvSpPr>
          <p:cNvPr id="3" name="Prostokąt 2"/>
          <p:cNvSpPr/>
          <p:nvPr/>
        </p:nvSpPr>
        <p:spPr>
          <a:xfrm>
            <a:off x="467544" y="3140968"/>
            <a:ext cx="2592288" cy="3359061"/>
          </a:xfrm>
          <a:prstGeom prst="rect">
            <a:avLst/>
          </a:prstGeom>
        </p:spPr>
        <p:txBody>
          <a:bodyPr wrap="square">
            <a:spAutoFit/>
          </a:bodyPr>
          <a:lstStyle/>
          <a:p>
            <a:pPr>
              <a:lnSpc>
                <a:spcPct val="150000"/>
              </a:lnSpc>
            </a:pPr>
            <a:r>
              <a:rPr lang="en-US" sz="2400" b="1" dirty="0" smtClean="0"/>
              <a:t>Blue</a:t>
            </a:r>
            <a:r>
              <a:rPr lang="pl-PL" sz="2400" b="1" dirty="0" smtClean="0"/>
              <a:t> </a:t>
            </a:r>
            <a:r>
              <a:rPr lang="en-US" sz="2400" b="1" dirty="0" smtClean="0"/>
              <a:t>-</a:t>
            </a:r>
            <a:r>
              <a:rPr lang="pl-PL" sz="2400" b="1" dirty="0" smtClean="0"/>
              <a:t> </a:t>
            </a:r>
            <a:r>
              <a:rPr lang="en-US" sz="2400" b="1" dirty="0" smtClean="0"/>
              <a:t>Europe</a:t>
            </a:r>
          </a:p>
          <a:p>
            <a:pPr>
              <a:lnSpc>
                <a:spcPct val="150000"/>
              </a:lnSpc>
            </a:pPr>
            <a:r>
              <a:rPr lang="en-US" sz="2400" b="1" dirty="0" smtClean="0"/>
              <a:t>Yellow</a:t>
            </a:r>
            <a:r>
              <a:rPr lang="pl-PL" sz="2400" b="1" dirty="0" smtClean="0"/>
              <a:t> </a:t>
            </a:r>
            <a:r>
              <a:rPr lang="en-US" sz="2400" b="1" dirty="0" smtClean="0"/>
              <a:t>-</a:t>
            </a:r>
            <a:r>
              <a:rPr lang="pl-PL" sz="2400" b="1" dirty="0" smtClean="0"/>
              <a:t> </a:t>
            </a:r>
            <a:r>
              <a:rPr lang="en-US" sz="2400" b="1" dirty="0" smtClean="0"/>
              <a:t>Asia</a:t>
            </a:r>
          </a:p>
          <a:p>
            <a:pPr>
              <a:lnSpc>
                <a:spcPct val="150000"/>
              </a:lnSpc>
            </a:pPr>
            <a:r>
              <a:rPr lang="en-US" sz="2400" b="1" dirty="0" smtClean="0"/>
              <a:t>Black</a:t>
            </a:r>
            <a:r>
              <a:rPr lang="pl-PL" sz="2400" b="1" dirty="0" smtClean="0"/>
              <a:t> </a:t>
            </a:r>
            <a:r>
              <a:rPr lang="en-US" sz="2400" b="1" dirty="0" smtClean="0"/>
              <a:t>-</a:t>
            </a:r>
            <a:r>
              <a:rPr lang="pl-PL" sz="2400" b="1" dirty="0" smtClean="0"/>
              <a:t> </a:t>
            </a:r>
            <a:r>
              <a:rPr lang="en-US" sz="2400" b="1" dirty="0" smtClean="0"/>
              <a:t>Africa</a:t>
            </a:r>
          </a:p>
          <a:p>
            <a:pPr>
              <a:lnSpc>
                <a:spcPct val="150000"/>
              </a:lnSpc>
            </a:pPr>
            <a:r>
              <a:rPr lang="en-US" sz="2400" b="1" dirty="0" smtClean="0"/>
              <a:t>Green </a:t>
            </a:r>
            <a:r>
              <a:rPr lang="pl-PL" sz="2400" b="1" dirty="0" smtClean="0"/>
              <a:t>- </a:t>
            </a:r>
            <a:r>
              <a:rPr lang="en-US" sz="2400" b="1" dirty="0" smtClean="0"/>
              <a:t>Australia</a:t>
            </a:r>
          </a:p>
          <a:p>
            <a:pPr>
              <a:lnSpc>
                <a:spcPct val="150000"/>
              </a:lnSpc>
            </a:pPr>
            <a:r>
              <a:rPr lang="en-US" sz="2400" b="1" dirty="0" smtClean="0"/>
              <a:t>Red</a:t>
            </a:r>
            <a:r>
              <a:rPr lang="pl-PL" sz="2400" b="1" dirty="0" smtClean="0"/>
              <a:t> </a:t>
            </a:r>
            <a:r>
              <a:rPr lang="en-US" sz="2400" b="1" dirty="0" smtClean="0"/>
              <a:t>-</a:t>
            </a:r>
            <a:r>
              <a:rPr lang="pl-PL" sz="2400" b="1" dirty="0" smtClean="0"/>
              <a:t> </a:t>
            </a:r>
            <a:r>
              <a:rPr lang="en-US" sz="2400" b="1" dirty="0" smtClean="0"/>
              <a:t>America</a:t>
            </a:r>
          </a:p>
          <a:p>
            <a:pPr>
              <a:lnSpc>
                <a:spcPct val="150000"/>
              </a:lnSpc>
            </a:pPr>
            <a:r>
              <a:rPr lang="en-US" sz="2400" b="1" dirty="0" smtClean="0"/>
              <a:t> </a:t>
            </a:r>
            <a:endParaRPr lang="en-US" sz="2400" b="1" dirty="0"/>
          </a:p>
        </p:txBody>
      </p:sp>
      <p:pic>
        <p:nvPicPr>
          <p:cNvPr id="5" name="Picture 2" descr="http://www.misuszatek.mawe.pl/files/images/normal/olympicrings121147.jpg"/>
          <p:cNvPicPr>
            <a:picLocks noChangeAspect="1" noChangeArrowheads="1"/>
          </p:cNvPicPr>
          <p:nvPr/>
        </p:nvPicPr>
        <p:blipFill>
          <a:blip r:embed="rId2" cstate="print"/>
          <a:srcRect/>
          <a:stretch>
            <a:fillRect/>
          </a:stretch>
        </p:blipFill>
        <p:spPr bwMode="auto">
          <a:xfrm>
            <a:off x="3491880" y="2996952"/>
            <a:ext cx="5079876" cy="3590632"/>
          </a:xfrm>
          <a:prstGeom prst="rect">
            <a:avLst/>
          </a:prstGeom>
          <a:noFill/>
        </p:spPr>
      </p:pic>
      <p:sp>
        <p:nvSpPr>
          <p:cNvPr id="6" name="pole tekstowe 5"/>
          <p:cNvSpPr txBox="1"/>
          <p:nvPr/>
        </p:nvSpPr>
        <p:spPr>
          <a:xfrm>
            <a:off x="179512" y="260648"/>
            <a:ext cx="4176464" cy="923330"/>
          </a:xfrm>
          <a:prstGeom prst="rect">
            <a:avLst/>
          </a:prstGeom>
          <a:noFill/>
        </p:spPr>
        <p:txBody>
          <a:bodyPr wrap="square" rtlCol="0">
            <a:spAutoFit/>
          </a:bodyPr>
          <a:lstStyle/>
          <a:p>
            <a:r>
              <a:rPr lang="pl-PL" sz="5400" b="1" dirty="0" smtClean="0">
                <a:latin typeface="Narkisim" pitchFamily="34" charset="-79"/>
                <a:cs typeface="Narkisim" pitchFamily="34" charset="-79"/>
              </a:rPr>
              <a:t>Olympic </a:t>
            </a:r>
            <a:r>
              <a:rPr lang="pl-PL" sz="5400" b="1" dirty="0" err="1" smtClean="0">
                <a:latin typeface="Narkisim" pitchFamily="34" charset="-79"/>
                <a:cs typeface="Narkisim" pitchFamily="34" charset="-79"/>
              </a:rPr>
              <a:t>rings</a:t>
            </a:r>
            <a:endParaRPr lang="pl-PL" sz="5400" b="1" dirty="0">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51520" y="1196752"/>
            <a:ext cx="8568952" cy="1631216"/>
          </a:xfrm>
          <a:prstGeom prst="rect">
            <a:avLst/>
          </a:prstGeom>
        </p:spPr>
        <p:txBody>
          <a:bodyPr wrap="square">
            <a:spAutoFit/>
          </a:bodyPr>
          <a:lstStyle/>
          <a:p>
            <a:pPr algn="just"/>
            <a:r>
              <a:rPr lang="en-US" sz="2000" b="1" dirty="0" smtClean="0"/>
              <a:t>The Olympic flag was created by Pierre de Coubertin in 1914.</a:t>
            </a:r>
            <a:r>
              <a:rPr lang="pl-PL" sz="2000" b="1" dirty="0" smtClean="0"/>
              <a:t> </a:t>
            </a:r>
            <a:r>
              <a:rPr lang="en-US" sz="2000" b="1" dirty="0" smtClean="0"/>
              <a:t>There are specific Olympic flags that are displayed by cities that will be hosting the next Olympic </a:t>
            </a:r>
            <a:r>
              <a:rPr lang="pl-PL" sz="2000" b="1" dirty="0" smtClean="0"/>
              <a:t>G</a:t>
            </a:r>
            <a:r>
              <a:rPr lang="en-US" sz="2000" b="1" dirty="0" err="1" smtClean="0"/>
              <a:t>ames</a:t>
            </a:r>
            <a:r>
              <a:rPr lang="en-US" sz="2000" b="1" dirty="0" smtClean="0"/>
              <a:t>. During each Olympic closing </a:t>
            </a:r>
            <a:r>
              <a:rPr lang="en-US" sz="2000" b="1" dirty="0" smtClean="0"/>
              <a:t>ceremony</a:t>
            </a:r>
            <a:r>
              <a:rPr lang="pl-PL" sz="2000" b="1" dirty="0" smtClean="0"/>
              <a:t>,</a:t>
            </a:r>
            <a:r>
              <a:rPr lang="en-US" sz="2000" b="1" dirty="0" smtClean="0"/>
              <a:t> </a:t>
            </a:r>
            <a:r>
              <a:rPr lang="en-US" sz="2000" b="1" dirty="0" smtClean="0"/>
              <a:t>the flag is passed from </a:t>
            </a:r>
            <a:r>
              <a:rPr lang="pl-PL" sz="2000" b="1" dirty="0" smtClean="0"/>
              <a:t/>
            </a:r>
            <a:br>
              <a:rPr lang="pl-PL" sz="2000" b="1" dirty="0" smtClean="0"/>
            </a:br>
            <a:r>
              <a:rPr lang="en-US" sz="2000" b="1" dirty="0" smtClean="0"/>
              <a:t>the </a:t>
            </a:r>
            <a:r>
              <a:rPr lang="en-US" sz="2000" b="1" dirty="0" smtClean="0"/>
              <a:t>mayor of one host city to the next host, where it will then be taken to the new host and displayed at city hall. </a:t>
            </a:r>
            <a:endParaRPr lang="pl-PL" sz="2000" b="1" dirty="0"/>
          </a:p>
        </p:txBody>
      </p:sp>
      <p:sp>
        <p:nvSpPr>
          <p:cNvPr id="3" name="pole tekstowe 2"/>
          <p:cNvSpPr txBox="1"/>
          <p:nvPr/>
        </p:nvSpPr>
        <p:spPr>
          <a:xfrm>
            <a:off x="251520" y="260648"/>
            <a:ext cx="1872208" cy="923330"/>
          </a:xfrm>
          <a:prstGeom prst="rect">
            <a:avLst/>
          </a:prstGeom>
          <a:noFill/>
        </p:spPr>
        <p:txBody>
          <a:bodyPr wrap="square" rtlCol="0">
            <a:spAutoFit/>
          </a:bodyPr>
          <a:lstStyle/>
          <a:p>
            <a:r>
              <a:rPr lang="pl-PL" sz="5400" b="1" dirty="0" smtClean="0">
                <a:latin typeface="Narkisim" pitchFamily="34" charset="-79"/>
                <a:cs typeface="Narkisim" pitchFamily="34" charset="-79"/>
              </a:rPr>
              <a:t>Flag</a:t>
            </a:r>
            <a:endParaRPr lang="pl-PL" sz="5400" b="1" dirty="0">
              <a:latin typeface="Narkisim" pitchFamily="34" charset="-79"/>
              <a:cs typeface="Narkisim" pitchFamily="34" charset="-79"/>
            </a:endParaRPr>
          </a:p>
        </p:txBody>
      </p:sp>
      <p:pic>
        <p:nvPicPr>
          <p:cNvPr id="20482" name="Picture 2" descr="http://upload.wikimedia.org/wikipedia/commons/thumb/3/35/Olympic-flag-Victoria.jpg/220px-Olympic-flag-Victoria.jpg"/>
          <p:cNvPicPr>
            <a:picLocks noChangeAspect="1" noChangeArrowheads="1"/>
          </p:cNvPicPr>
          <p:nvPr/>
        </p:nvPicPr>
        <p:blipFill>
          <a:blip r:embed="rId2" cstate="print"/>
          <a:srcRect/>
          <a:stretch>
            <a:fillRect/>
          </a:stretch>
        </p:blipFill>
        <p:spPr bwMode="auto">
          <a:xfrm>
            <a:off x="1691680" y="3068960"/>
            <a:ext cx="5662890" cy="328670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79512" y="980728"/>
            <a:ext cx="8784976" cy="1938992"/>
          </a:xfrm>
          <a:prstGeom prst="rect">
            <a:avLst/>
          </a:prstGeom>
        </p:spPr>
        <p:txBody>
          <a:bodyPr wrap="square">
            <a:spAutoFit/>
          </a:bodyPr>
          <a:lstStyle/>
          <a:p>
            <a:pPr algn="just"/>
            <a:r>
              <a:rPr lang="en-US" sz="2000" b="1" dirty="0" smtClean="0"/>
              <a:t>The Olympic Hymn, officially known as the Olympic Anthem, is played when the Olympic Flag is raised. It is a musical piece composed by Spyridon Samaras with words written from a poem of the Greek poet and writer Kostis Palamas. </a:t>
            </a:r>
            <a:endParaRPr lang="pl-PL" sz="2000" b="1" dirty="0" smtClean="0"/>
          </a:p>
          <a:p>
            <a:pPr algn="just"/>
            <a:r>
              <a:rPr lang="en-US" sz="2000" b="1" dirty="0" smtClean="0"/>
              <a:t>The anthem was performed for the first time for the ceremony of opening </a:t>
            </a:r>
            <a:r>
              <a:rPr lang="pl-PL" sz="2000" b="1" dirty="0" smtClean="0"/>
              <a:t/>
            </a:r>
            <a:br>
              <a:rPr lang="pl-PL" sz="2000" b="1" dirty="0" smtClean="0"/>
            </a:br>
            <a:r>
              <a:rPr lang="en-US" sz="2000" b="1" dirty="0" smtClean="0"/>
              <a:t>of the 1896 Athens Olympic Games but wasn't </a:t>
            </a:r>
            <a:r>
              <a:rPr lang="en-US" sz="2000" b="1" dirty="0" smtClean="0"/>
              <a:t>declared</a:t>
            </a:r>
            <a:r>
              <a:rPr lang="pl-PL" sz="2000" b="1" dirty="0" smtClean="0"/>
              <a:t> as</a:t>
            </a:r>
            <a:r>
              <a:rPr lang="en-US" sz="2000" b="1" dirty="0" smtClean="0"/>
              <a:t> </a:t>
            </a:r>
            <a:r>
              <a:rPr lang="en-US" sz="2000" b="1" dirty="0" smtClean="0"/>
              <a:t>the official hymn </a:t>
            </a:r>
            <a:r>
              <a:rPr lang="pl-PL" sz="2000" b="1" dirty="0" smtClean="0"/>
              <a:t/>
            </a:r>
            <a:br>
              <a:rPr lang="pl-PL" sz="2000" b="1" dirty="0" smtClean="0"/>
            </a:br>
            <a:r>
              <a:rPr lang="en-US" sz="2000" b="1" dirty="0" smtClean="0"/>
              <a:t>by </a:t>
            </a:r>
            <a:r>
              <a:rPr lang="en-US" sz="2000" b="1" dirty="0" smtClean="0"/>
              <a:t>the IOC until 1957.</a:t>
            </a:r>
            <a:endParaRPr lang="pl-PL" sz="2000" b="1" dirty="0"/>
          </a:p>
        </p:txBody>
      </p:sp>
      <p:sp>
        <p:nvSpPr>
          <p:cNvPr id="3" name="pole tekstowe 2"/>
          <p:cNvSpPr txBox="1"/>
          <p:nvPr/>
        </p:nvSpPr>
        <p:spPr>
          <a:xfrm>
            <a:off x="179512" y="188640"/>
            <a:ext cx="7272808" cy="923330"/>
          </a:xfrm>
          <a:prstGeom prst="rect">
            <a:avLst/>
          </a:prstGeom>
          <a:noFill/>
        </p:spPr>
        <p:txBody>
          <a:bodyPr wrap="square" rtlCol="0">
            <a:spAutoFit/>
          </a:bodyPr>
          <a:lstStyle/>
          <a:p>
            <a:r>
              <a:rPr lang="pl-PL" sz="5400" b="1" dirty="0" smtClean="0">
                <a:latin typeface="Narkisim" pitchFamily="34" charset="-79"/>
                <a:cs typeface="Narkisim" pitchFamily="34" charset="-79"/>
              </a:rPr>
              <a:t>Olympic anthem</a:t>
            </a:r>
            <a:endParaRPr lang="pl-PL" sz="5400" b="1" dirty="0">
              <a:latin typeface="Narkisim" pitchFamily="34" charset="-79"/>
              <a:cs typeface="Narkisim" pitchFamily="34" charset="-79"/>
            </a:endParaRPr>
          </a:p>
        </p:txBody>
      </p:sp>
      <p:pic>
        <p:nvPicPr>
          <p:cNvPr id="21506" name="Picture 2" descr="http://upload.wikimedia.org/wikipedia/commons/3/31/Spyros_Samaras.jpg"/>
          <p:cNvPicPr>
            <a:picLocks noChangeAspect="1" noChangeArrowheads="1"/>
          </p:cNvPicPr>
          <p:nvPr/>
        </p:nvPicPr>
        <p:blipFill>
          <a:blip r:embed="rId2" cstate="print"/>
          <a:srcRect/>
          <a:stretch>
            <a:fillRect/>
          </a:stretch>
        </p:blipFill>
        <p:spPr bwMode="auto">
          <a:xfrm>
            <a:off x="1259632" y="2852936"/>
            <a:ext cx="2664296" cy="3464966"/>
          </a:xfrm>
          <a:prstGeom prst="rect">
            <a:avLst/>
          </a:prstGeom>
          <a:noFill/>
        </p:spPr>
      </p:pic>
      <p:pic>
        <p:nvPicPr>
          <p:cNvPr id="21508" name="Picture 4" descr="KostisPalamas.jpg"/>
          <p:cNvPicPr>
            <a:picLocks noChangeAspect="1" noChangeArrowheads="1"/>
          </p:cNvPicPr>
          <p:nvPr/>
        </p:nvPicPr>
        <p:blipFill>
          <a:blip r:embed="rId3" cstate="print"/>
          <a:srcRect/>
          <a:stretch>
            <a:fillRect/>
          </a:stretch>
        </p:blipFill>
        <p:spPr bwMode="auto">
          <a:xfrm>
            <a:off x="5292080" y="2780928"/>
            <a:ext cx="2625080" cy="3451982"/>
          </a:xfrm>
          <a:prstGeom prst="rect">
            <a:avLst/>
          </a:prstGeom>
          <a:noFill/>
        </p:spPr>
      </p:pic>
      <p:sp>
        <p:nvSpPr>
          <p:cNvPr id="6" name="pole tekstowe 5"/>
          <p:cNvSpPr txBox="1"/>
          <p:nvPr/>
        </p:nvSpPr>
        <p:spPr>
          <a:xfrm>
            <a:off x="1187624" y="6309320"/>
            <a:ext cx="2808312" cy="400110"/>
          </a:xfrm>
          <a:prstGeom prst="rect">
            <a:avLst/>
          </a:prstGeom>
          <a:noFill/>
        </p:spPr>
        <p:txBody>
          <a:bodyPr wrap="square" rtlCol="0">
            <a:spAutoFit/>
          </a:bodyPr>
          <a:lstStyle/>
          <a:p>
            <a:pPr algn="ctr"/>
            <a:r>
              <a:rPr lang="pl-PL" sz="2000" b="1" dirty="0" err="1" smtClean="0"/>
              <a:t>Spyridon</a:t>
            </a:r>
            <a:r>
              <a:rPr lang="pl-PL" sz="2000" b="1" dirty="0" smtClean="0"/>
              <a:t> </a:t>
            </a:r>
            <a:r>
              <a:rPr lang="pl-PL" sz="2000" b="1" dirty="0" err="1" smtClean="0"/>
              <a:t>Samaras</a:t>
            </a:r>
            <a:endParaRPr lang="pl-PL" sz="2000" b="1" dirty="0"/>
          </a:p>
        </p:txBody>
      </p:sp>
      <p:sp>
        <p:nvSpPr>
          <p:cNvPr id="7" name="pole tekstowe 6"/>
          <p:cNvSpPr txBox="1"/>
          <p:nvPr/>
        </p:nvSpPr>
        <p:spPr>
          <a:xfrm>
            <a:off x="5220072" y="6309320"/>
            <a:ext cx="2736304" cy="400110"/>
          </a:xfrm>
          <a:prstGeom prst="rect">
            <a:avLst/>
          </a:prstGeom>
          <a:noFill/>
        </p:spPr>
        <p:txBody>
          <a:bodyPr wrap="square" rtlCol="0">
            <a:spAutoFit/>
          </a:bodyPr>
          <a:lstStyle/>
          <a:p>
            <a:pPr algn="ctr"/>
            <a:r>
              <a:rPr lang="pl-PL" sz="2000" b="1" dirty="0" err="1" smtClean="0"/>
              <a:t>Kostis</a:t>
            </a:r>
            <a:r>
              <a:rPr lang="pl-PL" sz="2000" b="1" dirty="0" smtClean="0"/>
              <a:t> </a:t>
            </a:r>
            <a:r>
              <a:rPr lang="pl-PL" sz="2000" b="1" dirty="0" err="1" smtClean="0"/>
              <a:t>Palamas</a:t>
            </a:r>
            <a:endParaRPr lang="pl-PL" sz="20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23528" y="1052736"/>
            <a:ext cx="8568952" cy="1938992"/>
          </a:xfrm>
          <a:prstGeom prst="rect">
            <a:avLst/>
          </a:prstGeom>
        </p:spPr>
        <p:txBody>
          <a:bodyPr wrap="square">
            <a:spAutoFit/>
          </a:bodyPr>
          <a:lstStyle/>
          <a:p>
            <a:pPr algn="just"/>
            <a:r>
              <a:rPr lang="en-US" sz="2000" b="1" dirty="0" smtClean="0"/>
              <a:t>Since the 1968 Winter Olympics in Grenoble</a:t>
            </a:r>
            <a:r>
              <a:rPr lang="pl-PL" sz="2000" b="1" dirty="0" smtClean="0"/>
              <a:t> (France)</a:t>
            </a:r>
            <a:r>
              <a:rPr lang="en-US" sz="2000" b="1" dirty="0" smtClean="0"/>
              <a:t> the Olympic Games have had a mascot</a:t>
            </a:r>
            <a:r>
              <a:rPr lang="pl-PL" sz="2000" b="1" dirty="0" smtClean="0"/>
              <a:t>. </a:t>
            </a:r>
            <a:r>
              <a:rPr lang="en-US" sz="2000" b="1" dirty="0" smtClean="0"/>
              <a:t>The first major mascot in the Olympic Games was Misha </a:t>
            </a:r>
            <a:r>
              <a:rPr lang="pl-PL" sz="2000" b="1" dirty="0" smtClean="0"/>
              <a:t/>
            </a:r>
            <a:br>
              <a:rPr lang="pl-PL" sz="2000" b="1" dirty="0" smtClean="0"/>
            </a:br>
            <a:r>
              <a:rPr lang="en-US" sz="2000" b="1" dirty="0" smtClean="0"/>
              <a:t>in the 1980 Summer Olympics in Moscow. Misha was used during the opening and closing ceremonies, had a TV animated cartoon and appeared on several merchandise products. Nowadays, most of the merchandise aimed at young people focuses on the mascots</a:t>
            </a:r>
            <a:r>
              <a:rPr lang="pl-PL" sz="2000" b="1" dirty="0" smtClean="0"/>
              <a:t>.</a:t>
            </a:r>
            <a:endParaRPr lang="pl-PL" sz="2000" b="1" dirty="0"/>
          </a:p>
        </p:txBody>
      </p:sp>
      <p:pic>
        <p:nvPicPr>
          <p:cNvPr id="22530" name="Picture 2" descr="RIAN archive 104727 Moscow Olympic Games.jpg"/>
          <p:cNvPicPr>
            <a:picLocks noChangeAspect="1" noChangeArrowheads="1"/>
          </p:cNvPicPr>
          <p:nvPr/>
        </p:nvPicPr>
        <p:blipFill>
          <a:blip r:embed="rId2" cstate="print"/>
          <a:srcRect/>
          <a:stretch>
            <a:fillRect/>
          </a:stretch>
        </p:blipFill>
        <p:spPr bwMode="auto">
          <a:xfrm>
            <a:off x="2123728" y="3140968"/>
            <a:ext cx="4756353" cy="3200656"/>
          </a:xfrm>
          <a:prstGeom prst="rect">
            <a:avLst/>
          </a:prstGeom>
          <a:noFill/>
        </p:spPr>
      </p:pic>
      <p:sp>
        <p:nvSpPr>
          <p:cNvPr id="4" name="pole tekstowe 3"/>
          <p:cNvSpPr txBox="1"/>
          <p:nvPr/>
        </p:nvSpPr>
        <p:spPr>
          <a:xfrm>
            <a:off x="251520" y="188640"/>
            <a:ext cx="2736304" cy="923330"/>
          </a:xfrm>
          <a:prstGeom prst="rect">
            <a:avLst/>
          </a:prstGeom>
          <a:noFill/>
        </p:spPr>
        <p:txBody>
          <a:bodyPr wrap="square" rtlCol="0">
            <a:spAutoFit/>
          </a:bodyPr>
          <a:lstStyle/>
          <a:p>
            <a:r>
              <a:rPr lang="pl-PL" sz="5400" b="1" dirty="0" err="1" smtClean="0">
                <a:latin typeface="Narkisim" pitchFamily="34" charset="-79"/>
                <a:cs typeface="Narkisim" pitchFamily="34" charset="-79"/>
              </a:rPr>
              <a:t>Mascots</a:t>
            </a:r>
            <a:endParaRPr lang="pl-PL" sz="5400" b="1" dirty="0">
              <a:latin typeface="Narkisim" pitchFamily="34" charset="-79"/>
              <a:cs typeface="Narkisim" pitchFamily="34" charset="-79"/>
            </a:endParaRPr>
          </a:p>
        </p:txBody>
      </p:sp>
      <p:sp>
        <p:nvSpPr>
          <p:cNvPr id="5" name="pole tekstowe 4"/>
          <p:cNvSpPr txBox="1"/>
          <p:nvPr/>
        </p:nvSpPr>
        <p:spPr>
          <a:xfrm>
            <a:off x="2195736" y="6237312"/>
            <a:ext cx="4608512" cy="461665"/>
          </a:xfrm>
          <a:prstGeom prst="rect">
            <a:avLst/>
          </a:prstGeom>
          <a:noFill/>
        </p:spPr>
        <p:txBody>
          <a:bodyPr wrap="square" rtlCol="0">
            <a:spAutoFit/>
          </a:bodyPr>
          <a:lstStyle/>
          <a:p>
            <a:pPr algn="ctr"/>
            <a:r>
              <a:rPr lang="pl-PL" sz="2400" b="1" dirty="0" err="1" smtClean="0"/>
              <a:t>Misha</a:t>
            </a:r>
            <a:endParaRPr lang="pl-PL" sz="2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51520" y="1772816"/>
            <a:ext cx="8640960" cy="3170099"/>
          </a:xfrm>
          <a:prstGeom prst="rect">
            <a:avLst/>
          </a:prstGeom>
        </p:spPr>
        <p:txBody>
          <a:bodyPr wrap="square">
            <a:spAutoFit/>
          </a:bodyPr>
          <a:lstStyle/>
          <a:p>
            <a:pPr algn="just"/>
            <a:r>
              <a:rPr lang="en-US" sz="2000" b="1" dirty="0" smtClean="0"/>
              <a:t>The modern tradition of moving the Olympic Flame via a relay system from Greece to the Olympic venue began with the Berlin Games in 1936. Months before the Games are held, the Olympic Flame is lit on a torch, with the rays </a:t>
            </a:r>
            <a:r>
              <a:rPr lang="pl-PL" sz="2000" b="1" dirty="0" smtClean="0"/>
              <a:t/>
            </a:r>
            <a:br>
              <a:rPr lang="pl-PL" sz="2000" b="1" dirty="0" smtClean="0"/>
            </a:br>
            <a:r>
              <a:rPr lang="en-US" sz="2000" b="1" dirty="0" smtClean="0"/>
              <a:t>of the Sun concentrated by a parabolic reflector, at the site of the Ancient Olympics in Olympia, Greece. The torch is then taken out of Greece, most often to be taken around the country or continent where the Games are held. </a:t>
            </a:r>
            <a:r>
              <a:rPr lang="pl-PL" sz="2000" b="1" dirty="0" smtClean="0"/>
              <a:t/>
            </a:r>
            <a:br>
              <a:rPr lang="pl-PL" sz="2000" b="1" dirty="0" smtClean="0"/>
            </a:br>
            <a:r>
              <a:rPr lang="en-US" sz="2000" b="1" dirty="0" smtClean="0"/>
              <a:t>The Olympic torch is carried</a:t>
            </a:r>
            <a:r>
              <a:rPr lang="pl-PL" sz="2000" b="1" dirty="0" smtClean="0"/>
              <a:t> for </a:t>
            </a:r>
            <a:r>
              <a:rPr lang="pl-PL" sz="2000" b="1" dirty="0" err="1" smtClean="0"/>
              <a:t>example</a:t>
            </a:r>
            <a:r>
              <a:rPr lang="en-US" sz="2000" b="1" dirty="0" smtClean="0"/>
              <a:t> by athletes, leaders, celebrities</a:t>
            </a:r>
            <a:r>
              <a:rPr lang="pl-PL" sz="2000" b="1" dirty="0" smtClean="0"/>
              <a:t>. </a:t>
            </a:r>
            <a:br>
              <a:rPr lang="pl-PL" sz="2000" b="1" dirty="0" smtClean="0"/>
            </a:br>
            <a:r>
              <a:rPr lang="en-US" sz="2000" b="1" dirty="0" smtClean="0"/>
              <a:t>On the final day of the torch relay, the day of the Opening Ceremony, the Flame reaches the main stadium and is used to light a cauldron situated in a prominent part of the venue to signify the beginning of the Games.</a:t>
            </a:r>
            <a:endParaRPr lang="en-US" sz="2000" b="1" dirty="0"/>
          </a:p>
        </p:txBody>
      </p:sp>
      <p:sp>
        <p:nvSpPr>
          <p:cNvPr id="3" name="Prostokąt 2"/>
          <p:cNvSpPr/>
          <p:nvPr/>
        </p:nvSpPr>
        <p:spPr>
          <a:xfrm>
            <a:off x="179512" y="188640"/>
            <a:ext cx="8382423" cy="923330"/>
          </a:xfrm>
          <a:prstGeom prst="rect">
            <a:avLst/>
          </a:prstGeom>
        </p:spPr>
        <p:txBody>
          <a:bodyPr wrap="none">
            <a:spAutoFit/>
          </a:bodyPr>
          <a:lstStyle/>
          <a:p>
            <a:pPr algn="just"/>
            <a:r>
              <a:rPr lang="pl-PL" sz="5400" b="1" dirty="0" smtClean="0">
                <a:latin typeface="Narkisim" pitchFamily="34" charset="-79"/>
                <a:cs typeface="Narkisim" pitchFamily="34" charset="-79"/>
              </a:rPr>
              <a:t>Olympic f</a:t>
            </a:r>
            <a:r>
              <a:rPr lang="en-US" sz="5400" b="1" dirty="0" smtClean="0">
                <a:latin typeface="Narkisim" pitchFamily="34" charset="-79"/>
                <a:cs typeface="Narkisim" pitchFamily="34" charset="-79"/>
              </a:rPr>
              <a:t>lame and torch relay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pload.wikimedia.org/wikipedia/commons/c/c8/Olympic_Torch_2010.jpg"/>
          <p:cNvPicPr>
            <a:picLocks noChangeAspect="1" noChangeArrowheads="1"/>
          </p:cNvPicPr>
          <p:nvPr/>
        </p:nvPicPr>
        <p:blipFill>
          <a:blip r:embed="rId2" cstate="print"/>
          <a:srcRect/>
          <a:stretch>
            <a:fillRect/>
          </a:stretch>
        </p:blipFill>
        <p:spPr bwMode="auto">
          <a:xfrm>
            <a:off x="1475656" y="908720"/>
            <a:ext cx="6306010" cy="3841770"/>
          </a:xfrm>
          <a:prstGeom prst="rect">
            <a:avLst/>
          </a:prstGeom>
          <a:noFill/>
        </p:spPr>
      </p:pic>
      <p:sp>
        <p:nvSpPr>
          <p:cNvPr id="4" name="Prostokąt 3"/>
          <p:cNvSpPr/>
          <p:nvPr/>
        </p:nvSpPr>
        <p:spPr>
          <a:xfrm>
            <a:off x="1619672" y="4869160"/>
            <a:ext cx="5976664" cy="523220"/>
          </a:xfrm>
          <a:prstGeom prst="rect">
            <a:avLst/>
          </a:prstGeom>
        </p:spPr>
        <p:txBody>
          <a:bodyPr wrap="square">
            <a:spAutoFit/>
          </a:bodyPr>
          <a:lstStyle/>
          <a:p>
            <a:pPr algn="ctr"/>
            <a:r>
              <a:rPr lang="en-US" sz="2800" b="1" dirty="0" smtClean="0"/>
              <a:t>Lighting the Olympic flame in Greece</a:t>
            </a:r>
            <a:endParaRPr lang="pl-PL" sz="28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323528" y="1124744"/>
            <a:ext cx="8568952" cy="1938992"/>
          </a:xfrm>
          <a:prstGeom prst="rect">
            <a:avLst/>
          </a:prstGeom>
        </p:spPr>
        <p:txBody>
          <a:bodyPr wrap="square">
            <a:spAutoFit/>
          </a:bodyPr>
          <a:lstStyle/>
          <a:p>
            <a:pPr algn="just"/>
            <a:r>
              <a:rPr lang="en-US" sz="2000" b="1" dirty="0" smtClean="0"/>
              <a:t>The Olympic medals awarded to winners are another symbol associated with the Olympic </a:t>
            </a:r>
            <a:r>
              <a:rPr lang="pl-PL" sz="2000" b="1" dirty="0" smtClean="0"/>
              <a:t>G</a:t>
            </a:r>
            <a:r>
              <a:rPr lang="en-US" sz="2000" b="1" dirty="0" err="1" smtClean="0"/>
              <a:t>ames</a:t>
            </a:r>
            <a:r>
              <a:rPr lang="en-US" sz="2000" b="1" dirty="0" smtClean="0"/>
              <a:t>. The medals are made of gold</a:t>
            </a:r>
            <a:r>
              <a:rPr lang="pl-PL" sz="2000" b="1" dirty="0" smtClean="0"/>
              <a:t>, </a:t>
            </a:r>
            <a:r>
              <a:rPr lang="en-US" sz="2000" b="1" dirty="0" smtClean="0"/>
              <a:t>silver, or bronze, </a:t>
            </a:r>
            <a:r>
              <a:rPr lang="pl-PL" sz="2000" b="1" dirty="0" smtClean="0"/>
              <a:t/>
            </a:r>
            <a:br>
              <a:rPr lang="pl-PL" sz="2000" b="1" dirty="0" smtClean="0"/>
            </a:br>
            <a:r>
              <a:rPr lang="en-US" sz="2000" b="1" dirty="0" smtClean="0"/>
              <a:t>and awarded to the top 3 finishers in a particular event. Each medal for </a:t>
            </a:r>
            <a:r>
              <a:rPr lang="pl-PL" sz="2000" b="1" dirty="0" smtClean="0"/>
              <a:t/>
            </a:r>
            <a:br>
              <a:rPr lang="pl-PL" sz="2000" b="1" dirty="0" smtClean="0"/>
            </a:br>
            <a:r>
              <a:rPr lang="en-US" sz="2000" b="1" dirty="0" smtClean="0"/>
              <a:t>an Olympiad has a common design, </a:t>
            </a:r>
            <a:r>
              <a:rPr lang="en-US" sz="2000" b="1" dirty="0" smtClean="0"/>
              <a:t>decided</a:t>
            </a:r>
            <a:r>
              <a:rPr lang="pl-PL" sz="2000" b="1" dirty="0" smtClean="0"/>
              <a:t> </a:t>
            </a:r>
            <a:r>
              <a:rPr lang="en-US" sz="2000" b="1" dirty="0" smtClean="0"/>
              <a:t>by </a:t>
            </a:r>
            <a:r>
              <a:rPr lang="en-US" sz="2000" b="1" dirty="0" smtClean="0"/>
              <a:t>the organizers </a:t>
            </a:r>
            <a:r>
              <a:rPr lang="pl-PL" sz="2000" b="1" dirty="0" smtClean="0"/>
              <a:t/>
            </a:r>
            <a:br>
              <a:rPr lang="pl-PL" sz="2000" b="1" dirty="0" smtClean="0"/>
            </a:br>
            <a:r>
              <a:rPr lang="en-US" sz="2000" b="1" dirty="0" smtClean="0"/>
              <a:t>for the </a:t>
            </a:r>
            <a:r>
              <a:rPr lang="en-US" sz="2000" b="1" dirty="0" smtClean="0"/>
              <a:t>particular games.</a:t>
            </a:r>
            <a:r>
              <a:rPr lang="pl-PL" sz="2000" b="1" dirty="0" smtClean="0"/>
              <a:t> </a:t>
            </a:r>
            <a:r>
              <a:rPr lang="en-US" sz="2000" b="1" dirty="0" smtClean="0"/>
              <a:t>From 1928 the obverse side of the medals </a:t>
            </a:r>
            <a:r>
              <a:rPr lang="en-US" sz="2000" b="1" dirty="0" smtClean="0"/>
              <a:t>contain</a:t>
            </a:r>
            <a:r>
              <a:rPr lang="pl-PL" sz="2000" b="1" dirty="0" smtClean="0"/>
              <a:t>s</a:t>
            </a:r>
            <a:r>
              <a:rPr lang="en-US" sz="2000" b="1" dirty="0" smtClean="0"/>
              <a:t> </a:t>
            </a:r>
            <a:r>
              <a:rPr lang="pl-PL" sz="2000" b="1" dirty="0" smtClean="0"/>
              <a:t/>
            </a:r>
            <a:br>
              <a:rPr lang="pl-PL" sz="2000" b="1" dirty="0" smtClean="0"/>
            </a:br>
            <a:r>
              <a:rPr lang="en-US" sz="2000" b="1" dirty="0" smtClean="0"/>
              <a:t>an image of Nike, the traditional goddess of victory</a:t>
            </a:r>
            <a:r>
              <a:rPr lang="pl-PL" sz="2000" b="1" dirty="0" smtClean="0"/>
              <a:t>.</a:t>
            </a:r>
            <a:endParaRPr lang="pl-PL" sz="2000" b="1" dirty="0"/>
          </a:p>
        </p:txBody>
      </p:sp>
      <p:sp>
        <p:nvSpPr>
          <p:cNvPr id="6" name="pole tekstowe 5"/>
          <p:cNvSpPr txBox="1"/>
          <p:nvPr/>
        </p:nvSpPr>
        <p:spPr>
          <a:xfrm>
            <a:off x="107504" y="188640"/>
            <a:ext cx="3096344" cy="923330"/>
          </a:xfrm>
          <a:prstGeom prst="rect">
            <a:avLst/>
          </a:prstGeom>
          <a:noFill/>
        </p:spPr>
        <p:txBody>
          <a:bodyPr wrap="square" rtlCol="0">
            <a:spAutoFit/>
          </a:bodyPr>
          <a:lstStyle/>
          <a:p>
            <a:r>
              <a:rPr lang="pl-PL" sz="5400" b="1" dirty="0" err="1" smtClean="0">
                <a:latin typeface="Narkisim" pitchFamily="34" charset="-79"/>
                <a:cs typeface="Narkisim" pitchFamily="34" charset="-79"/>
              </a:rPr>
              <a:t>Medals</a:t>
            </a:r>
            <a:endParaRPr lang="pl-PL" sz="5400" b="1" dirty="0">
              <a:latin typeface="Narkisim" pitchFamily="34" charset="-79"/>
              <a:cs typeface="Narkisim" pitchFamily="34" charset="-79"/>
            </a:endParaRPr>
          </a:p>
        </p:txBody>
      </p:sp>
      <p:pic>
        <p:nvPicPr>
          <p:cNvPr id="5122" name="Picture 2" descr="Goddess Nike at Ephesus, Turkey.JPG"/>
          <p:cNvPicPr>
            <a:picLocks noChangeAspect="1" noChangeArrowheads="1"/>
          </p:cNvPicPr>
          <p:nvPr/>
        </p:nvPicPr>
        <p:blipFill>
          <a:blip r:embed="rId2" cstate="print"/>
          <a:srcRect/>
          <a:stretch>
            <a:fillRect/>
          </a:stretch>
        </p:blipFill>
        <p:spPr bwMode="auto">
          <a:xfrm>
            <a:off x="2339752" y="3140968"/>
            <a:ext cx="4104456" cy="3086553"/>
          </a:xfrm>
          <a:prstGeom prst="rect">
            <a:avLst/>
          </a:prstGeom>
          <a:noFill/>
        </p:spPr>
      </p:pic>
      <p:sp>
        <p:nvSpPr>
          <p:cNvPr id="8" name="pole tekstowe 7"/>
          <p:cNvSpPr txBox="1"/>
          <p:nvPr/>
        </p:nvSpPr>
        <p:spPr>
          <a:xfrm>
            <a:off x="2339752" y="6165304"/>
            <a:ext cx="4104456" cy="523220"/>
          </a:xfrm>
          <a:prstGeom prst="rect">
            <a:avLst/>
          </a:prstGeom>
          <a:noFill/>
        </p:spPr>
        <p:txBody>
          <a:bodyPr wrap="square" rtlCol="0">
            <a:spAutoFit/>
          </a:bodyPr>
          <a:lstStyle/>
          <a:p>
            <a:pPr algn="ctr"/>
            <a:r>
              <a:rPr lang="pl-PL" sz="2800" b="1" dirty="0" smtClean="0"/>
              <a:t>Nike</a:t>
            </a:r>
            <a:endParaRPr lang="pl-PL" sz="28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425</Words>
  <Application>Microsoft Office PowerPoint</Application>
  <PresentationFormat>Pokaz na ekranie (4:3)</PresentationFormat>
  <Paragraphs>36</Paragraphs>
  <Slides>11</Slides>
  <Notes>0</Notes>
  <HiddenSlides>0</HiddenSlides>
  <MMClips>0</MMClips>
  <ScaleCrop>false</ScaleCrop>
  <HeadingPairs>
    <vt:vector size="4" baseType="variant">
      <vt:variant>
        <vt:lpstr>Motyw</vt:lpstr>
      </vt:variant>
      <vt:variant>
        <vt:i4>1</vt:i4>
      </vt:variant>
      <vt:variant>
        <vt:lpstr>Tytuły slajdów</vt:lpstr>
      </vt:variant>
      <vt:variant>
        <vt:i4>11</vt:i4>
      </vt:variant>
    </vt:vector>
  </HeadingPairs>
  <TitlesOfParts>
    <vt:vector size="12" baseType="lpstr">
      <vt:lpstr>Motyw pakietu Office</vt:lpstr>
      <vt:lpstr>Slajd 1</vt:lpstr>
      <vt:lpstr>Slajd 2</vt:lpstr>
      <vt:lpstr>Slajd 3</vt:lpstr>
      <vt:lpstr>Slajd 4</vt:lpstr>
      <vt:lpstr>Slajd 5</vt:lpstr>
      <vt:lpstr>Slajd 6</vt:lpstr>
      <vt:lpstr>Slajd 7</vt:lpstr>
      <vt:lpstr>Slajd 8</vt:lpstr>
      <vt:lpstr>Slajd 9</vt:lpstr>
      <vt:lpstr>Slajd 10</vt:lpstr>
      <vt:lpstr>Slajd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Grażyna Palewicz</dc:creator>
  <cp:lastModifiedBy>Lech</cp:lastModifiedBy>
  <cp:revision>24</cp:revision>
  <dcterms:created xsi:type="dcterms:W3CDTF">2015-05-10T17:11:45Z</dcterms:created>
  <dcterms:modified xsi:type="dcterms:W3CDTF">2015-05-20T19:40:14Z</dcterms:modified>
</cp:coreProperties>
</file>