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76" r:id="rId9"/>
    <p:sldId id="264" r:id="rId10"/>
    <p:sldId id="265" r:id="rId11"/>
    <p:sldId id="266" r:id="rId12"/>
    <p:sldId id="267" r:id="rId13"/>
    <p:sldId id="268" r:id="rId14"/>
    <p:sldId id="275" r:id="rId15"/>
    <p:sldId id="277"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711"/>
    <a:srgbClr val="D6E608"/>
    <a:srgbClr val="EE6B08"/>
    <a:srgbClr val="F94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67FD30C-117B-4249-B7E0-C0E754D90ADC}" type="datetimeFigureOut">
              <a:rPr lang="pl-PL" smtClean="0"/>
              <a:t>2014-03-15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291435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67FD30C-117B-4249-B7E0-C0E754D90ADC}" type="datetimeFigureOut">
              <a:rPr lang="pl-PL" smtClean="0"/>
              <a:t>2014-03-15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188123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67FD30C-117B-4249-B7E0-C0E754D90ADC}" type="datetimeFigureOut">
              <a:rPr lang="pl-PL" smtClean="0"/>
              <a:t>2014-03-15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373841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67FD30C-117B-4249-B7E0-C0E754D90ADC}" type="datetimeFigureOut">
              <a:rPr lang="pl-PL" smtClean="0"/>
              <a:t>2014-03-15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385273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67FD30C-117B-4249-B7E0-C0E754D90ADC}" type="datetimeFigureOut">
              <a:rPr lang="pl-PL" smtClean="0"/>
              <a:t>2014-03-15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291255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67FD30C-117B-4249-B7E0-C0E754D90ADC}" type="datetimeFigureOut">
              <a:rPr lang="pl-PL" smtClean="0"/>
              <a:t>2014-03-15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173831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67FD30C-117B-4249-B7E0-C0E754D90ADC}" type="datetimeFigureOut">
              <a:rPr lang="pl-PL" smtClean="0"/>
              <a:t>2014-03-15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385947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67FD30C-117B-4249-B7E0-C0E754D90ADC}" type="datetimeFigureOut">
              <a:rPr lang="pl-PL" smtClean="0"/>
              <a:t>2014-03-15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304416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67FD30C-117B-4249-B7E0-C0E754D90ADC}" type="datetimeFigureOut">
              <a:rPr lang="pl-PL" smtClean="0"/>
              <a:t>2014-03-15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251398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67FD30C-117B-4249-B7E0-C0E754D90ADC}" type="datetimeFigureOut">
              <a:rPr lang="pl-PL" smtClean="0"/>
              <a:t>2014-03-15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78080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67FD30C-117B-4249-B7E0-C0E754D90ADC}" type="datetimeFigureOut">
              <a:rPr lang="pl-PL" smtClean="0"/>
              <a:t>2014-03-15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C0B496-4E92-4EB5-8D9D-6D8C9A9C3981}" type="slidenum">
              <a:rPr lang="pl-PL" smtClean="0"/>
              <a:t>‹#›</a:t>
            </a:fld>
            <a:endParaRPr lang="pl-PL"/>
          </a:p>
        </p:txBody>
      </p:sp>
    </p:spTree>
    <p:extLst>
      <p:ext uri="{BB962C8B-B14F-4D97-AF65-F5344CB8AC3E}">
        <p14:creationId xmlns:p14="http://schemas.microsoft.com/office/powerpoint/2010/main" val="257108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94F0B"/>
            </a:gs>
            <a:gs pos="79000">
              <a:srgbClr val="EE6B08"/>
            </a:gs>
            <a:gs pos="100000">
              <a:srgbClr val="F36711"/>
            </a:gs>
            <a:gs pos="44000">
              <a:srgbClr val="D6E608"/>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FD30C-117B-4249-B7E0-C0E754D90ADC}" type="datetimeFigureOut">
              <a:rPr lang="pl-PL" smtClean="0"/>
              <a:t>2014-03-15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0B496-4E92-4EB5-8D9D-6D8C9A9C3981}" type="slidenum">
              <a:rPr lang="pl-PL" smtClean="0"/>
              <a:t>‹#›</a:t>
            </a:fld>
            <a:endParaRPr lang="pl-PL"/>
          </a:p>
        </p:txBody>
      </p:sp>
    </p:spTree>
    <p:extLst>
      <p:ext uri="{BB962C8B-B14F-4D97-AF65-F5344CB8AC3E}">
        <p14:creationId xmlns:p14="http://schemas.microsoft.com/office/powerpoint/2010/main" val="328608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2718322" y="543903"/>
            <a:ext cx="5443734" cy="1569660"/>
          </a:xfrm>
          <a:prstGeom prst="rect">
            <a:avLst/>
          </a:prstGeom>
          <a:noFill/>
        </p:spPr>
        <p:txBody>
          <a:bodyPr wrap="none" lIns="91440" tIns="45720" rIns="91440" bIns="45720">
            <a:spAutoFit/>
          </a:bodyPr>
          <a:lstStyle/>
          <a:p>
            <a:pPr algn="ctr"/>
            <a:r>
              <a:rPr lang="pl-PL"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Basketball</a:t>
            </a:r>
            <a:endParaRPr lang="pl-PL"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9" name="Picture 5" descr="C:\Users\Kinga\AppData\Local\Microsoft\Windows\Temporary Internet Files\Content.IE5\D9LQOUIY\MP9003167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985" y="1851279"/>
            <a:ext cx="3158008" cy="4784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inga\AppData\Local\Microsoft\Windows\Temporary Internet Files\Content.IE5\WKIB7JOC\MP9004307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7" y="2283812"/>
            <a:ext cx="4320481" cy="43204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26547"/>
            <a:ext cx="2245506" cy="337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44055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Prostokąt 1"/>
          <p:cNvSpPr/>
          <p:nvPr/>
        </p:nvSpPr>
        <p:spPr>
          <a:xfrm>
            <a:off x="5868144" y="404664"/>
            <a:ext cx="3103286" cy="923330"/>
          </a:xfrm>
          <a:prstGeom prst="rect">
            <a:avLst/>
          </a:prstGeom>
          <a:noFill/>
        </p:spPr>
        <p:txBody>
          <a:bodyPr wrap="none" lIns="91440" tIns="45720" rIns="91440" bIns="45720">
            <a:spAutoFit/>
          </a:bodyPr>
          <a:lstStyle/>
          <a:p>
            <a:pPr algn="ctr"/>
            <a:r>
              <a:rPr lang="pl-PL"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Paul </a:t>
            </a:r>
            <a:r>
              <a:rPr lang="pl-PL" sz="5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Gasol</a:t>
            </a:r>
            <a:endPar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rostokąt 2"/>
          <p:cNvSpPr/>
          <p:nvPr/>
        </p:nvSpPr>
        <p:spPr>
          <a:xfrm>
            <a:off x="251520" y="3717032"/>
            <a:ext cx="4572000" cy="2585323"/>
          </a:xfrm>
          <a:prstGeom prst="rect">
            <a:avLst/>
          </a:prstGeom>
        </p:spPr>
        <p:txBody>
          <a:bodyPr>
            <a:spAutoFit/>
          </a:bodyPr>
          <a:lstStyle/>
          <a:p>
            <a:r>
              <a:rPr lang="en-US" dirty="0" smtClean="0">
                <a:solidFill>
                  <a:srgbClr val="FF0000"/>
                </a:solidFill>
              </a:rPr>
              <a:t>Pau </a:t>
            </a:r>
            <a:r>
              <a:rPr lang="en-US" dirty="0" err="1" smtClean="0">
                <a:solidFill>
                  <a:srgbClr val="FF0000"/>
                </a:solidFill>
              </a:rPr>
              <a:t>Gasol</a:t>
            </a:r>
            <a:r>
              <a:rPr lang="en-US" dirty="0" smtClean="0">
                <a:solidFill>
                  <a:srgbClr val="FF0000"/>
                </a:solidFill>
              </a:rPr>
              <a:t> </a:t>
            </a:r>
            <a:r>
              <a:rPr lang="en-US" dirty="0" err="1" smtClean="0">
                <a:solidFill>
                  <a:srgbClr val="FF0000"/>
                </a:solidFill>
              </a:rPr>
              <a:t>Sáez</a:t>
            </a:r>
            <a:r>
              <a:rPr lang="en-US" dirty="0" smtClean="0">
                <a:solidFill>
                  <a:srgbClr val="FF0000"/>
                </a:solidFill>
              </a:rPr>
              <a:t> </a:t>
            </a:r>
            <a:r>
              <a:rPr lang="pl-PL" dirty="0" smtClean="0">
                <a:solidFill>
                  <a:srgbClr val="FF0000"/>
                </a:solidFill>
              </a:rPr>
              <a:t>(</a:t>
            </a:r>
            <a:r>
              <a:rPr lang="en-US" dirty="0" smtClean="0">
                <a:solidFill>
                  <a:srgbClr val="FF0000"/>
                </a:solidFill>
              </a:rPr>
              <a:t>born July 6, 1980) is</a:t>
            </a:r>
            <a:r>
              <a:rPr lang="pl-PL" dirty="0">
                <a:solidFill>
                  <a:srgbClr val="FF0000"/>
                </a:solidFill>
              </a:rPr>
              <a:t> </a:t>
            </a:r>
            <a:r>
              <a:rPr lang="en-US" dirty="0" smtClean="0">
                <a:solidFill>
                  <a:srgbClr val="FF0000"/>
                </a:solidFill>
              </a:rPr>
              <a:t>a Spanish professional basketball player for the Los Angeles Lakers of the National Basketball Association (NBA). He is a four-time All-Star, and a three-time All-NBA selection, once on the second team and twice on the third team. He has won two NBA championships, both with the Lakers. He was the NBA Rookie of the Year in 2002 with the Memphis Grizzlies.</a:t>
            </a:r>
            <a:endParaRPr lang="pl-PL" dirty="0">
              <a:solidFill>
                <a:srgbClr val="FF0000"/>
              </a:solidFill>
            </a:endParaRPr>
          </a:p>
        </p:txBody>
      </p:sp>
    </p:spTree>
    <p:extLst>
      <p:ext uri="{BB962C8B-B14F-4D97-AF65-F5344CB8AC3E}">
        <p14:creationId xmlns:p14="http://schemas.microsoft.com/office/powerpoint/2010/main" val="3939417328"/>
      </p:ext>
    </p:extLst>
  </p:cSld>
  <p:clrMapOvr>
    <a:masterClrMapping/>
  </p:clrMapOvr>
  <mc:AlternateContent xmlns:mc="http://schemas.openxmlformats.org/markup-compatibility/2006">
    <mc:Choice xmlns:p14="http://schemas.microsoft.com/office/powerpoint/2010/main" Requires="p14">
      <p:transition spd="slow" p14:dur="1600" advClick="0" advTm="15000">
        <p14:gallery dir="l"/>
      </p:transition>
    </mc:Choice>
    <mc:Fallback>
      <p:transition spd="slow" advClick="0" advTm="1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rostokąt 1"/>
          <p:cNvSpPr/>
          <p:nvPr/>
        </p:nvSpPr>
        <p:spPr>
          <a:xfrm>
            <a:off x="4355976" y="476672"/>
            <a:ext cx="4563622" cy="923330"/>
          </a:xfrm>
          <a:prstGeom prst="rect">
            <a:avLst/>
          </a:prstGeom>
          <a:noFill/>
        </p:spPr>
        <p:txBody>
          <a:bodyPr wrap="none" lIns="91440" tIns="45720" rIns="91440" bIns="45720">
            <a:spAutoFit/>
          </a:bodyPr>
          <a:lstStyle/>
          <a:p>
            <a:pPr algn="ct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Michael Jordan</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Prostokąt 2"/>
          <p:cNvSpPr/>
          <p:nvPr/>
        </p:nvSpPr>
        <p:spPr>
          <a:xfrm>
            <a:off x="5391206" y="1700808"/>
            <a:ext cx="3528392" cy="4801314"/>
          </a:xfrm>
          <a:prstGeom prst="rect">
            <a:avLst/>
          </a:prstGeom>
        </p:spPr>
        <p:txBody>
          <a:bodyPr wrap="square">
            <a:spAutoFit/>
          </a:bodyPr>
          <a:lstStyle/>
          <a:p>
            <a:r>
              <a:rPr lang="en-US" b="1" dirty="0" smtClean="0">
                <a:solidFill>
                  <a:srgbClr val="FF0000"/>
                </a:solidFill>
              </a:rPr>
              <a:t>Michael Jeffrey Jordan (born February 17, 1963), also known by his initials, MJ, is an American former professional basketball player, entrepreneur, and majority owner and chairman of the Charlotte Bobcats. His biography on the National Basketball Association (NBA) website states, "By acclamation, Michael Jordan is the greatest basketball player of all time." Jordan was one of the most effectively marketed athletes of his generation and was considered instrumental in popularizing the NBA around the world in the 1980s and 1990s</a:t>
            </a:r>
            <a:endParaRPr lang="pl-PL" b="1" dirty="0">
              <a:solidFill>
                <a:srgbClr val="FF0000"/>
              </a:solidFill>
            </a:endParaRPr>
          </a:p>
        </p:txBody>
      </p:sp>
    </p:spTree>
    <p:extLst>
      <p:ext uri="{BB962C8B-B14F-4D97-AF65-F5344CB8AC3E}">
        <p14:creationId xmlns:p14="http://schemas.microsoft.com/office/powerpoint/2010/main" val="1718149948"/>
      </p:ext>
    </p:extLst>
  </p:cSld>
  <p:clrMapOvr>
    <a:masterClrMapping/>
  </p:clrMapOvr>
  <mc:AlternateContent xmlns:mc="http://schemas.openxmlformats.org/markup-compatibility/2006">
    <mc:Choice xmlns:p14="http://schemas.microsoft.com/office/powerpoint/2010/main" Requires="p14">
      <p:transition spd="slow" p14:dur="2000" advClick="0" advTm="15000">
        <p14:prism isContent="1"/>
      </p:transition>
    </mc:Choice>
    <mc:Fallback>
      <p:transition spd="slow" advClick="0"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Prostokąt 1"/>
          <p:cNvSpPr/>
          <p:nvPr/>
        </p:nvSpPr>
        <p:spPr>
          <a:xfrm>
            <a:off x="827584" y="548680"/>
            <a:ext cx="4328364" cy="923330"/>
          </a:xfrm>
          <a:prstGeom prst="rect">
            <a:avLst/>
          </a:prstGeom>
          <a:noFill/>
        </p:spPr>
        <p:txBody>
          <a:bodyPr wrap="none" lIns="91440" tIns="45720" rIns="91440" bIns="45720">
            <a:spAutoFit/>
          </a:bodyPr>
          <a:lstStyle/>
          <a:p>
            <a:pPr algn="ctr"/>
            <a:r>
              <a:rPr lang="pl-PL"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Dwayne</a:t>
            </a: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pl-PL"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Wade</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Prostokąt 2"/>
          <p:cNvSpPr/>
          <p:nvPr/>
        </p:nvSpPr>
        <p:spPr>
          <a:xfrm>
            <a:off x="395536" y="1988840"/>
            <a:ext cx="4572000" cy="3416320"/>
          </a:xfrm>
          <a:prstGeom prst="rect">
            <a:avLst/>
          </a:prstGeom>
        </p:spPr>
        <p:txBody>
          <a:bodyPr>
            <a:spAutoFit/>
          </a:bodyPr>
          <a:lstStyle/>
          <a:p>
            <a:r>
              <a:rPr lang="en-US" b="1" dirty="0" err="1" smtClean="0">
                <a:solidFill>
                  <a:schemeClr val="bg1"/>
                </a:solidFill>
              </a:rPr>
              <a:t>Dwyane</a:t>
            </a:r>
            <a:r>
              <a:rPr lang="en-US" b="1" dirty="0" smtClean="0">
                <a:solidFill>
                  <a:schemeClr val="bg1"/>
                </a:solidFill>
              </a:rPr>
              <a:t> Tyrone Wade, Jr. (born January 17, 1982) is an American professional basketball player who currently plays for the Miami Heat of the NBA. He has established himself as one of the most well-known and popular players in the league. He had the top selling jersey in the NBA for nearly two years, as he led the NBA in jersey sales from the 2005 NBA Playoffs, until the midpoint of the 2006–07 season. His first name is pronounced /</a:t>
            </a:r>
            <a:r>
              <a:rPr lang="en-US" b="1" dirty="0" err="1" smtClean="0">
                <a:solidFill>
                  <a:schemeClr val="bg1"/>
                </a:solidFill>
              </a:rPr>
              <a:t>dwɛɪn</a:t>
            </a:r>
            <a:r>
              <a:rPr lang="en-US" b="1" dirty="0" smtClean="0">
                <a:solidFill>
                  <a:schemeClr val="bg1"/>
                </a:solidFill>
              </a:rPr>
              <a:t>/, the same as the more common spellings "Duane" and "Dwayne</a:t>
            </a:r>
            <a:r>
              <a:rPr lang="pl-PL" b="1" dirty="0" smtClean="0">
                <a:solidFill>
                  <a:schemeClr val="bg1"/>
                </a:solidFill>
              </a:rPr>
              <a:t>.</a:t>
            </a:r>
            <a:endParaRPr lang="pl-PL" b="1" dirty="0">
              <a:solidFill>
                <a:schemeClr val="bg1"/>
              </a:solidFill>
            </a:endParaRPr>
          </a:p>
        </p:txBody>
      </p:sp>
    </p:spTree>
    <p:extLst>
      <p:ext uri="{BB962C8B-B14F-4D97-AF65-F5344CB8AC3E}">
        <p14:creationId xmlns:p14="http://schemas.microsoft.com/office/powerpoint/2010/main" val="2056516812"/>
      </p:ext>
    </p:extLst>
  </p:cSld>
  <p:clrMapOvr>
    <a:masterClrMapping/>
  </p:clrMapOvr>
  <mc:AlternateContent xmlns:mc="http://schemas.openxmlformats.org/markup-compatibility/2006">
    <mc:Choice xmlns:p14="http://schemas.microsoft.com/office/powerpoint/2010/main" Requires="p14">
      <p:transition spd="slow" p14:dur="3000" advClick="0" advTm="15000">
        <p14:shred/>
      </p:transition>
    </mc:Choice>
    <mc:Fallback>
      <p:transition spd="slow" advClick="0"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Prostokąt 1"/>
          <p:cNvSpPr/>
          <p:nvPr/>
        </p:nvSpPr>
        <p:spPr>
          <a:xfrm>
            <a:off x="480525" y="260648"/>
            <a:ext cx="8640960" cy="1477328"/>
          </a:xfrm>
          <a:prstGeom prst="rect">
            <a:avLst/>
          </a:prstGeom>
        </p:spPr>
        <p:txBody>
          <a:bodyPr wrap="square">
            <a:spAutoFit/>
          </a:bodyPr>
          <a:lstStyle/>
          <a:p>
            <a:r>
              <a:rPr lang="en-US" b="1" dirty="0" smtClean="0">
                <a:solidFill>
                  <a:srgbClr val="FF0000"/>
                </a:solidFill>
              </a:rPr>
              <a:t>Carmelo </a:t>
            </a:r>
            <a:r>
              <a:rPr lang="en-US" b="1" dirty="0" err="1" smtClean="0">
                <a:solidFill>
                  <a:srgbClr val="FF0000"/>
                </a:solidFill>
              </a:rPr>
              <a:t>Kyam</a:t>
            </a:r>
            <a:r>
              <a:rPr lang="en-US" b="1" dirty="0" smtClean="0">
                <a:solidFill>
                  <a:srgbClr val="FF0000"/>
                </a:solidFill>
              </a:rPr>
              <a:t> Anthony (born May 29, 1984)[1] is an American professional basketball player who plays for the New York Knicks of the National Basketball Association (NBA). After a successful high school career at Towson Catholic High School and Oak Hill Academy, Anthony attended Syracuse for college where he led the Orangemen to their first National Championship in 2003. </a:t>
            </a:r>
            <a:endParaRPr lang="pl-PL" b="1" dirty="0">
              <a:solidFill>
                <a:srgbClr val="FF0000"/>
              </a:solidFill>
            </a:endParaRPr>
          </a:p>
        </p:txBody>
      </p:sp>
      <p:sp>
        <p:nvSpPr>
          <p:cNvPr id="3" name="Prostokąt 2"/>
          <p:cNvSpPr/>
          <p:nvPr/>
        </p:nvSpPr>
        <p:spPr>
          <a:xfrm>
            <a:off x="323528" y="5013176"/>
            <a:ext cx="6858000" cy="1477328"/>
          </a:xfrm>
          <a:prstGeom prst="rect">
            <a:avLst/>
          </a:prstGeom>
        </p:spPr>
        <p:txBody>
          <a:bodyPr wrap="square">
            <a:spAutoFit/>
          </a:bodyPr>
          <a:lstStyle/>
          <a:p>
            <a:r>
              <a:rPr lang="en-US" b="1" dirty="0" smtClean="0">
                <a:solidFill>
                  <a:srgbClr val="FF0000"/>
                </a:solidFill>
              </a:rPr>
              <a:t>He earned the tournament's Most Outstanding Player award and was named the Most Valuable Player of NCAA East Regional. After one season at Syracuse University, Anthony left college to enter the 2003 NBA Draft, where he was selected as the third pick by the Nuggets. He was traded to the Knicks several days prior to </a:t>
            </a:r>
            <a:r>
              <a:rPr lang="en-US" dirty="0" smtClean="0">
                <a:solidFill>
                  <a:srgbClr val="FF0000"/>
                </a:solidFill>
              </a:rPr>
              <a:t>the 2011 </a:t>
            </a:r>
            <a:r>
              <a:rPr lang="en-US" b="1" dirty="0" smtClean="0">
                <a:solidFill>
                  <a:srgbClr val="FF0000"/>
                </a:solidFill>
              </a:rPr>
              <a:t>trade deadline</a:t>
            </a:r>
            <a:r>
              <a:rPr lang="en-US" dirty="0" smtClean="0"/>
              <a:t>.</a:t>
            </a:r>
            <a:endParaRPr lang="en-US" dirty="0"/>
          </a:p>
        </p:txBody>
      </p:sp>
    </p:spTree>
    <p:extLst>
      <p:ext uri="{BB962C8B-B14F-4D97-AF65-F5344CB8AC3E}">
        <p14:creationId xmlns:p14="http://schemas.microsoft.com/office/powerpoint/2010/main" val="3027566313"/>
      </p:ext>
    </p:extLst>
  </p:cSld>
  <p:clrMapOvr>
    <a:masterClrMapping/>
  </p:clrMapOvr>
  <p:transition spd="slow" advClick="0" advTm="15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73583"/>
      </p:ext>
    </p:extLst>
  </p:cSld>
  <p:clrMapOvr>
    <a:masterClrMapping/>
  </p:clrMapOvr>
  <p:transition spd="slow" advClick="0" advTm="15000">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8713" y="1052736"/>
            <a:ext cx="6706580" cy="923330"/>
          </a:xfrm>
          <a:prstGeom prst="rect">
            <a:avLst/>
          </a:prstGeom>
          <a:noFill/>
        </p:spPr>
        <p:txBody>
          <a:bodyPr wrap="none" lIns="91440" tIns="45720" rIns="91440" bIns="45720">
            <a:spAutoFit/>
          </a:bodyPr>
          <a:lstStyle/>
          <a:p>
            <a:pPr algn="ctr"/>
            <a:r>
              <a:rPr lang="pl-PL"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Thanks</a:t>
            </a: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for </a:t>
            </a:r>
            <a:r>
              <a:rPr lang="pl-PL"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watching</a:t>
            </a: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sym typeface="Wingdings" pitchFamily="2" charset="2"/>
              </a:rPr>
              <a:t></a:t>
            </a:r>
            <a:endParaRPr lang="pl-PL"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767" y="2284713"/>
            <a:ext cx="4248472" cy="425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33248"/>
      </p:ext>
    </p:extLst>
  </p:cSld>
  <p:clrMapOvr>
    <a:masterClrMapping/>
  </p:clrMapOvr>
  <mc:AlternateContent xmlns:mc="http://schemas.openxmlformats.org/markup-compatibility/2006">
    <mc:Choice xmlns:p14="http://schemas.microsoft.com/office/powerpoint/2010/main" Requires="p14">
      <p:transition spd="slow" p14:dur="800" advClick="0" advTm="15000">
        <p14:flythrough/>
      </p:transition>
    </mc:Choice>
    <mc:Fallback>
      <p:transition spd="slow" advClick="0"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rostokąt 1"/>
          <p:cNvSpPr/>
          <p:nvPr/>
        </p:nvSpPr>
        <p:spPr>
          <a:xfrm>
            <a:off x="683568" y="1916832"/>
            <a:ext cx="4572000" cy="4247317"/>
          </a:xfrm>
          <a:prstGeom prst="rect">
            <a:avLst/>
          </a:prstGeom>
        </p:spPr>
        <p:txBody>
          <a:bodyPr>
            <a:spAutoFit/>
          </a:bodyPr>
          <a:lstStyle/>
          <a:p>
            <a:r>
              <a:rPr lang="en-US" b="1" dirty="0" smtClean="0">
                <a:solidFill>
                  <a:schemeClr val="accent1">
                    <a:lumMod val="60000"/>
                    <a:lumOff val="40000"/>
                  </a:schemeClr>
                </a:solidFill>
              </a:rPr>
              <a:t>LeBron </a:t>
            </a:r>
            <a:r>
              <a:rPr lang="en-US" b="1" dirty="0" err="1" smtClean="0">
                <a:solidFill>
                  <a:schemeClr val="accent1">
                    <a:lumMod val="60000"/>
                    <a:lumOff val="40000"/>
                  </a:schemeClr>
                </a:solidFill>
              </a:rPr>
              <a:t>Raymone</a:t>
            </a:r>
            <a:r>
              <a:rPr lang="en-US" b="1" dirty="0" smtClean="0">
                <a:solidFill>
                  <a:schemeClr val="accent1">
                    <a:lumMod val="60000"/>
                    <a:lumOff val="40000"/>
                  </a:schemeClr>
                </a:solidFill>
              </a:rPr>
              <a:t> James</a:t>
            </a:r>
            <a:r>
              <a:rPr lang="pl-PL" b="1" dirty="0" smtClean="0">
                <a:solidFill>
                  <a:schemeClr val="accent1">
                    <a:lumMod val="60000"/>
                    <a:lumOff val="40000"/>
                  </a:schemeClr>
                </a:solidFill>
              </a:rPr>
              <a:t> was</a:t>
            </a:r>
            <a:r>
              <a:rPr lang="en-US" b="1" dirty="0" smtClean="0">
                <a:solidFill>
                  <a:schemeClr val="accent1">
                    <a:lumMod val="60000"/>
                    <a:lumOff val="40000"/>
                  </a:schemeClr>
                </a:solidFill>
              </a:rPr>
              <a:t> born 30</a:t>
            </a:r>
            <a:r>
              <a:rPr lang="pl-PL" b="1" dirty="0" smtClean="0">
                <a:solidFill>
                  <a:schemeClr val="accent1">
                    <a:lumMod val="60000"/>
                    <a:lumOff val="40000"/>
                  </a:schemeClr>
                </a:solidFill>
              </a:rPr>
              <a:t> </a:t>
            </a:r>
            <a:r>
              <a:rPr lang="pl-PL" b="1" dirty="0" err="1" smtClean="0">
                <a:solidFill>
                  <a:schemeClr val="accent1">
                    <a:lumMod val="60000"/>
                    <a:lumOff val="40000"/>
                  </a:schemeClr>
                </a:solidFill>
              </a:rPr>
              <a:t>December</a:t>
            </a:r>
            <a:r>
              <a:rPr lang="pl-PL" b="1" dirty="0" smtClean="0">
                <a:solidFill>
                  <a:schemeClr val="accent1">
                    <a:lumMod val="60000"/>
                    <a:lumOff val="40000"/>
                  </a:schemeClr>
                </a:solidFill>
              </a:rPr>
              <a:t> </a:t>
            </a:r>
            <a:r>
              <a:rPr lang="en-US" b="1" dirty="0" smtClean="0">
                <a:solidFill>
                  <a:schemeClr val="accent1">
                    <a:lumMod val="60000"/>
                    <a:lumOff val="40000"/>
                  </a:schemeClr>
                </a:solidFill>
              </a:rPr>
              <a:t>1984 </a:t>
            </a:r>
            <a:r>
              <a:rPr lang="pl-PL" b="1" dirty="0" smtClean="0">
                <a:solidFill>
                  <a:schemeClr val="accent1">
                    <a:lumMod val="60000"/>
                    <a:lumOff val="40000"/>
                  </a:schemeClr>
                </a:solidFill>
              </a:rPr>
              <a:t>. He </a:t>
            </a:r>
            <a:r>
              <a:rPr lang="pl-PL" b="1" dirty="0" err="1" smtClean="0">
                <a:solidFill>
                  <a:schemeClr val="accent1">
                    <a:lumMod val="60000"/>
                    <a:lumOff val="40000"/>
                  </a:schemeClr>
                </a:solidFill>
              </a:rPr>
              <a:t>is</a:t>
            </a:r>
            <a:r>
              <a:rPr lang="en-US" b="1" dirty="0" smtClean="0">
                <a:solidFill>
                  <a:schemeClr val="accent1">
                    <a:lumMod val="60000"/>
                    <a:lumOff val="40000"/>
                  </a:schemeClr>
                </a:solidFill>
              </a:rPr>
              <a:t> an American professional basketball player for the Miami Heat of the National Basketball Association (NBA). Standing at 6 </a:t>
            </a:r>
            <a:r>
              <a:rPr lang="en-US" b="1" dirty="0" err="1" smtClean="0">
                <a:solidFill>
                  <a:schemeClr val="accent1">
                    <a:lumMod val="60000"/>
                    <a:lumOff val="40000"/>
                  </a:schemeClr>
                </a:solidFill>
              </a:rPr>
              <a:t>ft</a:t>
            </a:r>
            <a:r>
              <a:rPr lang="en-US" b="1" dirty="0" smtClean="0">
                <a:solidFill>
                  <a:schemeClr val="accent1">
                    <a:lumMod val="60000"/>
                    <a:lumOff val="40000"/>
                  </a:schemeClr>
                </a:solidFill>
              </a:rPr>
              <a:t> 8 in (2.03 m) and weighing 250 </a:t>
            </a:r>
            <a:r>
              <a:rPr lang="en-US" b="1" dirty="0" err="1" smtClean="0">
                <a:solidFill>
                  <a:schemeClr val="accent1">
                    <a:lumMod val="60000"/>
                    <a:lumOff val="40000"/>
                  </a:schemeClr>
                </a:solidFill>
              </a:rPr>
              <a:t>lb</a:t>
            </a:r>
            <a:r>
              <a:rPr lang="en-US" b="1" dirty="0" smtClean="0">
                <a:solidFill>
                  <a:schemeClr val="accent1">
                    <a:lumMod val="60000"/>
                    <a:lumOff val="40000"/>
                  </a:schemeClr>
                </a:solidFill>
              </a:rPr>
              <a:t> (113 kg), he has played the small forward and power forward positions. James has won two NBA championships, four NBA Most Valuable Player Awards, two NBA Finals MVP Awards, two Olympic gold medals, an NBA scoring title, and the NBA Rookie of the Year Award. He has also been selected to ten NBA All-Star teams, nine All-NBA teams, and five All-Defensive teams, and is the Cleveland Cavaliers' all-time leading scorer.</a:t>
            </a:r>
            <a:endParaRPr lang="pl-PL" b="1" dirty="0">
              <a:solidFill>
                <a:schemeClr val="accent1">
                  <a:lumMod val="60000"/>
                  <a:lumOff val="40000"/>
                </a:schemeClr>
              </a:solidFill>
            </a:endParaRPr>
          </a:p>
        </p:txBody>
      </p:sp>
      <p:sp>
        <p:nvSpPr>
          <p:cNvPr id="3" name="Prostokąt 2"/>
          <p:cNvSpPr/>
          <p:nvPr/>
        </p:nvSpPr>
        <p:spPr>
          <a:xfrm>
            <a:off x="5436096" y="332656"/>
            <a:ext cx="3600400" cy="1754326"/>
          </a:xfrm>
          <a:prstGeom prst="rect">
            <a:avLst/>
          </a:prstGeom>
          <a:noFill/>
        </p:spPr>
        <p:txBody>
          <a:bodyPr wrap="square" lIns="91440" tIns="45720" rIns="91440" bIns="45720">
            <a:spAutoFit/>
          </a:bodyPr>
          <a:lstStyle/>
          <a:p>
            <a:pPr algn="ctr"/>
            <a:r>
              <a:rPr lang="pl-PL"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Lebron</a:t>
            </a: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James</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8081095"/>
      </p:ext>
    </p:extLst>
  </p:cSld>
  <p:clrMapOvr>
    <a:masterClrMapping/>
  </p:clrMapOvr>
  <p:transition spd="slow" advClick="0" advTm="15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Prostokąt 2"/>
          <p:cNvSpPr/>
          <p:nvPr/>
        </p:nvSpPr>
        <p:spPr>
          <a:xfrm>
            <a:off x="179512" y="192825"/>
            <a:ext cx="3857787" cy="923330"/>
          </a:xfrm>
          <a:prstGeom prst="rect">
            <a:avLst/>
          </a:prstGeom>
          <a:noFill/>
        </p:spPr>
        <p:txBody>
          <a:bodyPr wrap="none" lIns="91440" tIns="45720" rIns="91440" bIns="45720">
            <a:spAutoFit/>
          </a:bodyPr>
          <a:lstStyle/>
          <a:p>
            <a:pPr algn="ctr"/>
            <a:r>
              <a:rPr lang="pl-PL"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Rajon</a:t>
            </a: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Rondo</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Prostokąt 3"/>
          <p:cNvSpPr/>
          <p:nvPr/>
        </p:nvSpPr>
        <p:spPr>
          <a:xfrm>
            <a:off x="5148064" y="1131986"/>
            <a:ext cx="3841923" cy="4524315"/>
          </a:xfrm>
          <a:prstGeom prst="rect">
            <a:avLst/>
          </a:prstGeom>
        </p:spPr>
        <p:txBody>
          <a:bodyPr wrap="square">
            <a:spAutoFit/>
          </a:bodyPr>
          <a:lstStyle/>
          <a:p>
            <a:pPr lvl="0"/>
            <a:r>
              <a:rPr lang="en-US" dirty="0" err="1">
                <a:solidFill>
                  <a:prstClr val="white"/>
                </a:solidFill>
              </a:rPr>
              <a:t>Rajon</a:t>
            </a:r>
            <a:r>
              <a:rPr lang="en-US" dirty="0">
                <a:solidFill>
                  <a:prstClr val="white"/>
                </a:solidFill>
              </a:rPr>
              <a:t> Pierre Rondo (born February 22, 1986) is an American professional basketball point guard with the Boston Celtics of the National Basketball Association (NBA). Born in Louisville, Kentucky, Rondo attended Eastern High School and Oak Hill Academy before receiving a scholarship from the University of Kentucky. He played for two years at Kentucky before declaring for the 2006 NBA Draft. During the draft, he was selected 21st overall by the Phoenix Suns, and was subsequently traded to the Boston Celtics, where he made his NBA debut as a rookie during the 2006–07 season.</a:t>
            </a:r>
            <a:endParaRPr lang="pl-PL" dirty="0">
              <a:solidFill>
                <a:prstClr val="white"/>
              </a:solidFill>
            </a:endParaRPr>
          </a:p>
        </p:txBody>
      </p:sp>
    </p:spTree>
    <p:extLst>
      <p:ext uri="{BB962C8B-B14F-4D97-AF65-F5344CB8AC3E}">
        <p14:creationId xmlns:p14="http://schemas.microsoft.com/office/powerpoint/2010/main" val="2690134069"/>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Prostokąt 1"/>
          <p:cNvSpPr/>
          <p:nvPr/>
        </p:nvSpPr>
        <p:spPr>
          <a:xfrm>
            <a:off x="4932040" y="188640"/>
            <a:ext cx="3672408" cy="1754326"/>
          </a:xfrm>
          <a:prstGeom prst="rect">
            <a:avLst/>
          </a:prstGeom>
          <a:noFill/>
        </p:spPr>
        <p:txBody>
          <a:bodyPr wrap="square" lIns="91440" tIns="45720" rIns="91440" bIns="45720">
            <a:spAutoFit/>
          </a:bodyPr>
          <a:lstStyle/>
          <a:p>
            <a:pPr algn="ct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Dwight Howard</a:t>
            </a:r>
            <a:endParaRPr lang="pl-PL"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Prostokąt 2"/>
          <p:cNvSpPr/>
          <p:nvPr/>
        </p:nvSpPr>
        <p:spPr>
          <a:xfrm>
            <a:off x="4143198" y="3284984"/>
            <a:ext cx="4968552" cy="3416320"/>
          </a:xfrm>
          <a:prstGeom prst="rect">
            <a:avLst/>
          </a:prstGeom>
        </p:spPr>
        <p:txBody>
          <a:bodyPr wrap="square">
            <a:spAutoFit/>
          </a:bodyPr>
          <a:lstStyle/>
          <a:p>
            <a:r>
              <a:rPr lang="en-US" dirty="0" smtClean="0"/>
              <a:t>Dwight David Howard (born December 8, 1985) is an American professional basketball player for the Houston Rockets of the National Basketball Association (NBA). Howard, who usually plays center but can also play power forward, had an outstanding high school career at Southwest Atlanta Christian Academy. He chose to forgo college and entered the 2004 NBA Draft, and was selected first overall by the Orlando Magic. An eight-time All-Star, seven-time All-NBA team selection, five-time All-Defensive member, and three-time Defensive Player of the Year</a:t>
            </a:r>
          </a:p>
        </p:txBody>
      </p:sp>
    </p:spTree>
    <p:extLst>
      <p:ext uri="{BB962C8B-B14F-4D97-AF65-F5344CB8AC3E}">
        <p14:creationId xmlns:p14="http://schemas.microsoft.com/office/powerpoint/2010/main" val="1869744983"/>
      </p:ext>
    </p:extLst>
  </p:cSld>
  <p:clrMapOvr>
    <a:masterClrMapping/>
  </p:clrMapOvr>
  <p:transition spd="slow" advClick="0" advTm="1500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6012160" y="0"/>
            <a:ext cx="2779578" cy="6740307"/>
          </a:xfrm>
          <a:prstGeom prst="rect">
            <a:avLst/>
          </a:prstGeom>
        </p:spPr>
        <p:txBody>
          <a:bodyPr wrap="square">
            <a:spAutoFit/>
          </a:bodyPr>
          <a:lstStyle/>
          <a:p>
            <a:r>
              <a:rPr lang="en-US" dirty="0" smtClean="0">
                <a:solidFill>
                  <a:schemeClr val="bg1"/>
                </a:solidFill>
              </a:rPr>
              <a:t>Blake Austin Griffin (born March 16, 1989) is an American professional basketball player who currently plays for the Los Angeles Clippers of the National Basketball Association (NBA). Griffin had a renowned high school career at Oklahoma Christian School, winning state titles each of his four years under his father, Tommy Griffin, who was the head coach. He played college basketball for the University of Oklahoma Sooners and received numerous accolades in his second year, including the Naismith College Player of the Year, Oscar Robertson Trophy and the John Wooden Award.</a:t>
            </a:r>
            <a:endParaRPr lang="pl-PL" dirty="0">
              <a:solidFill>
                <a:schemeClr val="bg1"/>
              </a:solidFill>
            </a:endParaRPr>
          </a:p>
        </p:txBody>
      </p:sp>
    </p:spTree>
    <p:extLst>
      <p:ext uri="{BB962C8B-B14F-4D97-AF65-F5344CB8AC3E}">
        <p14:creationId xmlns:p14="http://schemas.microsoft.com/office/powerpoint/2010/main" val="264462791"/>
      </p:ext>
    </p:extLst>
  </p:cSld>
  <p:clrMapOvr>
    <a:masterClrMapping/>
  </p:clrMapOvr>
  <mc:AlternateContent xmlns:mc="http://schemas.openxmlformats.org/markup-compatibility/2006">
    <mc:Choice xmlns:p14="http://schemas.microsoft.com/office/powerpoint/2010/main" Requires="p14">
      <p:transition spd="slow" p14:dur="1200" advClick="0" advTm="15000">
        <p:dissolve/>
      </p:transition>
    </mc:Choice>
    <mc:Fallback>
      <p:transition spd="slow" advClick="0" advTm="15000">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Prostokąt 1"/>
          <p:cNvSpPr/>
          <p:nvPr/>
        </p:nvSpPr>
        <p:spPr>
          <a:xfrm>
            <a:off x="0" y="1412776"/>
            <a:ext cx="3455572" cy="5078313"/>
          </a:xfrm>
          <a:prstGeom prst="rect">
            <a:avLst/>
          </a:prstGeom>
        </p:spPr>
        <p:txBody>
          <a:bodyPr wrap="square">
            <a:spAutoFit/>
          </a:bodyPr>
          <a:lstStyle/>
          <a:p>
            <a:r>
              <a:rPr lang="en-US" dirty="0" smtClean="0">
                <a:solidFill>
                  <a:schemeClr val="bg1"/>
                </a:solidFill>
              </a:rPr>
              <a:t>Dirk Werner </a:t>
            </a:r>
            <a:r>
              <a:rPr lang="en-US" dirty="0" err="1" smtClean="0">
                <a:solidFill>
                  <a:schemeClr val="bg1"/>
                </a:solidFill>
              </a:rPr>
              <a:t>Nowitzki</a:t>
            </a:r>
            <a:r>
              <a:rPr lang="en-US" dirty="0" smtClean="0">
                <a:solidFill>
                  <a:schemeClr val="bg1"/>
                </a:solidFill>
              </a:rPr>
              <a:t>  (born June 19, 1978) is a German professional basketball player for the Dallas Mavericks of the National Basketball Association (NBA). An alumnus of </a:t>
            </a:r>
            <a:r>
              <a:rPr lang="en-US" dirty="0" err="1" smtClean="0">
                <a:solidFill>
                  <a:schemeClr val="bg1"/>
                </a:solidFill>
              </a:rPr>
              <a:t>Röntgen</a:t>
            </a:r>
            <a:r>
              <a:rPr lang="en-US" dirty="0" smtClean="0">
                <a:solidFill>
                  <a:schemeClr val="bg1"/>
                </a:solidFill>
              </a:rPr>
              <a:t> Gymnasium and the DJK </a:t>
            </a:r>
            <a:r>
              <a:rPr lang="en-US" dirty="0" err="1" smtClean="0">
                <a:solidFill>
                  <a:schemeClr val="bg1"/>
                </a:solidFill>
              </a:rPr>
              <a:t>Würzburg</a:t>
            </a:r>
            <a:r>
              <a:rPr lang="en-US" dirty="0" smtClean="0">
                <a:solidFill>
                  <a:schemeClr val="bg1"/>
                </a:solidFill>
              </a:rPr>
              <a:t> basketball club, </a:t>
            </a:r>
            <a:r>
              <a:rPr lang="en-US" dirty="0" err="1" smtClean="0">
                <a:solidFill>
                  <a:schemeClr val="bg1"/>
                </a:solidFill>
              </a:rPr>
              <a:t>Nowitzki</a:t>
            </a:r>
            <a:r>
              <a:rPr lang="en-US" dirty="0" smtClean="0">
                <a:solidFill>
                  <a:schemeClr val="bg1"/>
                </a:solidFill>
              </a:rPr>
              <a:t> was chosen as the ninth pick in the 1998 NBA Draft by the Milwaukee Bucks and immediately traded to the Mavericks, where he has played since. A 7 </a:t>
            </a:r>
            <a:r>
              <a:rPr lang="en-US" dirty="0" err="1" smtClean="0">
                <a:solidFill>
                  <a:schemeClr val="bg1"/>
                </a:solidFill>
              </a:rPr>
              <a:t>ft</a:t>
            </a:r>
            <a:r>
              <a:rPr lang="en-US" dirty="0" smtClean="0">
                <a:solidFill>
                  <a:schemeClr val="bg1"/>
                </a:solidFill>
              </a:rPr>
              <a:t> 0 in (2.13 m) power forward, he has the athleticism and shooting ability to play either center or small forward. He is considered one of the greatest power forwards in NBA history.</a:t>
            </a:r>
            <a:endParaRPr lang="pl-PL" dirty="0">
              <a:solidFill>
                <a:schemeClr val="bg1"/>
              </a:solidFill>
            </a:endParaRPr>
          </a:p>
        </p:txBody>
      </p:sp>
    </p:spTree>
    <p:extLst>
      <p:ext uri="{BB962C8B-B14F-4D97-AF65-F5344CB8AC3E}">
        <p14:creationId xmlns:p14="http://schemas.microsoft.com/office/powerpoint/2010/main" val="3178627805"/>
      </p:ext>
    </p:extLst>
  </p:cSld>
  <p:clrMapOvr>
    <a:masterClrMapping/>
  </p:clrMapOvr>
  <mc:AlternateContent xmlns:mc="http://schemas.openxmlformats.org/markup-compatibility/2006">
    <mc:Choice xmlns:p14="http://schemas.microsoft.com/office/powerpoint/2010/main" Requires="p14">
      <p:transition spd="slow" p14:dur="800" advClick="0" advTm="15000">
        <p:circle/>
      </p:transition>
    </mc:Choice>
    <mc:Fallback>
      <p:transition spd="slow" advClick="0" advTm="15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251520" y="3140968"/>
            <a:ext cx="4572000" cy="2862322"/>
          </a:xfrm>
          <a:prstGeom prst="rect">
            <a:avLst/>
          </a:prstGeom>
        </p:spPr>
        <p:txBody>
          <a:bodyPr>
            <a:spAutoFit/>
          </a:bodyPr>
          <a:lstStyle/>
          <a:p>
            <a:r>
              <a:rPr lang="en-US" dirty="0" err="1" smtClean="0">
                <a:solidFill>
                  <a:srgbClr val="FF0000"/>
                </a:solidFill>
              </a:rPr>
              <a:t>Marcin</a:t>
            </a:r>
            <a:r>
              <a:rPr lang="en-US" dirty="0" smtClean="0">
                <a:solidFill>
                  <a:srgbClr val="FF0000"/>
                </a:solidFill>
              </a:rPr>
              <a:t> </a:t>
            </a:r>
            <a:r>
              <a:rPr lang="en-US" dirty="0" err="1" smtClean="0">
                <a:solidFill>
                  <a:srgbClr val="FF0000"/>
                </a:solidFill>
              </a:rPr>
              <a:t>Gortat</a:t>
            </a:r>
            <a:r>
              <a:rPr lang="en-US" dirty="0" smtClean="0">
                <a:solidFill>
                  <a:srgbClr val="FF0000"/>
                </a:solidFill>
              </a:rPr>
              <a:t> (born February 17, 1984) is a Polish professional basketball player with the Washington Wizards of the National Basketball Association (NBA). The 6 </a:t>
            </a:r>
            <a:r>
              <a:rPr lang="en-US" dirty="0" err="1" smtClean="0">
                <a:solidFill>
                  <a:srgbClr val="FF0000"/>
                </a:solidFill>
              </a:rPr>
              <a:t>ft</a:t>
            </a:r>
            <a:r>
              <a:rPr lang="en-US" dirty="0" smtClean="0">
                <a:solidFill>
                  <a:srgbClr val="FF0000"/>
                </a:solidFill>
              </a:rPr>
              <a:t> 11 in, 240-pound center is the son of boxer </a:t>
            </a:r>
            <a:r>
              <a:rPr lang="en-US" dirty="0" err="1" smtClean="0">
                <a:solidFill>
                  <a:srgbClr val="FF0000"/>
                </a:solidFill>
              </a:rPr>
              <a:t>Janusz</a:t>
            </a:r>
            <a:r>
              <a:rPr lang="en-US" dirty="0" smtClean="0">
                <a:solidFill>
                  <a:srgbClr val="FF0000"/>
                </a:solidFill>
              </a:rPr>
              <a:t> </a:t>
            </a:r>
            <a:r>
              <a:rPr lang="en-US" dirty="0" err="1" smtClean="0">
                <a:solidFill>
                  <a:srgbClr val="FF0000"/>
                </a:solidFill>
              </a:rPr>
              <a:t>Gortat</a:t>
            </a:r>
            <a:r>
              <a:rPr lang="en-US" dirty="0" smtClean="0">
                <a:solidFill>
                  <a:srgbClr val="FF0000"/>
                </a:solidFill>
              </a:rPr>
              <a:t>. He was a second-round draft choice of the Phoenix Suns in the 2005 NBA draft and was traded for future cash considerations to the Orlando Magic. In 2010, he was traded back to Phoenix.</a:t>
            </a:r>
            <a:endParaRPr lang="pl-PL" dirty="0">
              <a:solidFill>
                <a:srgbClr val="FF0000"/>
              </a:solidFill>
            </a:endParaRPr>
          </a:p>
        </p:txBody>
      </p:sp>
      <p:sp>
        <p:nvSpPr>
          <p:cNvPr id="3" name="Prostokąt 2"/>
          <p:cNvSpPr/>
          <p:nvPr/>
        </p:nvSpPr>
        <p:spPr>
          <a:xfrm>
            <a:off x="5436096" y="548680"/>
            <a:ext cx="345128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Marcin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Gortat</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03425455"/>
      </p:ext>
    </p:extLst>
  </p:cSld>
  <p:clrMapOvr>
    <a:masterClrMapping/>
  </p:clrMapOvr>
  <mc:AlternateContent xmlns:mc="http://schemas.openxmlformats.org/markup-compatibility/2006">
    <mc:Choice xmlns:p14="http://schemas.microsoft.com/office/powerpoint/2010/main" Requires="p14">
      <p:transition spd="slow" advClick="0" advTm="15000">
        <p14:flash/>
      </p:transition>
    </mc:Choice>
    <mc:Fallback>
      <p:transition spd="slow" advClick="0"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inga\Pictures\2013-07-16 Gortat i mecze - lipiec 2013\Gortat i mecze - lipiec 2013 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6649" y="188640"/>
            <a:ext cx="4896544" cy="652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649672"/>
      </p:ext>
    </p:extLst>
  </p:cSld>
  <p:clrMapOvr>
    <a:masterClrMapping/>
  </p:clrMapOvr>
  <mc:AlternateContent xmlns:mc="http://schemas.openxmlformats.org/markup-compatibility/2006">
    <mc:Choice xmlns:p14="http://schemas.microsoft.com/office/powerpoint/2010/main" Requires="p14">
      <p:transition spd="slow" p14:dur="2500" advClick="0" advTm="15000">
        <p:checker/>
      </p:transition>
    </mc:Choice>
    <mc:Fallback>
      <p:transition spd="slow" advClick="0" advTm="15000">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Prostokąt 1"/>
          <p:cNvSpPr/>
          <p:nvPr/>
        </p:nvSpPr>
        <p:spPr>
          <a:xfrm>
            <a:off x="683568" y="4549676"/>
            <a:ext cx="7416824" cy="2308324"/>
          </a:xfrm>
          <a:prstGeom prst="rect">
            <a:avLst/>
          </a:prstGeom>
        </p:spPr>
        <p:txBody>
          <a:bodyPr wrap="square">
            <a:spAutoFit/>
          </a:bodyPr>
          <a:lstStyle/>
          <a:p>
            <a:r>
              <a:rPr lang="en-US" dirty="0" smtClean="0">
                <a:solidFill>
                  <a:schemeClr val="bg1"/>
                </a:solidFill>
              </a:rPr>
              <a:t>Kobe Bean Bryant (born August 23, 1978) is an American professional basketball player for the Los Angeles Lakers of the National Basketball Association (NBA). He entered the NBA directly from high school, and has played for the Lakers his entire career, winning five NBA championships. Bryant is a 16-time All-Star, 15-time member of the All-NBA Team, and 12-time member of the All-Defensive team. As of March 2013, he ranks third and fourth[3] on the league's all-time postseason scoring and all-time regular season scoring lists, respectively.</a:t>
            </a:r>
            <a:endParaRPr lang="pl-PL" dirty="0">
              <a:solidFill>
                <a:schemeClr val="bg1"/>
              </a:solidFill>
            </a:endParaRPr>
          </a:p>
        </p:txBody>
      </p:sp>
      <p:sp>
        <p:nvSpPr>
          <p:cNvPr id="3" name="Prostokąt 2"/>
          <p:cNvSpPr/>
          <p:nvPr/>
        </p:nvSpPr>
        <p:spPr>
          <a:xfrm>
            <a:off x="1907704" y="404664"/>
            <a:ext cx="3609963" cy="923330"/>
          </a:xfrm>
          <a:prstGeom prst="rect">
            <a:avLst/>
          </a:prstGeom>
          <a:noFill/>
        </p:spPr>
        <p:txBody>
          <a:bodyPr wrap="none" lIns="91440" tIns="45720" rIns="91440" bIns="45720">
            <a:spAutoFit/>
          </a:bodyPr>
          <a:lstStyle/>
          <a:p>
            <a:pPr algn="ctr"/>
            <a:r>
              <a:rPr lang="pl-PL"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Kobe </a:t>
            </a:r>
            <a:r>
              <a:rPr lang="pl-PL" sz="5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Bryant</a:t>
            </a:r>
            <a:endPar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27990011"/>
      </p:ext>
    </p:extLst>
  </p:cSld>
  <p:clrMapOvr>
    <a:masterClrMapping/>
  </p:clrMapOvr>
  <mc:AlternateContent xmlns:mc="http://schemas.openxmlformats.org/markup-compatibility/2006">
    <mc:Choice xmlns:p14="http://schemas.microsoft.com/office/powerpoint/2010/main" Requires="p14">
      <p:transition spd="slow" p14:dur="4400" advClick="0" advTm="15000">
        <p14:honeycomb/>
      </p:transition>
    </mc:Choice>
    <mc:Fallback>
      <p:transition spd="slow" advClick="0" advTm="15000">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1149</Words>
  <Application>Microsoft Office PowerPoint</Application>
  <PresentationFormat>Pokaz na ekranie (4:3)</PresentationFormat>
  <Paragraphs>22</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Kinga</dc:creator>
  <cp:lastModifiedBy>Kinga</cp:lastModifiedBy>
  <cp:revision>9</cp:revision>
  <dcterms:created xsi:type="dcterms:W3CDTF">2014-03-15T14:47:05Z</dcterms:created>
  <dcterms:modified xsi:type="dcterms:W3CDTF">2014-03-15T16:21:51Z</dcterms:modified>
</cp:coreProperties>
</file>