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65" r:id="rId9"/>
    <p:sldId id="264" r:id="rId10"/>
    <p:sldId id="266" r:id="rId11"/>
    <p:sldId id="258" r:id="rId12"/>
    <p:sldId id="270" r:id="rId13"/>
    <p:sldId id="269" r:id="rId14"/>
    <p:sldId id="267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14CDF5-DBCA-404A-AC41-807D24B0309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9C8DC5F-D700-47C7-889F-30EFA90E8B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4.xml"/><Relationship Id="rId3" Type="http://schemas.openxmlformats.org/officeDocument/2006/relationships/slide" Target="slide7.xml"/><Relationship Id="rId7" Type="http://schemas.openxmlformats.org/officeDocument/2006/relationships/slide" Target="slide9.xml"/><Relationship Id="rId12" Type="http://schemas.openxmlformats.org/officeDocument/2006/relationships/slide" Target="slide1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2.xml"/><Relationship Id="rId5" Type="http://schemas.openxmlformats.org/officeDocument/2006/relationships/slide" Target="slide3.xml"/><Relationship Id="rId10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00808"/>
            <a:ext cx="9144000" cy="1222375"/>
          </a:xfrm>
        </p:spPr>
        <p:txBody>
          <a:bodyPr>
            <a:noAutofit/>
          </a:bodyPr>
          <a:lstStyle/>
          <a:p>
            <a:pPr algn="ctr"/>
            <a:r>
              <a:rPr lang="pl-PL" sz="8800" dirty="0" smtClean="0">
                <a:latin typeface="Aharoni" pitchFamily="2" charset="-79"/>
                <a:cs typeface="Aharoni" pitchFamily="2" charset="-79"/>
              </a:rPr>
              <a:t>Historia sportu</a:t>
            </a:r>
            <a:endParaRPr lang="pl-PL" sz="8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381328"/>
            <a:ext cx="9144000" cy="476672"/>
          </a:xfrm>
        </p:spPr>
        <p:txBody>
          <a:bodyPr>
            <a:noAutofit/>
          </a:bodyPr>
          <a:lstStyle/>
          <a:p>
            <a:pPr algn="l"/>
            <a:r>
              <a:rPr lang="pl-PL" sz="1100" dirty="0" smtClean="0">
                <a:solidFill>
                  <a:schemeClr val="tx2"/>
                </a:solidFill>
                <a:latin typeface="Arial Black" pitchFamily="34" charset="0"/>
                <a:cs typeface="Aharoni" pitchFamily="2" charset="-79"/>
              </a:rPr>
              <a:t>Autor: </a:t>
            </a:r>
            <a:endParaRPr lang="pl-PL" sz="1100" dirty="0" smtClean="0">
              <a:solidFill>
                <a:schemeClr val="tx2"/>
              </a:solidFill>
              <a:latin typeface="Arial Black" pitchFamily="34" charset="0"/>
              <a:cs typeface="Aharoni" pitchFamily="2" charset="-79"/>
            </a:endParaRPr>
          </a:p>
          <a:p>
            <a:pPr algn="l"/>
            <a:r>
              <a:rPr lang="pl-PL" sz="1100" dirty="0" smtClean="0">
                <a:solidFill>
                  <a:schemeClr val="tx2"/>
                </a:solidFill>
                <a:latin typeface="Arial Black" pitchFamily="34" charset="0"/>
                <a:cs typeface="Aharoni" pitchFamily="2" charset="-79"/>
              </a:rPr>
              <a:t>Julian Bień (Gimnazjum nr. 2 im. Jana Kochanowskiego w Zgierzu z oddziałami dwujęzycznymi)</a:t>
            </a:r>
            <a:endParaRPr lang="pl-PL" sz="1100" dirty="0">
              <a:solidFill>
                <a:schemeClr val="tx2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4208" y="6427113"/>
            <a:ext cx="2699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100" dirty="0" smtClean="0">
                <a:solidFill>
                  <a:schemeClr val="tx2"/>
                </a:solidFill>
                <a:latin typeface="Arial Black" pitchFamily="34" charset="0"/>
              </a:rPr>
              <a:t>Opiekun</a:t>
            </a:r>
            <a:r>
              <a:rPr lang="pl-PL" sz="1100" dirty="0" smtClean="0">
                <a:solidFill>
                  <a:schemeClr val="tx2"/>
                </a:solidFill>
                <a:latin typeface="Arial Black" pitchFamily="34" charset="0"/>
              </a:rPr>
              <a:t>:</a:t>
            </a:r>
          </a:p>
          <a:p>
            <a:pPr algn="r"/>
            <a:r>
              <a:rPr lang="pl-PL" sz="1100" dirty="0" smtClean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pl-PL" sz="1100" dirty="0" smtClean="0">
                <a:solidFill>
                  <a:schemeClr val="tx2"/>
                </a:solidFill>
                <a:latin typeface="Arial Black" pitchFamily="34" charset="0"/>
              </a:rPr>
              <a:t>p. Michał Basta</a:t>
            </a:r>
            <a:endParaRPr lang="pl-PL" sz="1100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3300" dirty="0" smtClean="0">
                <a:latin typeface="Arial Black" pitchFamily="34" charset="0"/>
              </a:rPr>
              <a:t>Igrzyska olimpijskie</a:t>
            </a:r>
            <a:endParaRPr lang="pl-PL" sz="3300" dirty="0">
              <a:latin typeface="Arial Black" pitchFamily="34" charset="0"/>
            </a:endParaRPr>
          </a:p>
        </p:txBody>
      </p:sp>
      <p:pic>
        <p:nvPicPr>
          <p:cNvPr id="7170" name="Picture 2" descr="C:\Users\Ja\Desktop\pobrane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933056"/>
            <a:ext cx="3086100" cy="1485900"/>
          </a:xfrm>
          <a:prstGeom prst="rect">
            <a:avLst/>
          </a:prstGeom>
          <a:noFill/>
        </p:spPr>
      </p:pic>
      <p:pic>
        <p:nvPicPr>
          <p:cNvPr id="7171" name="Picture 3" descr="C:\Users\Ja\Desktop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2590800" cy="1762125"/>
          </a:xfrm>
          <a:prstGeom prst="rect">
            <a:avLst/>
          </a:prstGeom>
          <a:noFill/>
        </p:spPr>
      </p:pic>
      <p:sp>
        <p:nvSpPr>
          <p:cNvPr id="6" name="Curved Left Arrow 5">
            <a:hlinkClick r:id="rId4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1412776"/>
            <a:ext cx="55801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Przez tysiące lat igrzyska odbywały się w starożytnej Grecji, gdzie były wielkim wydarzeniem narodowym – zaprzestawano wtedy wszelkich wojen i sporów.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4005064"/>
            <a:ext cx="50405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Od czasu przywrócenia igrzysk w 1896 roku, olimpiada jest ogromną, międzynarodową imprezą sportową, w którą wysiłek wkłada wyznaczone przez Komitet Olimpijski.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Polskie sukcesy sportowe:</a:t>
            </a:r>
            <a:br>
              <a:rPr lang="pl-PL" sz="2200" dirty="0" smtClean="0">
                <a:latin typeface="Arial Black" pitchFamily="34" charset="0"/>
              </a:rPr>
            </a:br>
            <a:r>
              <a:rPr lang="pl-PL" sz="2200" dirty="0" smtClean="0">
                <a:latin typeface="Arial Black" pitchFamily="34" charset="0"/>
              </a:rPr>
              <a:t> lata przedwojenne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4" name="Curved Left Arrow 3">
            <a:hlinkClick r:id="rId2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pic>
        <p:nvPicPr>
          <p:cNvPr id="1026" name="Picture 2" descr="C:\Users\Ja\Desktop\pobrane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340768"/>
            <a:ext cx="2808312" cy="1828800"/>
          </a:xfrm>
          <a:prstGeom prst="rect">
            <a:avLst/>
          </a:prstGeom>
          <a:noFill/>
        </p:spPr>
      </p:pic>
      <p:pic>
        <p:nvPicPr>
          <p:cNvPr id="1027" name="Picture 3" descr="C:\Users\Ja\Desktop\z14299116AA,Reprezentacja-Polski-przed-swym-najslynniejszym-p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149080"/>
            <a:ext cx="3517404" cy="24392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1412776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/>
          </a:p>
        </p:txBody>
      </p:sp>
      <p:sp>
        <p:nvSpPr>
          <p:cNvPr id="7" name="TextBox 6"/>
          <p:cNvSpPr txBox="1"/>
          <p:nvPr/>
        </p:nvSpPr>
        <p:spPr>
          <a:xfrm>
            <a:off x="0" y="1268760"/>
            <a:ext cx="5112568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50" dirty="0" smtClean="0">
                <a:latin typeface="Arial Black" pitchFamily="34" charset="0"/>
                <a:cs typeface="Aharoni" pitchFamily="2" charset="-79"/>
              </a:rPr>
              <a:t>Po powołaniu do życia Polskiego Związku Lekkoatletyki w 1919 roku, Polska jako niepodległe państwo rozpoczęła tworzenie kadry narodowej i uczestnictwo w wielu sportowych imprezach na całym świecie.</a:t>
            </a:r>
            <a:endParaRPr lang="pl-PL" sz="155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140968"/>
            <a:ext cx="9144000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50" dirty="0" smtClean="0">
                <a:latin typeface="Arial Black" pitchFamily="34" charset="0"/>
              </a:rPr>
              <a:t>Legendarnym trenerem polskich piłkarzy był Józef Kałuża. Wygraliśmy z nim wiele meczy z poważnymi oponentami, zaś ostatni przedwojenny mecz o mistrzostwo świata (Polska-Węgry, 27-08-1939) był naszym największym triumfem.</a:t>
            </a:r>
            <a:endParaRPr lang="pl-PL" sz="1550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7944" y="4509120"/>
            <a:ext cx="5256584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50" dirty="0" smtClean="0">
                <a:latin typeface="Arial Black" pitchFamily="34" charset="0"/>
              </a:rPr>
              <a:t>Od chwili powstania Polskiego Związku Hokeja na Lodzie w 1925 roku odnotowaliśmy kilka ważnych zwycięstw hokejowych, zwłaszcza podczas igrzysk olimpijskich w Davos (1926) i Lake Placid (1932).</a:t>
            </a:r>
            <a:endParaRPr lang="pl-PL" sz="155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Polskie sukcesy sportowe: </a:t>
            </a:r>
            <a:br>
              <a:rPr lang="pl-PL" sz="2200" dirty="0" smtClean="0">
                <a:latin typeface="Arial Black" pitchFamily="34" charset="0"/>
              </a:rPr>
            </a:br>
            <a:r>
              <a:rPr lang="pl-PL" sz="2200" dirty="0" smtClean="0">
                <a:latin typeface="Arial Black" pitchFamily="34" charset="0"/>
              </a:rPr>
              <a:t>wczesny PRL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4" name="Curved Left Arrow 3">
            <a:hlinkClick r:id="rId2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pic>
        <p:nvPicPr>
          <p:cNvPr id="2050" name="Picture 2" descr="C:\Users\Ja\Desktop\pobrane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96752"/>
            <a:ext cx="1944216" cy="2592288"/>
          </a:xfrm>
          <a:prstGeom prst="rect">
            <a:avLst/>
          </a:prstGeom>
          <a:noFill/>
        </p:spPr>
      </p:pic>
      <p:pic>
        <p:nvPicPr>
          <p:cNvPr id="2051" name="Picture 3" descr="C:\Users\Ja\Desktop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869160"/>
            <a:ext cx="2886075" cy="15811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15816" y="1340768"/>
            <a:ext cx="6228184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50" dirty="0" smtClean="0">
                <a:latin typeface="Arial Black" pitchFamily="34" charset="0"/>
              </a:rPr>
              <a:t>Po wojnie narodziła się w Polsce siatkówka i piłka ręczna. Siatkarze polscy zdobyli srebro podczas Men’s World Cup w Polsce (1965), zaś szczypiorniści triumfowali z Janem Suskim, którego ogłoszono „najlepszym rozgrywającym w Europie”. Koszykarze polscy podczas mistrzostw świata w naszym kraju (1963) również otrzymali srebro.</a:t>
            </a:r>
            <a:endParaRPr lang="pl-PL" sz="1550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645024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50" dirty="0" smtClean="0">
                <a:latin typeface="Arial Black" pitchFamily="34" charset="0"/>
              </a:rPr>
              <a:t>                                           Wspaniałych polskich bokserów, m.in. Antkiewicza, </a:t>
            </a:r>
          </a:p>
          <a:p>
            <a:r>
              <a:rPr lang="pl-PL" sz="1550" dirty="0" smtClean="0">
                <a:latin typeface="Arial Black" pitchFamily="34" charset="0"/>
              </a:rPr>
              <a:t>Chychłę, Zimnego, oraz Pietrzykowskiego trenował legendarny Feliks „Papa”</a:t>
            </a:r>
          </a:p>
          <a:p>
            <a:r>
              <a:rPr lang="pl-PL" sz="1550" dirty="0" smtClean="0">
                <a:latin typeface="Arial Black" pitchFamily="34" charset="0"/>
              </a:rPr>
              <a:t>Stamm. Wywalczyli oni złoto i srebro na olimpiadzie w Helsinkach (1952)</a:t>
            </a:r>
          </a:p>
          <a:p>
            <a:r>
              <a:rPr lang="pl-PL" sz="1550" dirty="0" smtClean="0">
                <a:latin typeface="Arial Black" pitchFamily="34" charset="0"/>
              </a:rPr>
              <a:t>oraz Rzymie (1960).</a:t>
            </a:r>
            <a:endParaRPr lang="pl-PL" sz="155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517232"/>
            <a:ext cx="55801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50" dirty="0" smtClean="0">
                <a:latin typeface="Arial Black" pitchFamily="34" charset="0"/>
              </a:rPr>
              <a:t>4 września 1963 roku w Szczecinie, polscy piłkarze pokonali Norwegię 9:0, co było największym ich zwycięstwem na następne 45 lat.</a:t>
            </a:r>
            <a:endParaRPr lang="pl-PL" sz="155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Polskie sukcesy sportowe:</a:t>
            </a:r>
            <a:br>
              <a:rPr lang="pl-PL" sz="2200" dirty="0" smtClean="0">
                <a:latin typeface="Arial Black" pitchFamily="34" charset="0"/>
              </a:rPr>
            </a:br>
            <a:r>
              <a:rPr lang="pl-PL" sz="2200" dirty="0" smtClean="0">
                <a:latin typeface="Arial Black" pitchFamily="34" charset="0"/>
              </a:rPr>
              <a:t> późny PRL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4" name="Curved Left Arrow 3">
            <a:hlinkClick r:id="rId2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pic>
        <p:nvPicPr>
          <p:cNvPr id="3074" name="Picture 2" descr="C:\Users\Ja\Desktop\pobrane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124744"/>
            <a:ext cx="1927275" cy="2606315"/>
          </a:xfrm>
          <a:prstGeom prst="rect">
            <a:avLst/>
          </a:prstGeom>
          <a:noFill/>
        </p:spPr>
      </p:pic>
      <p:pic>
        <p:nvPicPr>
          <p:cNvPr id="3075" name="Picture 3" descr="C:\Users\Ja\Desktop\images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140968"/>
            <a:ext cx="2239690" cy="33656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504" y="1268760"/>
            <a:ext cx="561662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50" dirty="0" smtClean="0">
                <a:latin typeface="Arial Black" pitchFamily="34" charset="0"/>
                <a:cs typeface="Aharoni" pitchFamily="2" charset="-79"/>
              </a:rPr>
              <a:t>Lata 1968-1989 są nazywane „złotym okresem polskiego sportu”: złote medale z Monachium (1972), Montrealu (1976), czy też Moskwy (1980) przywiozło nam aż 17 sportowców lub drużyn. </a:t>
            </a:r>
            <a:endParaRPr lang="pl-PL" sz="155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2780928"/>
            <a:ext cx="388843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50" dirty="0" smtClean="0">
                <a:latin typeface="Arial Black" pitchFamily="34" charset="0"/>
              </a:rPr>
              <a:t>Wśród triumfujących byli m.in. siatkarze montrealscy, Władysław Kozakiewicz (skok o tyczce), Irena Szewińska (lekkoatletyka), Janusz Pyciak-Peciak (pięciobój), czy Władysław Komar (rzut kulą).</a:t>
            </a:r>
            <a:endParaRPr lang="pl-PL" sz="155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9832" y="5445224"/>
            <a:ext cx="608416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50" dirty="0" smtClean="0">
                <a:latin typeface="Arial Black" pitchFamily="34" charset="0"/>
              </a:rPr>
              <a:t>W polskiej reprezentacji piłkarskiej pojawili się tacy giganci jak Kazimierz Górski, Kazimierz Deyna czy Zbigniew Boniek, triumfujący niemal nieprzerwanie na każdych mistrzostwach od lat 70’ aż do końca lat 80’.</a:t>
            </a:r>
            <a:endParaRPr lang="pl-PL" sz="155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 smtClean="0">
                <a:latin typeface="Aharoni" pitchFamily="2" charset="-79"/>
                <a:cs typeface="Aharoni" pitchFamily="2" charset="-79"/>
              </a:rPr>
              <a:t>KONIEC</a:t>
            </a:r>
            <a:endParaRPr lang="pl-PL" sz="4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0"/>
            <a:ext cx="9144000" cy="2736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200" dirty="0" smtClean="0">
                <a:latin typeface="Arial Black" pitchFamily="34" charset="0"/>
              </a:rPr>
              <a:t>    Zdaję sobie z tego sprawę: nie wspomniałem tu o wielu innych rodzajach sportu istniejących od dawna: boksie, wioślarstwie, tyczkarstwie, kolarstwie i tak dalej.</a:t>
            </a:r>
          </a:p>
          <a:p>
            <a:pPr>
              <a:buNone/>
            </a:pPr>
            <a:endParaRPr lang="pl-PL" sz="2200" dirty="0" smtClean="0">
              <a:latin typeface="Arial Black" pitchFamily="34" charset="0"/>
            </a:endParaRPr>
          </a:p>
          <a:p>
            <a:pPr>
              <a:buNone/>
            </a:pPr>
            <a:r>
              <a:rPr lang="pl-PL" sz="2200" dirty="0" smtClean="0">
                <a:latin typeface="Arial Black" pitchFamily="34" charset="0"/>
              </a:rPr>
              <a:t>    Czy to jednak nie dowodzi, że sport jest niesamowicie rozległą dziedziną i ma fascynującą, godną poznania historię? Przemyślmy to sobie.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4" name="Curved Left Arrow 3">
            <a:hlinkClick r:id="rId2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72797E-6 L 0.00139 -0.79991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3188E-6 L 2.5E-6 -0.80523 " pathEditMode="relative" rAng="0" ptsTypes="AA">
                                      <p:cBhvr>
                                        <p:cTn id="8" dur="1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" presetID="10" presetClass="entr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>
                <a:latin typeface="Arial Black" pitchFamily="34" charset="0"/>
                <a:cs typeface="Aharoni" pitchFamily="2" charset="-79"/>
              </a:rPr>
              <a:t>Spis treści</a:t>
            </a:r>
            <a:endParaRPr lang="pl-PL" sz="44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0" y="177281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  <a:cs typeface="Aharoni" pitchFamily="2" charset="-79"/>
              </a:rPr>
              <a:t>Piłka nożna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0" y="249289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Piłka ręczna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0" y="141277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Siatkówka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0" y="105273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Hokej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0" y="213285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Gimnastyka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9" name="TextBox 8">
            <a:hlinkClick r:id="rId7" action="ppaction://hlinksldjump"/>
          </p:cNvPr>
          <p:cNvSpPr txBox="1"/>
          <p:nvPr/>
        </p:nvSpPr>
        <p:spPr>
          <a:xfrm>
            <a:off x="0" y="321297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Podnoszenie ciężarów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10" name="TextBox 9">
            <a:hlinkClick r:id="rId8" action="ppaction://hlinksldjump"/>
          </p:cNvPr>
          <p:cNvSpPr txBox="1"/>
          <p:nvPr/>
        </p:nvSpPr>
        <p:spPr>
          <a:xfrm>
            <a:off x="0" y="285293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Lekkoatletyka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11" name="TextBox 10">
            <a:hlinkClick r:id="rId9" action="ppaction://hlinksldjump"/>
          </p:cNvPr>
          <p:cNvSpPr txBox="1"/>
          <p:nvPr/>
        </p:nvSpPr>
        <p:spPr>
          <a:xfrm>
            <a:off x="0" y="4005064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Historia igrzysk olimpijskich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12" name="TextBox 11">
            <a:hlinkClick r:id="rId10" action="ppaction://hlinksldjump"/>
          </p:cNvPr>
          <p:cNvSpPr txBox="1"/>
          <p:nvPr/>
        </p:nvSpPr>
        <p:spPr>
          <a:xfrm>
            <a:off x="0" y="4797152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Polskie sukcesy sportowe: lata przedwojenne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13" name="TextBox 12">
            <a:hlinkClick r:id="rId11" action="ppaction://hlinksldjump"/>
          </p:cNvPr>
          <p:cNvSpPr txBox="1"/>
          <p:nvPr/>
        </p:nvSpPr>
        <p:spPr>
          <a:xfrm>
            <a:off x="0" y="5157192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Polskie sukcesy sportowe: wczesny PRL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14" name="TextBox 13">
            <a:hlinkClick r:id="rId12" action="ppaction://hlinksldjump"/>
          </p:cNvPr>
          <p:cNvSpPr txBox="1"/>
          <p:nvPr/>
        </p:nvSpPr>
        <p:spPr>
          <a:xfrm>
            <a:off x="0" y="5517232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Polskie sukcesy sportowe: późny PRL</a:t>
            </a:r>
          </a:p>
        </p:txBody>
      </p:sp>
      <p:sp>
        <p:nvSpPr>
          <p:cNvPr id="16" name="TextBox 15">
            <a:hlinkClick r:id="rId13" action="ppaction://hlinksldjump"/>
          </p:cNvPr>
          <p:cNvSpPr txBox="1"/>
          <p:nvPr/>
        </p:nvSpPr>
        <p:spPr>
          <a:xfrm>
            <a:off x="0" y="638132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>
                <a:latin typeface="Arial Black" pitchFamily="34" charset="0"/>
              </a:rPr>
              <a:t>Slajd końcowy</a:t>
            </a:r>
            <a:endParaRPr lang="pl-PL" sz="22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>
                <a:latin typeface="Arial Black" pitchFamily="34" charset="0"/>
              </a:rPr>
              <a:t>Hokej</a:t>
            </a:r>
            <a:endParaRPr lang="pl-PL" sz="4400" dirty="0">
              <a:latin typeface="Arial Black" pitchFamily="34" charset="0"/>
            </a:endParaRPr>
          </a:p>
        </p:txBody>
      </p:sp>
      <p:pic>
        <p:nvPicPr>
          <p:cNvPr id="1026" name="Picture 2" descr="C:\Users\Ja\Desktop\pobrane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365104"/>
            <a:ext cx="3572732" cy="2170931"/>
          </a:xfrm>
          <a:prstGeom prst="rect">
            <a:avLst/>
          </a:prstGeom>
          <a:noFill/>
        </p:spPr>
      </p:pic>
      <p:pic>
        <p:nvPicPr>
          <p:cNvPr id="1027" name="Picture 3" descr="C:\Users\Ja\Desktop\hokej_hockey_player,400_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2793468" cy="2229979"/>
          </a:xfrm>
          <a:prstGeom prst="rect">
            <a:avLst/>
          </a:prstGeom>
          <a:noFill/>
        </p:spPr>
      </p:pic>
      <p:sp>
        <p:nvSpPr>
          <p:cNvPr id="6" name="Curved Left Arrow 5">
            <a:hlinkClick r:id="rId4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1268760"/>
            <a:ext cx="56521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  <a:cs typeface="Aharoni" pitchFamily="2" charset="-79"/>
              </a:rPr>
              <a:t>Historia tej dyscypliny sięga XV wieku, zaś pojawiła się ona w Anglii lub we Francji. Początkowo w hokeja grali jedynie chłopi lub żołnierze na zamarzniętych stawach, lecz kiedy przeniosło się to do Kanady, zaczęto organizować pierwsze mecze w hokeja.</a:t>
            </a:r>
            <a:endParaRPr lang="pl-PL" sz="22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581128"/>
            <a:ext cx="49685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Po hokeju na lodzie wymyślono hokej na trawie, zaś od 1924 roku rozgrywany jest on na olimpiadzie.</a:t>
            </a:r>
            <a:endParaRPr lang="pl-PL" sz="22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>
                <a:latin typeface="Arial Black" pitchFamily="34" charset="0"/>
              </a:rPr>
              <a:t>Siatkówka</a:t>
            </a:r>
            <a:endParaRPr lang="pl-PL" sz="4400" dirty="0">
              <a:latin typeface="Arial Black" pitchFamily="34" charset="0"/>
            </a:endParaRPr>
          </a:p>
        </p:txBody>
      </p:sp>
      <p:pic>
        <p:nvPicPr>
          <p:cNvPr id="2050" name="Picture 2" descr="C:\Users\Ja\Desktop\pobra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12776"/>
            <a:ext cx="3257444" cy="2167681"/>
          </a:xfrm>
          <a:prstGeom prst="rect">
            <a:avLst/>
          </a:prstGeom>
          <a:noFill/>
        </p:spPr>
      </p:pic>
      <p:pic>
        <p:nvPicPr>
          <p:cNvPr id="2051" name="Picture 3" descr="C:\Users\Ja\Desktop\pobrane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21088"/>
            <a:ext cx="3369345" cy="2342258"/>
          </a:xfrm>
          <a:prstGeom prst="rect">
            <a:avLst/>
          </a:prstGeom>
          <a:noFill/>
        </p:spPr>
      </p:pic>
      <p:sp>
        <p:nvSpPr>
          <p:cNvPr id="6" name="Curved Left Arrow 5">
            <a:hlinkClick r:id="rId4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68760"/>
            <a:ext cx="51480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Pierwszy mecz w siatkówkę rozegrano 9 lutego 1895 roku. Pomysłodawcą nowej gry był William Morgan z YMCA Massachusets.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4797152"/>
            <a:ext cx="522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Dopiero od 1947 roku siatkówka stała się sportem narodowym i otrzymała swoje mistrzostwa.</a:t>
            </a:r>
            <a:endParaRPr lang="pl-PL" sz="22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>
                <a:latin typeface="Arial Black" pitchFamily="34" charset="0"/>
              </a:rPr>
              <a:t>Piłka nożna</a:t>
            </a:r>
            <a:endParaRPr lang="pl-PL" sz="4400" dirty="0">
              <a:latin typeface="Arial Black" pitchFamily="34" charset="0"/>
            </a:endParaRPr>
          </a:p>
        </p:txBody>
      </p:sp>
      <p:pic>
        <p:nvPicPr>
          <p:cNvPr id="3076" name="Picture 4" descr="C:\Users\J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3218187" cy="1808212"/>
          </a:xfrm>
          <a:prstGeom prst="rect">
            <a:avLst/>
          </a:prstGeom>
          <a:noFill/>
        </p:spPr>
      </p:pic>
      <p:pic>
        <p:nvPicPr>
          <p:cNvPr id="3078" name="Picture 6" descr="C:\Users\Ja\Desktop\pobrane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5157192"/>
            <a:ext cx="2112097" cy="1478468"/>
          </a:xfrm>
          <a:prstGeom prst="rect">
            <a:avLst/>
          </a:prstGeom>
          <a:noFill/>
        </p:spPr>
      </p:pic>
      <p:sp>
        <p:nvSpPr>
          <p:cNvPr id="9" name="Curved Left Arrow 8">
            <a:hlinkClick r:id="rId4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7944" y="1412776"/>
            <a:ext cx="489654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Tę najpopularniejszą dziedzinę sportową na świecie wymyślono w Azji 2000 lat temu. Gra dotarła potem do Europy, lecz przez dłuższy czas granie w nią było raczej zajęciem biedoty.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365104"/>
            <a:ext cx="78123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Piłka nożna stała się liczącym się sportem w XIX wieku, kiedy to powstały pierwsze piłkarskie kluby sportowe – F.C. Sheffield (1857) i Hamburger S.V. (1887)</a:t>
            </a:r>
            <a:endParaRPr lang="pl-PL" sz="22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>
                <a:latin typeface="Arial Black" pitchFamily="34" charset="0"/>
              </a:rPr>
              <a:t>Gimnastyka</a:t>
            </a:r>
            <a:endParaRPr lang="pl-PL" sz="4400" dirty="0">
              <a:latin typeface="Arial Black" pitchFamily="34" charset="0"/>
            </a:endParaRPr>
          </a:p>
        </p:txBody>
      </p:sp>
      <p:pic>
        <p:nvPicPr>
          <p:cNvPr id="4098" name="Picture 2" descr="C:\Users\Ja\Desktop\pobrane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05064"/>
            <a:ext cx="3064480" cy="2266071"/>
          </a:xfrm>
          <a:prstGeom prst="rect">
            <a:avLst/>
          </a:prstGeom>
          <a:noFill/>
        </p:spPr>
      </p:pic>
      <p:pic>
        <p:nvPicPr>
          <p:cNvPr id="4099" name="Picture 3" descr="C:\Users\J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268760"/>
            <a:ext cx="2295699" cy="2295699"/>
          </a:xfrm>
          <a:prstGeom prst="rect">
            <a:avLst/>
          </a:prstGeom>
          <a:noFill/>
        </p:spPr>
      </p:pic>
      <p:sp>
        <p:nvSpPr>
          <p:cNvPr id="6" name="Curved Left Arrow 5">
            <a:hlinkClick r:id="rId4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340768"/>
            <a:ext cx="55446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Gimnastyka wywodzi się ze starożytnej Grecji, gdzie uprawiano ją dla „harmonii ciała i ducha”. Pomysł ten podchwycili m.in. Chińczycy, Rzymianie, oraz Izraelici.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7376" y="4581128"/>
            <a:ext cx="56166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Nowożytne systemy gimnastyczne (szwedzki i niemiecki) powstały na przełomie XVIII i XIX wieku.</a:t>
            </a:r>
            <a:endParaRPr lang="pl-PL" sz="22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>
                <a:latin typeface="Arial Black" pitchFamily="34" charset="0"/>
              </a:rPr>
              <a:t>Piłka ręczna</a:t>
            </a:r>
            <a:endParaRPr lang="pl-PL" sz="4400" dirty="0">
              <a:latin typeface="Arial Black" pitchFamily="34" charset="0"/>
            </a:endParaRPr>
          </a:p>
        </p:txBody>
      </p:sp>
      <p:pic>
        <p:nvPicPr>
          <p:cNvPr id="4" name="Picture 3" descr="C:\Users\Ja\Desktop\pobran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2619375" cy="1743075"/>
          </a:xfrm>
          <a:prstGeom prst="rect">
            <a:avLst/>
          </a:prstGeom>
          <a:noFill/>
        </p:spPr>
      </p:pic>
      <p:pic>
        <p:nvPicPr>
          <p:cNvPr id="5" name="Picture 2" descr="C:\Users\Ja\Desktop\pobrane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550050"/>
            <a:ext cx="2664296" cy="2899745"/>
          </a:xfrm>
          <a:prstGeom prst="rect">
            <a:avLst/>
          </a:prstGeom>
          <a:noFill/>
        </p:spPr>
      </p:pic>
      <p:sp>
        <p:nvSpPr>
          <p:cNvPr id="6" name="Curved Left Arrow 5">
            <a:hlinkClick r:id="rId4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5896" y="1340768"/>
            <a:ext cx="55081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Piłkę ręczną znali od dawna Grecy, Rzymianie, Celtowie, oraz Aztekowie. Ci ostatni uczynili z tej gry obrzęd rytualny, zaś przegrana drużyna była zabijana.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4293096"/>
            <a:ext cx="48965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Duńczyków uznaje się za twórców współczesnej piłki ręcznej na przełomie XIX i XX wieku. Od lat 20’ liczy się ona jako sport międzypaństwowy.</a:t>
            </a:r>
            <a:endParaRPr lang="pl-PL" sz="22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>
                <a:latin typeface="Arial Black" pitchFamily="34" charset="0"/>
              </a:rPr>
              <a:t>Lekkoatletyka</a:t>
            </a:r>
            <a:endParaRPr lang="pl-PL" sz="4400" dirty="0">
              <a:latin typeface="Arial Black" pitchFamily="34" charset="0"/>
            </a:endParaRPr>
          </a:p>
        </p:txBody>
      </p:sp>
      <p:pic>
        <p:nvPicPr>
          <p:cNvPr id="5122" name="Picture 2" descr="C:\Users\Ja\Desktop\lekkoatletyka_1920x1200_025_bieg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3465663" cy="2188840"/>
          </a:xfrm>
          <a:prstGeom prst="rect">
            <a:avLst/>
          </a:prstGeom>
          <a:noFill/>
        </p:spPr>
      </p:pic>
      <p:pic>
        <p:nvPicPr>
          <p:cNvPr id="5123" name="Picture 3" descr="C:\Users\Ja\Desktop\amfor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933056"/>
            <a:ext cx="1596752" cy="2417305"/>
          </a:xfrm>
          <a:prstGeom prst="rect">
            <a:avLst/>
          </a:prstGeom>
          <a:noFill/>
        </p:spPr>
      </p:pic>
      <p:sp>
        <p:nvSpPr>
          <p:cNvPr id="6" name="Curved Left Arrow 5">
            <a:hlinkClick r:id="rId4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1340768"/>
            <a:ext cx="47880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Lekkoatletykę człowiek zna od prehistorycznych czasów.</a:t>
            </a:r>
          </a:p>
          <a:p>
            <a:endParaRPr lang="pl-PL" sz="2200" dirty="0" smtClean="0">
              <a:latin typeface="Arial Black" pitchFamily="34" charset="0"/>
            </a:endParaRPr>
          </a:p>
          <a:p>
            <a:r>
              <a:rPr lang="pl-PL" sz="2200" dirty="0" smtClean="0">
                <a:latin typeface="Arial Black" pitchFamily="34" charset="0"/>
              </a:rPr>
              <a:t>Starożytna Grecja stała się swego czasu kolebką nowoczesnej lekkoatletyki.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365104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Lekkoatletyka była najbardziej cenioną przez Greków dziedziną sportu, a jednocześnie stała się pierwszą i podstawową dziedziną sportu na każdej olimpiadzie.</a:t>
            </a:r>
            <a:endParaRPr lang="pl-PL" sz="22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l-PL" sz="3300" dirty="0" smtClean="0">
                <a:latin typeface="Arial Black" pitchFamily="34" charset="0"/>
              </a:rPr>
              <a:t>Podnoszenie ciężarów</a:t>
            </a:r>
            <a:endParaRPr lang="pl-PL" sz="3300" dirty="0">
              <a:latin typeface="Arial Black" pitchFamily="34" charset="0"/>
            </a:endParaRPr>
          </a:p>
        </p:txBody>
      </p:sp>
      <p:pic>
        <p:nvPicPr>
          <p:cNvPr id="6146" name="Picture 2" descr="C:\Users\Ja\Desktop\Plukfelder_clean_final_ezg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1008"/>
            <a:ext cx="2869108" cy="3134892"/>
          </a:xfrm>
          <a:prstGeom prst="rect">
            <a:avLst/>
          </a:prstGeom>
          <a:noFill/>
        </p:spPr>
      </p:pic>
      <p:pic>
        <p:nvPicPr>
          <p:cNvPr id="6147" name="Picture 3" descr="C:\Users\Ja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340768"/>
            <a:ext cx="2628900" cy="1743075"/>
          </a:xfrm>
          <a:prstGeom prst="rect">
            <a:avLst/>
          </a:prstGeom>
          <a:noFill/>
        </p:spPr>
      </p:pic>
      <p:sp>
        <p:nvSpPr>
          <p:cNvPr id="6" name="Curved Left Arrow 5">
            <a:hlinkClick r:id="rId4" action="ppaction://hlinksldjump"/>
          </p:cNvPr>
          <p:cNvSpPr/>
          <p:nvPr/>
        </p:nvSpPr>
        <p:spPr>
          <a:xfrm>
            <a:off x="827584" y="476672"/>
            <a:ext cx="504056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1412776"/>
            <a:ext cx="5544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Podnoszenie ciężarów ma swój początek na pierwszej nowożytnej olimpiadzie (Ateny 1896).</a:t>
            </a:r>
            <a:endParaRPr lang="pl-PL" sz="22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4005064"/>
            <a:ext cx="48965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>
                <a:latin typeface="Arial Black" pitchFamily="34" charset="0"/>
              </a:rPr>
              <a:t>Przez wiele lat rosła ilość kategorii wagowych: w 1913 było to do 82 kg, w 1968 aż do ponad 110, zaś od 1992 jest to do 105 kg.</a:t>
            </a:r>
            <a:endParaRPr lang="pl-PL" sz="22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142</TotalTime>
  <Words>848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Historia sportu</vt:lpstr>
      <vt:lpstr>Spis treści</vt:lpstr>
      <vt:lpstr>Hokej</vt:lpstr>
      <vt:lpstr>Siatkówka</vt:lpstr>
      <vt:lpstr>Piłka nożna</vt:lpstr>
      <vt:lpstr>Gimnastyka</vt:lpstr>
      <vt:lpstr>Piłka ręczna</vt:lpstr>
      <vt:lpstr>Lekkoatletyka</vt:lpstr>
      <vt:lpstr>Podnoszenie ciężarów</vt:lpstr>
      <vt:lpstr>Igrzyska olimpijskie</vt:lpstr>
      <vt:lpstr>Polskie sukcesy sportowe:  lata przedwojenne</vt:lpstr>
      <vt:lpstr>Polskie sukcesy sportowe:  wczesny PRL</vt:lpstr>
      <vt:lpstr>Polskie sukcesy sportowe:  późny PRL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najpopularniejszych dyscyplin sportowych</dc:title>
  <dc:creator>Ja</dc:creator>
  <cp:lastModifiedBy>Ja</cp:lastModifiedBy>
  <cp:revision>18</cp:revision>
  <dcterms:created xsi:type="dcterms:W3CDTF">2015-05-12T15:54:15Z</dcterms:created>
  <dcterms:modified xsi:type="dcterms:W3CDTF">2015-05-12T18:24:13Z</dcterms:modified>
</cp:coreProperties>
</file>