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4" name="Prostokąt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rostokąt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ctrTitle"/>
          </p:nvPr>
        </p:nvSpPr>
        <p:spPr>
          <a:xfrm>
            <a:off x="685800" y="3355848"/>
            <a:ext cx="8077200" cy="1673352"/>
          </a:xfrm>
        </p:spPr>
        <p:txBody>
          <a:bodyPr tIns="0" bIns="0" anchor="t"/>
          <a:lstStyle>
            <a:lvl1pPr algn="l">
              <a:defRPr sz="4700" b="1"/>
            </a:lvl1pPr>
            <a:extLst/>
          </a:lstStyle>
          <a:p>
            <a:r>
              <a:rPr lang="pl-PL" smtClean="0"/>
              <a:t>Kliknij, aby edytować styl</a:t>
            </a:r>
            <a:endParaRPr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pl-PL" smtClean="0"/>
              <a:t>Kliknij, aby edytować styl wzorca podtytułu</a:t>
            </a:r>
            <a:endParaRPr lang="en-US"/>
          </a:p>
        </p:txBody>
      </p:sp>
      <p:sp>
        <p:nvSpPr>
          <p:cNvPr id="6" name="Symbol zastępczy daty 3"/>
          <p:cNvSpPr>
            <a:spLocks noGrp="1"/>
          </p:cNvSpPr>
          <p:nvPr>
            <p:ph type="dt" sz="half" idx="10"/>
          </p:nvPr>
        </p:nvSpPr>
        <p:spPr/>
        <p:txBody>
          <a:bodyPr/>
          <a:lstStyle>
            <a:lvl1pPr>
              <a:defRPr/>
            </a:lvl1pPr>
          </a:lstStyle>
          <a:p>
            <a:pPr>
              <a:defRPr/>
            </a:pPr>
            <a:fld id="{33F8D52B-28BE-4D94-AE91-D6E21187DA50}" type="datetimeFigureOut">
              <a:rPr lang="pl-PL"/>
              <a:pPr>
                <a:defRPr/>
              </a:pPr>
              <a:t>2015-06-11</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846595DE-3F10-4642-A7D3-F0BFB47398B6}"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lvl1pPr>
              <a:defRPr/>
            </a:lvl1pPr>
          </a:lstStyle>
          <a:p>
            <a:pPr>
              <a:defRPr/>
            </a:pPr>
            <a:fld id="{6B31C9A1-898C-400D-9E61-B4764A5310BA}" type="datetimeFigureOut">
              <a:rPr lang="pl-PL"/>
              <a:pPr>
                <a:defRPr/>
              </a:pPr>
              <a:t>2015-06-11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551B2D1-384F-4C57-B6E3-2B0E2435A3A0}"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4" name="Prostokąt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rostokąt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daty 3"/>
          <p:cNvSpPr>
            <a:spLocks noGrp="1"/>
          </p:cNvSpPr>
          <p:nvPr>
            <p:ph type="dt" sz="half" idx="10"/>
          </p:nvPr>
        </p:nvSpPr>
        <p:spPr/>
        <p:txBody>
          <a:bodyPr/>
          <a:lstStyle>
            <a:lvl1pPr>
              <a:defRPr/>
            </a:lvl1pPr>
          </a:lstStyle>
          <a:p>
            <a:pPr>
              <a:defRPr/>
            </a:pPr>
            <a:fld id="{EE91B752-D3D4-4E1D-9802-E9E4C8BC4521}" type="datetimeFigureOut">
              <a:rPr lang="pl-PL"/>
              <a:pPr>
                <a:defRPr/>
              </a:pPr>
              <a:t>2015-06-11</a:t>
            </a:fld>
            <a:endParaRPr lang="pl-PL"/>
          </a:p>
        </p:txBody>
      </p:sp>
      <p:sp>
        <p:nvSpPr>
          <p:cNvPr id="7" name="Symbol zastępczy stopki 4"/>
          <p:cNvSpPr>
            <a:spLocks noGrp="1"/>
          </p:cNvSpPr>
          <p:nvPr>
            <p:ph type="ftr" sz="quarter" idx="11"/>
          </p:nvPr>
        </p:nvSpPr>
        <p:spPr>
          <a:xfrm>
            <a:off x="2640013" y="6376988"/>
            <a:ext cx="3836987" cy="365125"/>
          </a:xfrm>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1E60AF13-9CDD-47FF-9E1C-DF34528675D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lang="pl-PL" smtClean="0"/>
              <a:t>Kliknij, aby edytować styl</a:t>
            </a:r>
            <a:endParaRPr lang="en-US"/>
          </a:p>
        </p:txBody>
      </p:sp>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lvl1pPr>
              <a:defRPr/>
            </a:lvl1pPr>
          </a:lstStyle>
          <a:p>
            <a:pPr>
              <a:defRPr/>
            </a:pPr>
            <a:fld id="{DBB6F25A-049C-482D-B472-C5CBF7FB4D5C}" type="datetimeFigureOut">
              <a:rPr lang="pl-PL"/>
              <a:pPr>
                <a:defRPr/>
              </a:pPr>
              <a:t>2015-06-11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050EBEA-F5B3-4587-9090-085CCCC1843F}"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4" name="Prostokąt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rostokąt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pl-PL" smtClean="0"/>
              <a:t>Kliknij, aby edytować styl</a:t>
            </a:r>
            <a:endParaRPr lang="en-US"/>
          </a:p>
        </p:txBody>
      </p:sp>
      <p:sp>
        <p:nvSpPr>
          <p:cNvPr id="3" name="Symbol zastępczy tekstu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pl-PL" smtClean="0"/>
              <a:t>Kliknij, aby edytować style wzorca tekstu</a:t>
            </a:r>
          </a:p>
        </p:txBody>
      </p:sp>
      <p:sp>
        <p:nvSpPr>
          <p:cNvPr id="6" name="Symbol zastępczy daty 3"/>
          <p:cNvSpPr>
            <a:spLocks noGrp="1"/>
          </p:cNvSpPr>
          <p:nvPr>
            <p:ph type="dt" sz="half" idx="10"/>
          </p:nvPr>
        </p:nvSpPr>
        <p:spPr/>
        <p:txBody>
          <a:bodyPr/>
          <a:lstStyle>
            <a:lvl1pPr>
              <a:defRPr/>
            </a:lvl1pPr>
          </a:lstStyle>
          <a:p>
            <a:pPr>
              <a:defRPr/>
            </a:pPr>
            <a:fld id="{6F5574A4-D108-4F76-882F-9B3D8F300619}" type="datetimeFigureOut">
              <a:rPr lang="pl-PL"/>
              <a:pPr>
                <a:defRPr/>
              </a:pPr>
              <a:t>2015-06-11</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1C285031-9146-4C97-86FC-878091473B62}"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3"/>
          <p:cNvSpPr>
            <a:spLocks noGrp="1"/>
          </p:cNvSpPr>
          <p:nvPr>
            <p:ph type="dt" sz="half" idx="10"/>
          </p:nvPr>
        </p:nvSpPr>
        <p:spPr/>
        <p:txBody>
          <a:bodyPr/>
          <a:lstStyle>
            <a:lvl1pPr>
              <a:defRPr/>
            </a:lvl1pPr>
          </a:lstStyle>
          <a:p>
            <a:pPr>
              <a:defRPr/>
            </a:pPr>
            <a:fld id="{B9579B70-B7F0-49D1-BF78-19EE77DF691A}" type="datetimeFigureOut">
              <a:rPr lang="pl-PL"/>
              <a:pPr>
                <a:defRPr/>
              </a:pPr>
              <a:t>2015-06-11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D1E4E7EA-71B3-4425-A818-9C79A1B12F32}"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3"/>
          <p:cNvSpPr>
            <a:spLocks noGrp="1"/>
          </p:cNvSpPr>
          <p:nvPr>
            <p:ph type="dt" sz="half" idx="10"/>
          </p:nvPr>
        </p:nvSpPr>
        <p:spPr/>
        <p:txBody>
          <a:bodyPr/>
          <a:lstStyle>
            <a:lvl1pPr>
              <a:defRPr/>
            </a:lvl1pPr>
          </a:lstStyle>
          <a:p>
            <a:pPr>
              <a:defRPr/>
            </a:pPr>
            <a:fld id="{D9E90EF9-66FE-4A1E-BAFF-ABABF5585016}" type="datetimeFigureOut">
              <a:rPr lang="pl-PL"/>
              <a:pPr>
                <a:defRPr/>
              </a:pPr>
              <a:t>2015-06-11</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1D9A656-F715-4390-8E1F-6710D531A573}"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daty 3"/>
          <p:cNvSpPr>
            <a:spLocks noGrp="1"/>
          </p:cNvSpPr>
          <p:nvPr>
            <p:ph type="dt" sz="half" idx="10"/>
          </p:nvPr>
        </p:nvSpPr>
        <p:spPr/>
        <p:txBody>
          <a:bodyPr/>
          <a:lstStyle>
            <a:lvl1pPr>
              <a:defRPr/>
            </a:lvl1pPr>
          </a:lstStyle>
          <a:p>
            <a:pPr>
              <a:defRPr/>
            </a:pPr>
            <a:fld id="{4957F514-4437-4E1A-A750-FA649A30F9DD}" type="datetimeFigureOut">
              <a:rPr lang="pl-PL"/>
              <a:pPr>
                <a:defRPr/>
              </a:pPr>
              <a:t>2015-06-11</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51272F16-BA2F-479E-AC10-F2F9CA2FDAA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pPr>
              <a:defRPr/>
            </a:pPr>
            <a:fld id="{CB9B71AF-AC14-450A-99A4-6E9359FE8CB8}" type="datetimeFigureOut">
              <a:rPr lang="pl-PL"/>
              <a:pPr>
                <a:defRPr/>
              </a:pPr>
              <a:t>2015-06-11</a:t>
            </a:fld>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3"/>
          <p:cNvSpPr>
            <a:spLocks noGrp="1"/>
          </p:cNvSpPr>
          <p:nvPr>
            <p:ph type="sldNum" sz="quarter" idx="12"/>
          </p:nvPr>
        </p:nvSpPr>
        <p:spPr/>
        <p:txBody>
          <a:bodyPr/>
          <a:lstStyle>
            <a:lvl1pPr>
              <a:defRPr/>
            </a:lvl1pPr>
          </a:lstStyle>
          <a:p>
            <a:pPr>
              <a:defRPr/>
            </a:pPr>
            <a:fld id="{A0490B1B-A8C3-4468-875E-C68E4B0BBA39}"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Prostokąt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Prostokąt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pl-PL" smtClean="0"/>
              <a:t>Kliknij, aby edytować styl</a:t>
            </a:r>
            <a:endParaRPr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pl-PL" smtClean="0"/>
              <a:t>Kliknij, aby edytować style wzorca tekstu</a:t>
            </a:r>
          </a:p>
        </p:txBody>
      </p:sp>
      <p:sp>
        <p:nvSpPr>
          <p:cNvPr id="7" name="Symbol zastępczy daty 4"/>
          <p:cNvSpPr>
            <a:spLocks noGrp="1"/>
          </p:cNvSpPr>
          <p:nvPr>
            <p:ph type="dt" sz="half" idx="10"/>
          </p:nvPr>
        </p:nvSpPr>
        <p:spPr/>
        <p:txBody>
          <a:bodyPr/>
          <a:lstStyle>
            <a:lvl1pPr>
              <a:defRPr/>
            </a:lvl1pPr>
          </a:lstStyle>
          <a:p>
            <a:pPr>
              <a:defRPr/>
            </a:pPr>
            <a:fld id="{8C276560-F3F9-4EA2-9327-851A1683DF4B}" type="datetimeFigureOut">
              <a:rPr lang="pl-PL"/>
              <a:pPr>
                <a:defRPr/>
              </a:pPr>
              <a:t>2015-06-11</a:t>
            </a:fld>
            <a:endParaRPr lang="pl-PL"/>
          </a:p>
        </p:txBody>
      </p:sp>
      <p:sp>
        <p:nvSpPr>
          <p:cNvPr id="8" name="Symbol zastępczy stopki 5"/>
          <p:cNvSpPr>
            <a:spLocks noGrp="1"/>
          </p:cNvSpPr>
          <p:nvPr>
            <p:ph type="ftr" sz="quarter" idx="11"/>
          </p:nvPr>
        </p:nvSpPr>
        <p:spPr/>
        <p:txBody>
          <a:bodyPr/>
          <a:lstStyle>
            <a:lvl1pPr>
              <a:defRPr/>
            </a:lvl1pPr>
          </a:lstStyle>
          <a:p>
            <a:pPr>
              <a:defRPr/>
            </a:pPr>
            <a:endParaRPr lang="pl-PL"/>
          </a:p>
        </p:txBody>
      </p:sp>
      <p:sp>
        <p:nvSpPr>
          <p:cNvPr id="9" name="Symbol zastępczy numeru slajdu 6"/>
          <p:cNvSpPr>
            <a:spLocks noGrp="1"/>
          </p:cNvSpPr>
          <p:nvPr>
            <p:ph type="sldNum" sz="quarter" idx="12"/>
          </p:nvPr>
        </p:nvSpPr>
        <p:spPr/>
        <p:txBody>
          <a:bodyPr/>
          <a:lstStyle>
            <a:lvl1pPr>
              <a:defRPr/>
            </a:lvl1pPr>
          </a:lstStyle>
          <a:p>
            <a:pPr>
              <a:defRPr/>
            </a:pPr>
            <a:fld id="{9382D642-E2FB-4EAF-9AF0-2A87E25AD8C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5" name="Prostokąt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Prostokąt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pl-PL" smtClean="0"/>
              <a:t>Kliknij, aby edytować styl</a:t>
            </a:r>
            <a:endParaRPr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pl-PL" smtClean="0"/>
              <a:t>Kliknij, aby edytować style wzorca tekstu</a:t>
            </a:r>
          </a:p>
        </p:txBody>
      </p:sp>
      <p:sp>
        <p:nvSpPr>
          <p:cNvPr id="7" name="Symbol zastępczy daty 4"/>
          <p:cNvSpPr>
            <a:spLocks noGrp="1"/>
          </p:cNvSpPr>
          <p:nvPr>
            <p:ph type="dt" sz="half" idx="10"/>
          </p:nvPr>
        </p:nvSpPr>
        <p:spPr>
          <a:xfrm>
            <a:off x="165100" y="1169988"/>
            <a:ext cx="2522538" cy="201612"/>
          </a:xfrm>
        </p:spPr>
        <p:txBody>
          <a:bodyPr/>
          <a:lstStyle>
            <a:lvl1pPr>
              <a:defRPr/>
            </a:lvl1pPr>
          </a:lstStyle>
          <a:p>
            <a:pPr>
              <a:defRPr/>
            </a:pPr>
            <a:fld id="{0C58D67B-BAAA-44A2-BB0C-FD52AED44395}" type="datetimeFigureOut">
              <a:rPr lang="pl-PL"/>
              <a:pPr>
                <a:defRPr/>
              </a:pPr>
              <a:t>2015-06-11</a:t>
            </a:fld>
            <a:endParaRPr lang="pl-PL"/>
          </a:p>
        </p:txBody>
      </p:sp>
      <p:sp>
        <p:nvSpPr>
          <p:cNvPr id="8" name="Symbol zastępczy stopki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pl-PL"/>
          </a:p>
        </p:txBody>
      </p:sp>
      <p:sp>
        <p:nvSpPr>
          <p:cNvPr id="9" name="Symbol zastępczy numeru slajdu 6"/>
          <p:cNvSpPr>
            <a:spLocks noGrp="1"/>
          </p:cNvSpPr>
          <p:nvPr>
            <p:ph type="sldNum" sz="quarter" idx="12"/>
          </p:nvPr>
        </p:nvSpPr>
        <p:spPr>
          <a:xfrm>
            <a:off x="8339138" y="1169988"/>
            <a:ext cx="733425" cy="201612"/>
          </a:xfrm>
        </p:spPr>
        <p:txBody>
          <a:bodyPr/>
          <a:lstStyle>
            <a:lvl1pPr>
              <a:defRPr/>
            </a:lvl1pPr>
          </a:lstStyle>
          <a:p>
            <a:pPr>
              <a:defRPr/>
            </a:pPr>
            <a:fld id="{1DF42372-EEB0-4D03-8853-2690D2D6075B}"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Prostokąt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Symbol zastępczy tytułu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pl-PL" smtClean="0"/>
              <a:t>Kliknij, aby edytować styl</a:t>
            </a:r>
            <a:endParaRPr lang="en-US"/>
          </a:p>
        </p:txBody>
      </p:sp>
      <p:sp>
        <p:nvSpPr>
          <p:cNvPr id="1029" name="Symbol zastępczy tekstu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4" name="Symbol zastępczy daty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D49CCEED-24EE-4263-8871-9390CC5D144C}" type="datetimeFigureOut">
              <a:rPr lang="pl-PL"/>
              <a:pPr>
                <a:defRPr/>
              </a:pPr>
              <a:t>2015-06-11</a:t>
            </a:fld>
            <a:endParaRPr lang="pl-PL"/>
          </a:p>
        </p:txBody>
      </p:sp>
      <p:sp>
        <p:nvSpPr>
          <p:cNvPr id="5" name="Symbol zastępczy stopki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pl-PL"/>
          </a:p>
        </p:txBody>
      </p:sp>
      <p:sp>
        <p:nvSpPr>
          <p:cNvPr id="6" name="Symbol zastępczy numeru slajdu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4C108223-DC74-4B63-BEF8-43AF80093A0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84" r:id="rId1"/>
    <p:sldLayoutId id="2147483679" r:id="rId2"/>
    <p:sldLayoutId id="2147483685" r:id="rId3"/>
    <p:sldLayoutId id="2147483680" r:id="rId4"/>
    <p:sldLayoutId id="2147483681" r:id="rId5"/>
    <p:sldLayoutId id="2147483682" r:id="rId6"/>
    <p:sldLayoutId id="2147483686" r:id="rId7"/>
    <p:sldLayoutId id="2147483687" r:id="rId8"/>
    <p:sldLayoutId id="2147483688" r:id="rId9"/>
    <p:sldLayoutId id="2147483683" r:id="rId10"/>
    <p:sldLayoutId id="2147483689"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w.twinscrossfit.com/wp-content/uploads/2014/05/crossfit-1.jpg"/>
          <p:cNvPicPr>
            <a:picLocks noChangeAspect="1" noChangeArrowheads="1"/>
          </p:cNvPicPr>
          <p:nvPr/>
        </p:nvPicPr>
        <p:blipFill>
          <a:blip r:embed="rId2"/>
          <a:srcRect/>
          <a:stretch>
            <a:fillRect/>
          </a:stretch>
        </p:blipFill>
        <p:spPr bwMode="auto">
          <a:xfrm>
            <a:off x="4429124" y="2357430"/>
            <a:ext cx="4320830" cy="2676515"/>
          </a:xfrm>
          <a:prstGeom prst="rect">
            <a:avLst/>
          </a:prstGeom>
          <a:ln>
            <a:noFill/>
          </a:ln>
          <a:effectLst>
            <a:softEdge rad="112500"/>
          </a:effectLst>
        </p:spPr>
      </p:pic>
      <p:pic>
        <p:nvPicPr>
          <p:cNvPr id="2051" name="Picture 3" descr="C:\Users\Szymon\AppData\Roaming\Skype\spryciarz141\media_messaging\media_cache\^6C4C14ED6DE8EA9369DF1641E61DD8435E2B3F3E0FBA8E5359^pimgpsh_fullsize_distr.jpg"/>
          <p:cNvPicPr>
            <a:picLocks noChangeAspect="1" noChangeArrowheads="1"/>
          </p:cNvPicPr>
          <p:nvPr/>
        </p:nvPicPr>
        <p:blipFill>
          <a:blip r:embed="rId3" cstate="print"/>
          <a:srcRect/>
          <a:stretch>
            <a:fillRect/>
          </a:stretch>
        </p:blipFill>
        <p:spPr bwMode="auto">
          <a:xfrm>
            <a:off x="214282" y="1643050"/>
            <a:ext cx="4142267" cy="276082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rostokąt 6"/>
          <p:cNvSpPr/>
          <p:nvPr/>
        </p:nvSpPr>
        <p:spPr>
          <a:xfrm>
            <a:off x="2714612" y="500042"/>
            <a:ext cx="327525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Crossfit</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rostokąt 3"/>
          <p:cNvSpPr>
            <a:spLocks noChangeArrowheads="1"/>
          </p:cNvSpPr>
          <p:nvPr/>
        </p:nvSpPr>
        <p:spPr bwMode="auto">
          <a:xfrm>
            <a:off x="4071938" y="1785938"/>
            <a:ext cx="5072062" cy="258603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Activity 5 - medicine ball throw "into the basket"</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Put the ball in front of </a:t>
            </a:r>
            <a:r>
              <a:rPr lang="pl-PL">
                <a:latin typeface="Times New Roman" pitchFamily="18" charset="0"/>
                <a:cs typeface="Times New Roman" pitchFamily="18" charset="0"/>
              </a:rPr>
              <a:t>you</a:t>
            </a:r>
            <a:r>
              <a:rPr lang="en-US">
                <a:latin typeface="Times New Roman" pitchFamily="18" charset="0"/>
                <a:cs typeface="Times New Roman" pitchFamily="18" charset="0"/>
              </a:rPr>
              <a:t> (regular or medical). Follow the slope on bent legs - buttocks should be placed on the knees and the back be straight - and grab the ball. Then get up and do the twist of the torso, raising his hands. In the next półprzysiad do to prepare for a jump shot. The last step is to jump to the top of the snap hands (as the line to the basket).</a:t>
            </a:r>
          </a:p>
        </p:txBody>
      </p:sp>
      <p:pic>
        <p:nvPicPr>
          <p:cNvPr id="6146" name="Picture 2" descr="C:\Users\Szymon\AppData\Roaming\Skype\spryciarz141\media_messaging\media_cache\^857A33B42B061639399A12D2259DAA306DF76710A6DC20391E^pimgpsh_fullsize_distr.jpg"/>
          <p:cNvPicPr>
            <a:picLocks noChangeAspect="1" noChangeArrowheads="1"/>
          </p:cNvPicPr>
          <p:nvPr/>
        </p:nvPicPr>
        <p:blipFill>
          <a:blip r:embed="rId2"/>
          <a:srcRect/>
          <a:stretch>
            <a:fillRect/>
          </a:stretch>
        </p:blipFill>
        <p:spPr bwMode="auto">
          <a:xfrm>
            <a:off x="571500" y="2286000"/>
            <a:ext cx="3214688" cy="3214688"/>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2714612" y="214290"/>
            <a:ext cx="371287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5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rostokąt 3"/>
          <p:cNvSpPr>
            <a:spLocks noChangeArrowheads="1"/>
          </p:cNvSpPr>
          <p:nvPr/>
        </p:nvSpPr>
        <p:spPr bwMode="auto">
          <a:xfrm>
            <a:off x="4143375" y="1643063"/>
            <a:ext cx="4572000" cy="3416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Exercise 6 - pump backwards</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Lean from the back of </a:t>
            </a:r>
            <a:r>
              <a:rPr lang="pl-PL">
                <a:latin typeface="Times New Roman" pitchFamily="18" charset="0"/>
                <a:cs typeface="Times New Roman" pitchFamily="18" charset="0"/>
              </a:rPr>
              <a:t>your</a:t>
            </a:r>
            <a:r>
              <a:rPr lang="en-US">
                <a:latin typeface="Times New Roman" pitchFamily="18" charset="0"/>
                <a:cs typeface="Times New Roman" pitchFamily="18" charset="0"/>
              </a:rPr>
              <a:t> hands on a bench or chair. Shoulders and elbows should be straight, both legs straight. Then bend your arms at the elbows, and feet leave the starting position. </a:t>
            </a:r>
            <a:r>
              <a:rPr lang="pl-PL">
                <a:latin typeface="Times New Roman" pitchFamily="18" charset="0"/>
                <a:cs typeface="Times New Roman" pitchFamily="18" charset="0"/>
              </a:rPr>
              <a:t>Breath</a:t>
            </a:r>
            <a:r>
              <a:rPr lang="en-US">
                <a:latin typeface="Times New Roman" pitchFamily="18" charset="0"/>
                <a:cs typeface="Times New Roman" pitchFamily="18" charset="0"/>
              </a:rPr>
              <a:t> should be taken when bending elbows and exhale while straightening follow forearms.</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During this exercise involving triceps muscle of the arm and the lower back of the thighs.</a:t>
            </a:r>
          </a:p>
        </p:txBody>
      </p:sp>
      <p:pic>
        <p:nvPicPr>
          <p:cNvPr id="5122" name="Picture 2" descr="C:\Users\Szymon\AppData\Roaming\Skype\spryciarz141\media_messaging\media_cache\^2A59CAF214C216A151FE06DC37FA66CB822512894CF74516DB^pimgpsh_fullsize_distr.jpg"/>
          <p:cNvPicPr>
            <a:picLocks noChangeAspect="1" noChangeArrowheads="1"/>
          </p:cNvPicPr>
          <p:nvPr/>
        </p:nvPicPr>
        <p:blipFill>
          <a:blip r:embed="rId2"/>
          <a:srcRect/>
          <a:stretch>
            <a:fillRect/>
          </a:stretch>
        </p:blipFill>
        <p:spPr bwMode="auto">
          <a:xfrm>
            <a:off x="357188" y="2286000"/>
            <a:ext cx="3548062" cy="2366963"/>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2357422" y="214290"/>
            <a:ext cx="375615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6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85918" y="2643182"/>
            <a:ext cx="5141152" cy="156966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96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The</a:t>
            </a:r>
            <a:r>
              <a:rPr lang="pl-PL"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a:t>
            </a:r>
            <a:r>
              <a:rPr lang="pl-PL" sz="96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end</a:t>
            </a:r>
            <a:endParaRPr lang="pl-PL"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rostokąt 3"/>
          <p:cNvSpPr>
            <a:spLocks noChangeArrowheads="1"/>
          </p:cNvSpPr>
          <p:nvPr/>
        </p:nvSpPr>
        <p:spPr bwMode="auto">
          <a:xfrm>
            <a:off x="214313" y="2428875"/>
            <a:ext cx="4786312" cy="11906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CrossFit – a strength </a:t>
            </a:r>
            <a:r>
              <a:rPr lang="pl-PL">
                <a:latin typeface="Times New Roman" pitchFamily="18" charset="0"/>
                <a:cs typeface="Times New Roman" pitchFamily="18" charset="0"/>
              </a:rPr>
              <a:t>and stamina </a:t>
            </a:r>
            <a:r>
              <a:rPr lang="en-US">
                <a:latin typeface="Times New Roman" pitchFamily="18" charset="0"/>
                <a:cs typeface="Times New Roman" pitchFamily="18" charset="0"/>
              </a:rPr>
              <a:t>training program</a:t>
            </a:r>
            <a:r>
              <a:rPr lang="pl-PL">
                <a:latin typeface="Times New Roman" pitchFamily="18" charset="0"/>
                <a:cs typeface="Times New Roman" pitchFamily="18" charset="0"/>
              </a:rPr>
              <a:t>. It main goal is to enhance our </a:t>
            </a:r>
          </a:p>
          <a:p>
            <a:r>
              <a:rPr lang="pl-PL">
                <a:latin typeface="Times New Roman" pitchFamily="18" charset="0"/>
                <a:cs typeface="Times New Roman" pitchFamily="18" charset="0"/>
              </a:rPr>
              <a:t>muscles mass which is very important not only </a:t>
            </a:r>
          </a:p>
          <a:p>
            <a:r>
              <a:rPr lang="pl-PL">
                <a:latin typeface="Times New Roman" pitchFamily="18" charset="0"/>
                <a:cs typeface="Times New Roman" pitchFamily="18" charset="0"/>
              </a:rPr>
              <a:t>in sport but also in real life.</a:t>
            </a:r>
          </a:p>
        </p:txBody>
      </p:sp>
      <p:sp>
        <p:nvSpPr>
          <p:cNvPr id="6" name="Prostokąt 5"/>
          <p:cNvSpPr/>
          <p:nvPr/>
        </p:nvSpPr>
        <p:spPr>
          <a:xfrm>
            <a:off x="1142976" y="285728"/>
            <a:ext cx="6360908"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What</a:t>
            </a: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crossfit</a:t>
            </a: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is</a:t>
            </a: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pic>
        <p:nvPicPr>
          <p:cNvPr id="14339" name="Picture 2" descr="http://crossfitnei.com/wp-content/uploads/2014/01/cfit.jpg"/>
          <p:cNvPicPr>
            <a:picLocks noChangeAspect="1" noChangeArrowheads="1"/>
          </p:cNvPicPr>
          <p:nvPr/>
        </p:nvPicPr>
        <p:blipFill>
          <a:blip r:embed="rId2"/>
          <a:srcRect/>
          <a:stretch>
            <a:fillRect/>
          </a:stretch>
        </p:blipFill>
        <p:spPr bwMode="auto">
          <a:xfrm>
            <a:off x="4643438" y="1857375"/>
            <a:ext cx="4279900" cy="28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fitbay.pl/10606-18997-thickbox/atlas-4-stanowiskowy-thorn-9044-gy.jpg"/>
          <p:cNvPicPr>
            <a:picLocks noChangeAspect="1" noChangeArrowheads="1"/>
          </p:cNvPicPr>
          <p:nvPr/>
        </p:nvPicPr>
        <p:blipFill>
          <a:blip r:embed="rId2"/>
          <a:srcRect/>
          <a:stretch>
            <a:fillRect/>
          </a:stretch>
        </p:blipFill>
        <p:spPr bwMode="auto">
          <a:xfrm>
            <a:off x="5072063" y="1785938"/>
            <a:ext cx="3643312" cy="3643312"/>
          </a:xfrm>
          <a:prstGeom prst="rect">
            <a:avLst/>
          </a:prstGeom>
          <a:noFill/>
          <a:ln w="9525">
            <a:noFill/>
            <a:miter lim="800000"/>
            <a:headEnd/>
            <a:tailEnd/>
          </a:ln>
        </p:spPr>
      </p:pic>
      <p:sp>
        <p:nvSpPr>
          <p:cNvPr id="15362" name="Prostokąt 3"/>
          <p:cNvSpPr>
            <a:spLocks noChangeArrowheads="1"/>
          </p:cNvSpPr>
          <p:nvPr/>
        </p:nvSpPr>
        <p:spPr bwMode="auto">
          <a:xfrm>
            <a:off x="714375" y="1928813"/>
            <a:ext cx="4572000" cy="2838450"/>
          </a:xfrm>
          <a:prstGeom prst="rect">
            <a:avLst/>
          </a:prstGeom>
          <a:noFill/>
          <a:ln w="9525">
            <a:noFill/>
            <a:miter lim="800000"/>
            <a:headEnd/>
            <a:tailEnd/>
          </a:ln>
        </p:spPr>
        <p:txBody>
          <a:bodyPr>
            <a:spAutoFit/>
          </a:bodyPr>
          <a:lstStyle/>
          <a:p>
            <a:r>
              <a:rPr lang="pl-PL">
                <a:latin typeface="Times New Roman" pitchFamily="18" charset="0"/>
                <a:cs typeface="Times New Roman" pitchFamily="18" charset="0"/>
              </a:rPr>
              <a:t>The main idea of CrossFit is intense training with very short breaks or even without it. The exercises are mix of many different sports and movements, like: weight lifitng, athletic and gymnastic. </a:t>
            </a:r>
          </a:p>
          <a:p>
            <a:endParaRPr lang="pl-PL">
              <a:latin typeface="Times New Roman" pitchFamily="18" charset="0"/>
              <a:cs typeface="Times New Roman" pitchFamily="18" charset="0"/>
            </a:endParaRPr>
          </a:p>
          <a:p>
            <a:r>
              <a:rPr lang="pl-PL">
                <a:latin typeface="Times New Roman" pitchFamily="18" charset="0"/>
                <a:cs typeface="Times New Roman" pitchFamily="18" charset="0"/>
              </a:rPr>
              <a:t>CrossFit training can improve lots of physical abillities and our health. It has affect on our circulatory and respiratory, endurance, speed, agility, balance and precision.</a:t>
            </a:r>
          </a:p>
        </p:txBody>
      </p:sp>
      <p:sp>
        <p:nvSpPr>
          <p:cNvPr id="5" name="Prostokąt 4"/>
          <p:cNvSpPr/>
          <p:nvPr/>
        </p:nvSpPr>
        <p:spPr>
          <a:xfrm>
            <a:off x="2214546" y="285728"/>
            <a:ext cx="44951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description</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rostokąt 3"/>
          <p:cNvSpPr>
            <a:spLocks noChangeArrowheads="1"/>
          </p:cNvSpPr>
          <p:nvPr/>
        </p:nvSpPr>
        <p:spPr bwMode="auto">
          <a:xfrm>
            <a:off x="500063" y="2286000"/>
            <a:ext cx="4572000" cy="147796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Crossfit was </a:t>
            </a:r>
            <a:r>
              <a:rPr lang="pl-PL">
                <a:latin typeface="Times New Roman" pitchFamily="18" charset="0"/>
                <a:cs typeface="Times New Roman" pitchFamily="18" charset="0"/>
              </a:rPr>
              <a:t>created</a:t>
            </a:r>
            <a:r>
              <a:rPr lang="en-US">
                <a:latin typeface="Times New Roman" pitchFamily="18" charset="0"/>
                <a:cs typeface="Times New Roman" pitchFamily="18" charset="0"/>
              </a:rPr>
              <a:t> in 2001, when American Greg Glassman started to use this program for training the police in California. Then he </a:t>
            </a:r>
            <a:r>
              <a:rPr lang="pl-PL">
                <a:latin typeface="Times New Roman" pitchFamily="18" charset="0"/>
                <a:cs typeface="Times New Roman" pitchFamily="18" charset="0"/>
              </a:rPr>
              <a:t>started</a:t>
            </a:r>
            <a:r>
              <a:rPr lang="en-US">
                <a:latin typeface="Times New Roman" pitchFamily="18" charset="0"/>
                <a:cs typeface="Times New Roman" pitchFamily="18" charset="0"/>
              </a:rPr>
              <a:t> </a:t>
            </a:r>
            <a:r>
              <a:rPr lang="pl-PL">
                <a:latin typeface="Times New Roman" pitchFamily="18" charset="0"/>
                <a:cs typeface="Times New Roman" pitchFamily="18" charset="0"/>
              </a:rPr>
              <a:t>to train</a:t>
            </a:r>
            <a:r>
              <a:rPr lang="en-US">
                <a:latin typeface="Times New Roman" pitchFamily="18" charset="0"/>
                <a:cs typeface="Times New Roman" pitchFamily="18" charset="0"/>
              </a:rPr>
              <a:t> Marines, fire-fighters and US troops.</a:t>
            </a:r>
            <a:endParaRPr lang="pl-PL">
              <a:latin typeface="Times New Roman" pitchFamily="18" charset="0"/>
              <a:cs typeface="Times New Roman" pitchFamily="18" charset="0"/>
            </a:endParaRPr>
          </a:p>
        </p:txBody>
      </p:sp>
      <p:sp>
        <p:nvSpPr>
          <p:cNvPr id="5" name="Prostokąt 4"/>
          <p:cNvSpPr/>
          <p:nvPr/>
        </p:nvSpPr>
        <p:spPr>
          <a:xfrm>
            <a:off x="2786050" y="285728"/>
            <a:ext cx="301787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history</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pic>
        <p:nvPicPr>
          <p:cNvPr id="24578" name="Picture 2" descr="http://www.platteinstitute.org/library/imglib/glassmanbio.jpg"/>
          <p:cNvPicPr>
            <a:picLocks noChangeAspect="1" noChangeArrowheads="1"/>
          </p:cNvPicPr>
          <p:nvPr/>
        </p:nvPicPr>
        <p:blipFill>
          <a:blip r:embed="rId2"/>
          <a:srcRect/>
          <a:stretch>
            <a:fillRect/>
          </a:stretch>
        </p:blipFill>
        <p:spPr bwMode="auto">
          <a:xfrm>
            <a:off x="5286375" y="2428875"/>
            <a:ext cx="3248025" cy="3521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zymon\AppData\Roaming\Skype\spryciarz141\media_messaging\media_cache\^C75B9296D82374146696B0F948BA970FDFFE48E29BBDB332D6^pimgpsh_fullsize_distr.jpg"/>
          <p:cNvPicPr>
            <a:picLocks noChangeAspect="1" noChangeArrowheads="1"/>
          </p:cNvPicPr>
          <p:nvPr/>
        </p:nvPicPr>
        <p:blipFill>
          <a:blip r:embed="rId2"/>
          <a:srcRect/>
          <a:stretch>
            <a:fillRect/>
          </a:stretch>
        </p:blipFill>
        <p:spPr bwMode="auto">
          <a:xfrm>
            <a:off x="428625" y="1643063"/>
            <a:ext cx="3786188" cy="2551112"/>
          </a:xfrm>
          <a:prstGeom prst="rect">
            <a:avLst/>
          </a:prstGeom>
          <a:ln>
            <a:noFill/>
          </a:ln>
          <a:effectLst>
            <a:outerShdw blurRad="292100" dist="139700" dir="2700000" algn="tl" rotWithShape="0">
              <a:srgbClr val="333333">
                <a:alpha val="65000"/>
              </a:srgbClr>
            </a:outerShdw>
          </a:effectLst>
        </p:spPr>
      </p:pic>
      <p:pic>
        <p:nvPicPr>
          <p:cNvPr id="1027" name="Picture 3" descr="C:\Users\Szymon\AppData\Roaming\Skype\spryciarz141\media_messaging\media_cache\^A7682BA7195E5B458E9D9FF2EFC49E6AA4668764007D48DB83^pimgpsh_fullsize_distr.jpg"/>
          <p:cNvPicPr>
            <a:picLocks noChangeAspect="1" noChangeArrowheads="1"/>
          </p:cNvPicPr>
          <p:nvPr/>
        </p:nvPicPr>
        <p:blipFill>
          <a:blip r:embed="rId3"/>
          <a:srcRect/>
          <a:stretch>
            <a:fillRect/>
          </a:stretch>
        </p:blipFill>
        <p:spPr bwMode="auto">
          <a:xfrm>
            <a:off x="5143500" y="2000250"/>
            <a:ext cx="3594100" cy="2243138"/>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2857488" y="285728"/>
            <a:ext cx="2859885"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photos</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pic>
        <p:nvPicPr>
          <p:cNvPr id="1029" name="Picture 5" descr="http://reebokcrossfitbrussels.com/wp-content/uploads/2014/05/crossfit-fuengirola-slide01.jpg"/>
          <p:cNvPicPr>
            <a:picLocks noChangeAspect="1" noChangeArrowheads="1"/>
          </p:cNvPicPr>
          <p:nvPr/>
        </p:nvPicPr>
        <p:blipFill>
          <a:blip r:embed="rId4"/>
          <a:srcRect/>
          <a:stretch>
            <a:fillRect/>
          </a:stretch>
        </p:blipFill>
        <p:spPr bwMode="auto">
          <a:xfrm>
            <a:off x="3357563" y="4500563"/>
            <a:ext cx="3238500" cy="21574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rostokąt 3"/>
          <p:cNvSpPr>
            <a:spLocks noChangeArrowheads="1"/>
          </p:cNvSpPr>
          <p:nvPr/>
        </p:nvSpPr>
        <p:spPr bwMode="auto">
          <a:xfrm>
            <a:off x="357188" y="1503363"/>
            <a:ext cx="4643437" cy="4760912"/>
          </a:xfrm>
          <a:prstGeom prst="rect">
            <a:avLst/>
          </a:prstGeom>
          <a:noFill/>
          <a:ln w="9525">
            <a:noFill/>
            <a:miter lim="800000"/>
            <a:headEnd/>
            <a:tailEnd/>
          </a:ln>
        </p:spPr>
        <p:txBody>
          <a:bodyPr>
            <a:spAutoFit/>
          </a:bodyPr>
          <a:lstStyle/>
          <a:p>
            <a:endParaRPr lang="en-US">
              <a:latin typeface="Corbel" pitchFamily="34" charset="0"/>
            </a:endParaRPr>
          </a:p>
          <a:p>
            <a:r>
              <a:rPr lang="en-US">
                <a:latin typeface="Times New Roman" pitchFamily="18" charset="0"/>
                <a:cs typeface="Times New Roman" pitchFamily="18" charset="0"/>
              </a:rPr>
              <a:t>Exercise 1 – pu</a:t>
            </a:r>
            <a:r>
              <a:rPr lang="pl-PL">
                <a:latin typeface="Times New Roman" pitchFamily="18" charset="0"/>
                <a:cs typeface="Times New Roman" pitchFamily="18" charset="0"/>
              </a:rPr>
              <a:t>sh up</a:t>
            </a:r>
            <a:r>
              <a:rPr lang="en-US">
                <a:latin typeface="Times New Roman" pitchFamily="18" charset="0"/>
                <a:cs typeface="Times New Roman" pitchFamily="18" charset="0"/>
              </a:rPr>
              <a:t> on one leg</a:t>
            </a:r>
            <a:r>
              <a:rPr lang="pl-PL">
                <a:latin typeface="Times New Roman" pitchFamily="18" charset="0"/>
                <a:cs typeface="Times New Roman" pitchFamily="18" charset="0"/>
              </a:rPr>
              <a:t> in reliance</a:t>
            </a:r>
            <a:r>
              <a:rPr lang="en-US">
                <a:latin typeface="Times New Roman" pitchFamily="18" charset="0"/>
                <a:cs typeface="Times New Roman" pitchFamily="18" charset="0"/>
              </a:rPr>
              <a:t> </a:t>
            </a:r>
            <a:r>
              <a:rPr lang="pl-PL">
                <a:latin typeface="Times New Roman" pitchFamily="18" charset="0"/>
                <a:cs typeface="Times New Roman" pitchFamily="18" charset="0"/>
              </a:rPr>
              <a:t/>
            </a:r>
            <a:br>
              <a:rPr lang="pl-PL">
                <a:latin typeface="Times New Roman" pitchFamily="18" charset="0"/>
                <a:cs typeface="Times New Roman" pitchFamily="18" charset="0"/>
              </a:rPr>
            </a:br>
            <a:r>
              <a:rPr lang="en-US">
                <a:latin typeface="Times New Roman" pitchFamily="18" charset="0"/>
                <a:cs typeface="Times New Roman" pitchFamily="18" charset="0"/>
              </a:rPr>
              <a:t>on the tree</a:t>
            </a:r>
            <a:r>
              <a:rPr lang="pl-PL">
                <a:latin typeface="Times New Roman" pitchFamily="18" charset="0"/>
                <a:cs typeface="Times New Roman" pitchFamily="18" charset="0"/>
              </a:rPr>
              <a:t> or</a:t>
            </a:r>
            <a:r>
              <a:rPr lang="en-US">
                <a:latin typeface="Times New Roman" pitchFamily="18" charset="0"/>
                <a:cs typeface="Times New Roman" pitchFamily="18" charset="0"/>
              </a:rPr>
              <a:t> wall</a:t>
            </a:r>
            <a:r>
              <a:rPr lang="pl-PL">
                <a:latin typeface="Times New Roman" pitchFamily="18" charset="0"/>
                <a:cs typeface="Times New Roman" pitchFamily="18" charset="0"/>
              </a:rPr>
              <a:t>.</a:t>
            </a: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Support a tree or a wall (hands should be </a:t>
            </a:r>
            <a:r>
              <a:rPr lang="pl-PL">
                <a:latin typeface="Times New Roman" pitchFamily="18" charset="0"/>
                <a:cs typeface="Times New Roman" pitchFamily="18" charset="0"/>
              </a:rPr>
              <a:t/>
            </a:r>
            <a:br>
              <a:rPr lang="pl-PL">
                <a:latin typeface="Times New Roman" pitchFamily="18" charset="0"/>
                <a:cs typeface="Times New Roman" pitchFamily="18" charset="0"/>
              </a:rPr>
            </a:br>
            <a:r>
              <a:rPr lang="en-US">
                <a:latin typeface="Times New Roman" pitchFamily="18" charset="0"/>
                <a:cs typeface="Times New Roman" pitchFamily="18" charset="0"/>
              </a:rPr>
              <a:t>at shoulder height). Elbows should be straight. Raise and straighten your right leg backwards. Then try to do push-ups, or bend your elbows, approaching the same head in hands, while keeping the leg straight at the knee, and his head was at the height of her hand. When leaving </a:t>
            </a:r>
            <a:r>
              <a:rPr lang="pl-PL">
                <a:latin typeface="Times New Roman" pitchFamily="18" charset="0"/>
                <a:cs typeface="Times New Roman" pitchFamily="18" charset="0"/>
              </a:rPr>
              <a:t/>
            </a:r>
            <a:br>
              <a:rPr lang="pl-PL">
                <a:latin typeface="Times New Roman" pitchFamily="18" charset="0"/>
                <a:cs typeface="Times New Roman" pitchFamily="18" charset="0"/>
              </a:rPr>
            </a:br>
            <a:r>
              <a:rPr lang="en-US">
                <a:latin typeface="Times New Roman" pitchFamily="18" charset="0"/>
                <a:cs typeface="Times New Roman" pitchFamily="18" charset="0"/>
              </a:rPr>
              <a:t>a breath needs to be done, and when lifting, exhale.</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During this exercise, the </a:t>
            </a:r>
            <a:r>
              <a:rPr lang="pl-PL">
                <a:latin typeface="Times New Roman" pitchFamily="18" charset="0"/>
                <a:cs typeface="Times New Roman" pitchFamily="18" charset="0"/>
              </a:rPr>
              <a:t>are involved </a:t>
            </a:r>
            <a:r>
              <a:rPr lang="en-US">
                <a:latin typeface="Times New Roman" pitchFamily="18" charset="0"/>
                <a:cs typeface="Times New Roman" pitchFamily="18" charset="0"/>
              </a:rPr>
              <a:t>muscles </a:t>
            </a:r>
            <a:r>
              <a:rPr lang="pl-PL">
                <a:latin typeface="Times New Roman" pitchFamily="18" charset="0"/>
                <a:cs typeface="Times New Roman" pitchFamily="18" charset="0"/>
              </a:rPr>
              <a:t>of </a:t>
            </a:r>
            <a:r>
              <a:rPr lang="en-US">
                <a:latin typeface="Times New Roman" pitchFamily="18" charset="0"/>
                <a:cs typeface="Times New Roman" pitchFamily="18" charset="0"/>
              </a:rPr>
              <a:t>smaller chest, shoulder and triceps muscles smaller muscles of the shoulder girdle.</a:t>
            </a:r>
          </a:p>
        </p:txBody>
      </p:sp>
      <p:pic>
        <p:nvPicPr>
          <p:cNvPr id="18434" name="Picture 2" descr="http://magazynbieganie.pl/wp-content/uploads/2013/06/POMPKI-Z-JEDNA-NOGA_resize.png"/>
          <p:cNvPicPr>
            <a:picLocks noChangeAspect="1" noChangeArrowheads="1"/>
          </p:cNvPicPr>
          <p:nvPr/>
        </p:nvPicPr>
        <p:blipFill>
          <a:blip r:embed="rId2"/>
          <a:srcRect/>
          <a:stretch>
            <a:fillRect/>
          </a:stretch>
        </p:blipFill>
        <p:spPr bwMode="auto">
          <a:xfrm>
            <a:off x="5357813" y="2286000"/>
            <a:ext cx="3419475" cy="3262313"/>
          </a:xfrm>
          <a:prstGeom prst="rect">
            <a:avLst/>
          </a:prstGeom>
          <a:noFill/>
          <a:ln w="9525">
            <a:noFill/>
            <a:miter lim="800000"/>
            <a:headEnd/>
            <a:tailEnd/>
          </a:ln>
        </p:spPr>
      </p:pic>
      <p:sp>
        <p:nvSpPr>
          <p:cNvPr id="6" name="Prostokąt 5"/>
          <p:cNvSpPr/>
          <p:nvPr/>
        </p:nvSpPr>
        <p:spPr>
          <a:xfrm>
            <a:off x="2500298" y="285728"/>
            <a:ext cx="3717684"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1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rostokąt 3"/>
          <p:cNvSpPr>
            <a:spLocks noChangeArrowheads="1"/>
          </p:cNvSpPr>
          <p:nvPr/>
        </p:nvSpPr>
        <p:spPr bwMode="auto">
          <a:xfrm>
            <a:off x="142875" y="1571625"/>
            <a:ext cx="6072188" cy="3416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Exercise 2 - squat with a 1-second pause</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Number of 1-second pause is free. A larger number of blocks will increase the intensity of exercise.</a:t>
            </a:r>
            <a:br>
              <a:rPr lang="en-US">
                <a:latin typeface="Times New Roman" pitchFamily="18" charset="0"/>
                <a:cs typeface="Times New Roman" pitchFamily="18" charset="0"/>
              </a:rPr>
            </a:br>
            <a:r>
              <a:rPr lang="en-US">
                <a:latin typeface="Times New Roman" pitchFamily="18" charset="0"/>
                <a:cs typeface="Times New Roman" pitchFamily="18" charset="0"/>
              </a:rPr>
              <a:t>Your legs, knees straight, hands in front of you at shoulder height. Then do a squat, keeping in mind the 1-second pause. Buttocks should be placed on the knees, and feet below the knees. The back should be straight. During each of the insert should exhale, and before making the remaining traffic breath.</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During this exercise they involve muscles of the buttocks and lower </a:t>
            </a:r>
            <a:r>
              <a:rPr lang="pl-PL">
                <a:latin typeface="Times New Roman" pitchFamily="18" charset="0"/>
                <a:cs typeface="Times New Roman" pitchFamily="18" charset="0"/>
              </a:rPr>
              <a:t> muscles </a:t>
            </a:r>
            <a:r>
              <a:rPr lang="en-US">
                <a:latin typeface="Times New Roman" pitchFamily="18" charset="0"/>
                <a:cs typeface="Times New Roman" pitchFamily="18" charset="0"/>
              </a:rPr>
              <a:t>of the thighs.</a:t>
            </a:r>
          </a:p>
        </p:txBody>
      </p:sp>
      <p:pic>
        <p:nvPicPr>
          <p:cNvPr id="19458" name="Picture 2" descr="http://www.menshealth.pl/media/lib/1536/mh0413_tbl_15m_bodywtsquat-d3f6bb3c7d974732d351ff00002bca2d.jpg"/>
          <p:cNvPicPr>
            <a:picLocks noChangeAspect="1" noChangeArrowheads="1"/>
          </p:cNvPicPr>
          <p:nvPr/>
        </p:nvPicPr>
        <p:blipFill>
          <a:blip r:embed="rId2"/>
          <a:srcRect/>
          <a:stretch>
            <a:fillRect/>
          </a:stretch>
        </p:blipFill>
        <p:spPr bwMode="auto">
          <a:xfrm>
            <a:off x="6164263" y="2286000"/>
            <a:ext cx="2960687" cy="2584450"/>
          </a:xfrm>
          <a:prstGeom prst="rect">
            <a:avLst/>
          </a:prstGeom>
          <a:noFill/>
          <a:ln w="9525">
            <a:noFill/>
            <a:miter lim="800000"/>
            <a:headEnd/>
            <a:tailEnd/>
          </a:ln>
        </p:spPr>
      </p:pic>
      <p:sp>
        <p:nvSpPr>
          <p:cNvPr id="6" name="Prostokąt 5"/>
          <p:cNvSpPr/>
          <p:nvPr/>
        </p:nvSpPr>
        <p:spPr>
          <a:xfrm>
            <a:off x="2500298" y="214290"/>
            <a:ext cx="372089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2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rostokąt 3"/>
          <p:cNvSpPr>
            <a:spLocks noChangeArrowheads="1"/>
          </p:cNvSpPr>
          <p:nvPr/>
        </p:nvSpPr>
        <p:spPr bwMode="auto">
          <a:xfrm>
            <a:off x="857250" y="1714500"/>
            <a:ext cx="4572000" cy="3970338"/>
          </a:xfrm>
          <a:prstGeom prst="rect">
            <a:avLst/>
          </a:prstGeom>
          <a:noFill/>
          <a:ln w="9525">
            <a:noFill/>
            <a:miter lim="800000"/>
            <a:headEnd/>
            <a:tailEnd/>
          </a:ln>
        </p:spPr>
        <p:txBody>
          <a:bodyPr>
            <a:spAutoFit/>
          </a:bodyPr>
          <a:lstStyle/>
          <a:p>
            <a:endParaRPr lang="en-US">
              <a:latin typeface="Corbel" pitchFamily="34" charset="0"/>
            </a:endParaRPr>
          </a:p>
          <a:p>
            <a:r>
              <a:rPr lang="en-US">
                <a:latin typeface="Times New Roman" pitchFamily="18" charset="0"/>
                <a:cs typeface="Times New Roman" pitchFamily="18" charset="0"/>
              </a:rPr>
              <a:t>Exercise 3 - spikes up alternating with hands</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Stand on one leg and the other in the knee bend (angle of 90 ° at the knee and hip). Then lift and straighten the arm opposite to the bulging legs. The exercise consists in performing alternating antics (remember to opposite arms and legs). During this exercise should breathe naturally.</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During this exercise, the muscles involved are smaller shoulder girdle, lower girdle muscles and calves.</a:t>
            </a:r>
          </a:p>
        </p:txBody>
      </p:sp>
      <p:sp>
        <p:nvSpPr>
          <p:cNvPr id="6" name="Prostokąt 5"/>
          <p:cNvSpPr/>
          <p:nvPr/>
        </p:nvSpPr>
        <p:spPr>
          <a:xfrm>
            <a:off x="2571736" y="285728"/>
            <a:ext cx="371287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3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rostokąt 3"/>
          <p:cNvSpPr>
            <a:spLocks noChangeArrowheads="1"/>
          </p:cNvSpPr>
          <p:nvPr/>
        </p:nvSpPr>
        <p:spPr bwMode="auto">
          <a:xfrm>
            <a:off x="857250" y="1714500"/>
            <a:ext cx="4572000" cy="424656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Exercise 4 - lunges to the side </a:t>
            </a:r>
            <a:r>
              <a:rPr lang="pl-PL">
                <a:latin typeface="Times New Roman" pitchFamily="18" charset="0"/>
                <a:cs typeface="Times New Roman" pitchFamily="18" charset="0"/>
              </a:rPr>
              <a:t>with</a:t>
            </a:r>
            <a:r>
              <a:rPr lang="en-US">
                <a:latin typeface="Times New Roman" pitchFamily="18" charset="0"/>
                <a:cs typeface="Times New Roman" pitchFamily="18" charset="0"/>
              </a:rPr>
              <a:t> the extrusion dumbbell</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Grasp a dumbbell (or liter bottles of water), stand on your feet slightly apart, raise your arm and bend your elbows at shoulder height (angle 90 °). Then, follow the alternating lunges to the side while tilted hands with weights above her head. Return to starting position. Performing stride with elevation of weights, do exhale, and returning to the starting position, inhale.</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During this exercise, the muscles involved are smaller shoulder, buttocks, thigh muscles smaller.</a:t>
            </a:r>
            <a:endParaRPr lang="pl-PL">
              <a:latin typeface="Times New Roman" pitchFamily="18" charset="0"/>
              <a:cs typeface="Times New Roman" pitchFamily="18" charset="0"/>
            </a:endParaRPr>
          </a:p>
        </p:txBody>
      </p:sp>
      <p:sp>
        <p:nvSpPr>
          <p:cNvPr id="6" name="Prostokąt 5"/>
          <p:cNvSpPr/>
          <p:nvPr/>
        </p:nvSpPr>
        <p:spPr>
          <a:xfrm>
            <a:off x="2643174" y="214290"/>
            <a:ext cx="3740126"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4 </a:t>
            </a:r>
            <a:r>
              <a:rPr lang="pl-PL"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exercise</a:t>
            </a:r>
            <a:endParaRPr lang="pl-P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103</TotalTime>
  <Words>616</Words>
  <Application>Microsoft Office PowerPoint</Application>
  <PresentationFormat>Pokaz na ekranie (4:3)</PresentationFormat>
  <Paragraphs>15</Paragraphs>
  <Slides>12</Slides>
  <Notes>0</Notes>
  <HiddenSlides>0</HiddenSlides>
  <MMClips>0</MMClips>
  <ScaleCrop>false</ScaleCrop>
  <HeadingPairs>
    <vt:vector size="6" baseType="variant">
      <vt:variant>
        <vt:lpstr>Używane czcionki</vt:lpstr>
      </vt:variant>
      <vt:variant>
        <vt:i4>7</vt:i4>
      </vt:variant>
      <vt:variant>
        <vt:lpstr>Szablon projektu</vt:lpstr>
      </vt:variant>
      <vt:variant>
        <vt:i4>7</vt:i4>
      </vt:variant>
      <vt:variant>
        <vt:lpstr>Tytuły slajdów</vt:lpstr>
      </vt:variant>
      <vt:variant>
        <vt:i4>12</vt:i4>
      </vt:variant>
    </vt:vector>
  </HeadingPairs>
  <TitlesOfParts>
    <vt:vector size="26" baseType="lpstr">
      <vt:lpstr>Corbel</vt:lpstr>
      <vt:lpstr>Arial</vt:lpstr>
      <vt:lpstr>Wingdings 2</vt:lpstr>
      <vt:lpstr>Wingdings</vt:lpstr>
      <vt:lpstr>Wingdings 3</vt:lpstr>
      <vt:lpstr>Calibri</vt:lpstr>
      <vt:lpstr>Times New Roman</vt:lpstr>
      <vt:lpstr>Moduł</vt:lpstr>
      <vt:lpstr>Moduł</vt:lpstr>
      <vt:lpstr>Moduł</vt:lpstr>
      <vt:lpstr>Moduł</vt:lpstr>
      <vt:lpstr>Moduł</vt:lpstr>
      <vt:lpstr>Moduł</vt:lpstr>
      <vt:lpstr>Moduł</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Szymon</dc:creator>
  <cp:lastModifiedBy>michal</cp:lastModifiedBy>
  <cp:revision>14</cp:revision>
  <dcterms:created xsi:type="dcterms:W3CDTF">2015-05-10T11:48:23Z</dcterms:created>
  <dcterms:modified xsi:type="dcterms:W3CDTF">2015-06-11T08:17:17Z</dcterms:modified>
</cp:coreProperties>
</file>