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24"/>
  </p:notesMasterIdLst>
  <p:sldIdLst>
    <p:sldId id="256" r:id="rId2"/>
    <p:sldId id="258" r:id="rId3"/>
    <p:sldId id="259" r:id="rId4"/>
    <p:sldId id="260" r:id="rId5"/>
    <p:sldId id="261" r:id="rId6"/>
    <p:sldId id="277" r:id="rId7"/>
    <p:sldId id="262" r:id="rId8"/>
    <p:sldId id="263" r:id="rId9"/>
    <p:sldId id="264" r:id="rId10"/>
    <p:sldId id="265" r:id="rId11"/>
    <p:sldId id="266" r:id="rId12"/>
    <p:sldId id="278"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entury Gothic" panose="020B0502020202020204" pitchFamily="34" charset="0"/>
      <p:regular r:id="rId25"/>
      <p:bold r:id="rId26"/>
      <p:italic r:id="rId27"/>
      <p:boldItalic r:id="rId28"/>
    </p:embeddedFont>
    <p:embeddedFont>
      <p:font typeface="Garamond" panose="02020404030301010803" pitchFamily="18" charset="0"/>
      <p:regular r:id="rId29"/>
      <p:bold r:id="rId30"/>
      <p: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236" y="3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ectangle 15"/>
          <p:cNvSpPr/>
          <p:nvPr/>
        </p:nvSpPr>
        <p:spPr>
          <a:xfrm>
            <a:off x="1" y="0"/>
            <a:ext cx="9144000" cy="51435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950797"/>
            <a:ext cx="7182197" cy="3230963"/>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5851" y="1058711"/>
            <a:ext cx="6972300" cy="3026078"/>
          </a:xfrm>
          <a:prstGeom prst="rect">
            <a:avLst/>
          </a:prstGeom>
          <a:solidFill>
            <a:schemeClr val="bg2"/>
          </a:solidFill>
          <a:ln w="9525" cap="sq" cmpd="sng" algn="ctr">
            <a:noFill/>
            <a:prstDash val="solid"/>
            <a:miter lim="800000"/>
          </a:ln>
          <a:effectLst/>
        </p:spPr>
      </p:sp>
      <p:sp>
        <p:nvSpPr>
          <p:cNvPr id="15" name="Rectangle 14"/>
          <p:cNvSpPr/>
          <p:nvPr/>
        </p:nvSpPr>
        <p:spPr>
          <a:xfrm>
            <a:off x="3851910" y="950798"/>
            <a:ext cx="1440180" cy="54864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950798"/>
            <a:ext cx="1268730" cy="483971"/>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1568447"/>
            <a:ext cx="6801440" cy="1943100"/>
          </a:xfrm>
        </p:spPr>
        <p:txBody>
          <a:bodyPr tIns="45720" bIns="45720" anchor="ctr">
            <a:noAutofit/>
          </a:bodyPr>
          <a:lstStyle>
            <a:lvl1pPr algn="ctr">
              <a:lnSpc>
                <a:spcPct val="83000"/>
              </a:lnSpc>
              <a:defRPr lang="en-US" sz="5400" b="0" kern="1200" cap="all" spc="-75"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pl-PL"/>
              <a:t>Kliknij, aby edytować styl</a:t>
            </a:r>
            <a:endParaRPr lang="en-US" dirty="0"/>
          </a:p>
        </p:txBody>
      </p:sp>
      <p:sp>
        <p:nvSpPr>
          <p:cNvPr id="3" name="Subtitle 2"/>
          <p:cNvSpPr>
            <a:spLocks noGrp="1"/>
          </p:cNvSpPr>
          <p:nvPr>
            <p:ph type="subTitle" idx="1"/>
          </p:nvPr>
        </p:nvSpPr>
        <p:spPr>
          <a:xfrm>
            <a:off x="1171575" y="3511547"/>
            <a:ext cx="6803136" cy="342901"/>
          </a:xfrm>
        </p:spPr>
        <p:txBody>
          <a:bodyPr>
            <a:normAutofit/>
          </a:bodyPr>
          <a:lstStyle>
            <a:lvl1pPr marL="0" indent="0" algn="ctr">
              <a:spcBef>
                <a:spcPts val="0"/>
              </a:spcBef>
              <a:buNone/>
              <a:defRPr sz="1200" spc="60" baseline="0">
                <a:solidFill>
                  <a:schemeClr val="tx2"/>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endParaRPr lang="en-US" dirty="0"/>
          </a:p>
        </p:txBody>
      </p:sp>
      <p:sp>
        <p:nvSpPr>
          <p:cNvPr id="20" name="Date Placeholder 19"/>
          <p:cNvSpPr>
            <a:spLocks noGrp="1"/>
          </p:cNvSpPr>
          <p:nvPr>
            <p:ph type="dt" sz="half" idx="10"/>
          </p:nvPr>
        </p:nvSpPr>
        <p:spPr>
          <a:xfrm>
            <a:off x="3989070" y="1005942"/>
            <a:ext cx="1165860" cy="395410"/>
          </a:xfrm>
        </p:spPr>
        <p:txBody>
          <a:bodyPr/>
          <a:lstStyle>
            <a:lvl1pPr algn="ctr">
              <a:defRPr sz="975" spc="0" baseline="0">
                <a:solidFill>
                  <a:srgbClr val="FFFFFF"/>
                </a:solidFill>
                <a:latin typeface="+mn-lt"/>
              </a:defRPr>
            </a:lvl1pPr>
          </a:lstStyle>
          <a:p>
            <a:fld id="{DDA51639-B2D6-4652-B8C3-1B4C224A7BAF}" type="datetimeFigureOut">
              <a:rPr lang="en-US" smtClean="0"/>
              <a:t>4/29/2018</a:t>
            </a:fld>
            <a:endParaRPr lang="en-US" dirty="0"/>
          </a:p>
        </p:txBody>
      </p:sp>
      <p:sp>
        <p:nvSpPr>
          <p:cNvPr id="21" name="Footer Placeholder 20"/>
          <p:cNvSpPr>
            <a:spLocks noGrp="1"/>
          </p:cNvSpPr>
          <p:nvPr>
            <p:ph type="ftr" sz="quarter" idx="11"/>
          </p:nvPr>
        </p:nvSpPr>
        <p:spPr>
          <a:xfrm>
            <a:off x="1090422" y="3909060"/>
            <a:ext cx="4429125" cy="17145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6455190" y="3909060"/>
            <a:ext cx="1583911" cy="171450"/>
          </a:xfrm>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24783619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D11A6AA8-A04B-4104-9AE2-BD48D340E27F}" type="datetimeFigureOut">
              <a:rPr lang="en-US" smtClean="0"/>
              <a:t>4/29/2018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3664199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71500"/>
            <a:ext cx="1771650" cy="394335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571500"/>
            <a:ext cx="6057900" cy="39433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4E0BF79-FAC6-4A96-8DE1-F7B82E2E1652}" type="datetimeFigureOut">
              <a:rPr lang="en-US" smtClean="0"/>
              <a:t>4/29/2018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42291517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5" name="Shape 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371989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lvl1pPr>
              <a:defRPr sz="1350"/>
            </a:lvl1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82FF5DD9-2C52-442D-92E2-8072C0C3D7CD}" type="datetimeFigureOut">
              <a:rPr lang="en-US" smtClean="0"/>
              <a:t>4/29/2018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5552487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9" name="Rectangle 18"/>
          <p:cNvSpPr/>
          <p:nvPr/>
        </p:nvSpPr>
        <p:spPr>
          <a:xfrm>
            <a:off x="0" y="0"/>
            <a:ext cx="9144000" cy="51435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950797"/>
            <a:ext cx="7182197" cy="3230963"/>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5851" y="1058711"/>
            <a:ext cx="6972300" cy="3026078"/>
          </a:xfrm>
          <a:prstGeom prst="rect">
            <a:avLst/>
          </a:prstGeom>
          <a:solidFill>
            <a:schemeClr val="bg2"/>
          </a:solidFill>
          <a:ln w="9525" cap="sq" cmpd="sng" algn="ctr">
            <a:noFill/>
            <a:prstDash val="solid"/>
            <a:miter lim="800000"/>
          </a:ln>
          <a:effectLst/>
        </p:spPr>
      </p:sp>
      <p:sp>
        <p:nvSpPr>
          <p:cNvPr id="30" name="Rectangle 29"/>
          <p:cNvSpPr/>
          <p:nvPr/>
        </p:nvSpPr>
        <p:spPr>
          <a:xfrm>
            <a:off x="3851910" y="950798"/>
            <a:ext cx="1440180" cy="54864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950798"/>
            <a:ext cx="1268730" cy="483971"/>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1570732"/>
            <a:ext cx="6803136" cy="1940814"/>
          </a:xfrm>
        </p:spPr>
        <p:txBody>
          <a:bodyPr anchor="ctr">
            <a:noAutofit/>
          </a:bodyPr>
          <a:lstStyle>
            <a:lvl1pPr algn="ctr">
              <a:lnSpc>
                <a:spcPct val="83000"/>
              </a:lnSpc>
              <a:defRPr lang="en-US" sz="5400" b="0" kern="1200" cap="all" spc="-75"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pl-PL"/>
              <a:t>Kliknij, aby edytować styl</a:t>
            </a:r>
            <a:endParaRPr lang="en-US" dirty="0"/>
          </a:p>
        </p:txBody>
      </p:sp>
      <p:sp>
        <p:nvSpPr>
          <p:cNvPr id="3" name="Text Placeholder 2"/>
          <p:cNvSpPr>
            <a:spLocks noGrp="1"/>
          </p:cNvSpPr>
          <p:nvPr>
            <p:ph type="body" idx="1"/>
          </p:nvPr>
        </p:nvSpPr>
        <p:spPr>
          <a:xfrm>
            <a:off x="1172718" y="3511547"/>
            <a:ext cx="6803136" cy="342900"/>
          </a:xfrm>
        </p:spPr>
        <p:txBody>
          <a:bodyPr anchor="t">
            <a:normAutofit/>
          </a:bodyPr>
          <a:lstStyle>
            <a:lvl1pPr marL="0" indent="0" algn="ctr">
              <a:buNone/>
              <a:tabLst>
                <a:tab pos="1975247" algn="l"/>
              </a:tabLst>
              <a:defRPr sz="1200">
                <a:solidFill>
                  <a:schemeClr val="tx2"/>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3991356" y="1008377"/>
            <a:ext cx="1165860" cy="397764"/>
          </a:xfrm>
        </p:spPr>
        <p:txBody>
          <a:bodyPr/>
          <a:lstStyle>
            <a:lvl1pPr algn="ctr">
              <a:defRPr lang="en-US" sz="975" kern="1200" spc="0" baseline="0">
                <a:solidFill>
                  <a:srgbClr val="FFFFFF"/>
                </a:solidFill>
                <a:latin typeface="+mn-lt"/>
                <a:ea typeface="+mn-ea"/>
                <a:cs typeface="+mn-cs"/>
              </a:defRPr>
            </a:lvl1pPr>
          </a:lstStyle>
          <a:p>
            <a:fld id="{C44961B7-6B89-48AB-966F-622E2788EECC}" type="datetimeFigureOut">
              <a:rPr lang="en-US" smtClean="0"/>
              <a:t>4/29/2018</a:t>
            </a:fld>
            <a:endParaRPr lang="en-US" dirty="0"/>
          </a:p>
        </p:txBody>
      </p:sp>
      <p:sp>
        <p:nvSpPr>
          <p:cNvPr id="5" name="Footer Placeholder 4"/>
          <p:cNvSpPr>
            <a:spLocks noGrp="1"/>
          </p:cNvSpPr>
          <p:nvPr>
            <p:ph type="ftr" sz="quarter" idx="11"/>
          </p:nvPr>
        </p:nvSpPr>
        <p:spPr>
          <a:xfrm>
            <a:off x="1090422" y="3909060"/>
            <a:ext cx="4430268" cy="17145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6453378" y="3909060"/>
            <a:ext cx="1584198" cy="171450"/>
          </a:xfrm>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135911881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00100" y="1577340"/>
            <a:ext cx="356616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777740" y="1577340"/>
            <a:ext cx="356616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DBD3D6FB-79CC-4683-A046-BBE785BA1BED}" type="datetimeFigureOut">
              <a:rPr lang="en-US" smtClean="0"/>
              <a:t>4/29/2018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42106764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802386" y="1555751"/>
            <a:ext cx="3566160" cy="480060"/>
          </a:xfrm>
        </p:spPr>
        <p:txBody>
          <a:bodyPr anchor="ctr">
            <a:normAutofit/>
          </a:bodyPr>
          <a:lstStyle>
            <a:lvl1pPr marL="0" indent="0" algn="ctr">
              <a:spcBef>
                <a:spcPts val="0"/>
              </a:spcBef>
              <a:buNone/>
              <a:defRPr sz="1350" b="0">
                <a:solidFill>
                  <a:schemeClr val="tx2"/>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4" name="Content Placeholder 3"/>
          <p:cNvSpPr>
            <a:spLocks noGrp="1"/>
          </p:cNvSpPr>
          <p:nvPr>
            <p:ph sz="half" idx="2"/>
          </p:nvPr>
        </p:nvSpPr>
        <p:spPr>
          <a:xfrm>
            <a:off x="802386" y="2066924"/>
            <a:ext cx="3566160" cy="24003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780026" y="1555751"/>
            <a:ext cx="3566160" cy="480060"/>
          </a:xfrm>
        </p:spPr>
        <p:txBody>
          <a:bodyPr anchor="ctr">
            <a:normAutofit/>
          </a:bodyPr>
          <a:lstStyle>
            <a:lvl1pPr marL="0" indent="0" algn="ctr">
              <a:spcBef>
                <a:spcPts val="0"/>
              </a:spcBef>
              <a:buNone/>
              <a:defRPr sz="1350" b="0">
                <a:solidFill>
                  <a:schemeClr val="tx2"/>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6" name="Content Placeholder 5"/>
          <p:cNvSpPr>
            <a:spLocks noGrp="1"/>
          </p:cNvSpPr>
          <p:nvPr>
            <p:ph sz="quarter" idx="4"/>
          </p:nvPr>
        </p:nvSpPr>
        <p:spPr>
          <a:xfrm>
            <a:off x="4780026" y="2067436"/>
            <a:ext cx="3566160" cy="24003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9512B3E8-48F1-4B23-8498-D8A04A81EC9C}" type="datetimeFigureOut">
              <a:rPr lang="en-US" smtClean="0"/>
              <a:t>4/29/2018</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41113715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10B90D90-AA62-404D-A741-635B4370F9CB}" type="datetimeFigureOut">
              <a:rPr lang="en-US" smtClean="0"/>
              <a:t>4/29/2018</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302027406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A57002E4-6836-46D1-9DBB-3C27C0DD3A89}" type="datetimeFigureOut">
              <a:rPr lang="en-US" smtClean="0"/>
              <a:t>4/29/2018</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7735314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4" name="Rectangle 13"/>
          <p:cNvSpPr/>
          <p:nvPr/>
        </p:nvSpPr>
        <p:spPr>
          <a:xfrm>
            <a:off x="176020" y="178308"/>
            <a:ext cx="6474811" cy="4786884"/>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278892" y="281178"/>
            <a:ext cx="6264783" cy="4581144"/>
          </a:xfrm>
          <a:prstGeom prst="rect">
            <a:avLst/>
          </a:prstGeom>
          <a:solidFill>
            <a:schemeClr val="bg2"/>
          </a:solidFill>
          <a:ln w="6350" cap="sq" cmpd="sng" algn="ctr">
            <a:noFill/>
            <a:prstDash val="solid"/>
            <a:miter lim="800000"/>
          </a:ln>
          <a:effectLst/>
        </p:spPr>
      </p:sp>
      <p:sp>
        <p:nvSpPr>
          <p:cNvPr id="15" name="Rectangle 14"/>
          <p:cNvSpPr/>
          <p:nvPr/>
        </p:nvSpPr>
        <p:spPr>
          <a:xfrm>
            <a:off x="6765290" y="178308"/>
            <a:ext cx="2194560" cy="47868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5544"/>
            <a:ext cx="1823085" cy="1234440"/>
          </a:xfrm>
        </p:spPr>
        <p:txBody>
          <a:bodyPr anchor="b">
            <a:normAutofit/>
          </a:bodyPr>
          <a:lstStyle>
            <a:lvl1pPr algn="l" defTabSz="685800" rtl="0" eaLnBrk="1" latinLnBrk="0" hangingPunct="1">
              <a:lnSpc>
                <a:spcPct val="90000"/>
              </a:lnSpc>
              <a:spcBef>
                <a:spcPct val="0"/>
              </a:spcBef>
              <a:buNone/>
              <a:defRPr lang="en-US" sz="2100" b="0" kern="1200" cap="none" spc="0" baseline="0" dirty="0">
                <a:solidFill>
                  <a:schemeClr val="bg1"/>
                </a:solidFill>
                <a:effectLst/>
                <a:latin typeface="+mj-lt"/>
                <a:ea typeface="+mn-ea"/>
                <a:cs typeface="+mn-cs"/>
              </a:defRPr>
            </a:lvl1pPr>
          </a:lstStyle>
          <a:p>
            <a:r>
              <a:rPr lang="pl-PL"/>
              <a:t>Kliknij, aby edytować styl</a:t>
            </a:r>
            <a:endParaRPr lang="en-US" dirty="0"/>
          </a:p>
        </p:txBody>
      </p:sp>
      <p:sp>
        <p:nvSpPr>
          <p:cNvPr id="3" name="Content Placeholder 2"/>
          <p:cNvSpPr>
            <a:spLocks noGrp="1"/>
          </p:cNvSpPr>
          <p:nvPr>
            <p:ph idx="1"/>
          </p:nvPr>
        </p:nvSpPr>
        <p:spPr>
          <a:xfrm>
            <a:off x="592931" y="528638"/>
            <a:ext cx="5672138" cy="3857625"/>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972300" y="1714500"/>
            <a:ext cx="1823085" cy="2628900"/>
          </a:xfrm>
        </p:spPr>
        <p:txBody>
          <a:bodyPr>
            <a:normAutofit/>
          </a:bodyPr>
          <a:lstStyle>
            <a:lvl1pPr marL="0" indent="0">
              <a:lnSpc>
                <a:spcPct val="110000"/>
              </a:lnSpc>
              <a:spcBef>
                <a:spcPts val="600"/>
              </a:spcBef>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Edytuj style wzorca tekstu</a:t>
            </a:r>
          </a:p>
        </p:txBody>
      </p:sp>
      <p:sp>
        <p:nvSpPr>
          <p:cNvPr id="5" name="Date Placeholder 4"/>
          <p:cNvSpPr>
            <a:spLocks noGrp="1"/>
          </p:cNvSpPr>
          <p:nvPr>
            <p:ph type="dt" sz="half" idx="10"/>
          </p:nvPr>
        </p:nvSpPr>
        <p:spPr/>
        <p:txBody>
          <a:bodyPr/>
          <a:lstStyle>
            <a:lvl1pPr>
              <a:defRPr>
                <a:solidFill>
                  <a:schemeClr val="tx2"/>
                </a:solidFill>
              </a:defRPr>
            </a:lvl1pPr>
          </a:lstStyle>
          <a:p>
            <a:fld id="{1CF131DD-A141-4471-BCF9-C6073EDD7E20}" type="datetimeFigureOut">
              <a:rPr lang="en-US" smtClean="0"/>
              <a:t>4/29/2018</a:t>
            </a:fld>
            <a:endParaRPr lang="en-US" dirty="0"/>
          </a:p>
        </p:txBody>
      </p:sp>
      <p:sp>
        <p:nvSpPr>
          <p:cNvPr id="6" name="Footer Placeholder 5"/>
          <p:cNvSpPr>
            <a:spLocks noGrp="1"/>
          </p:cNvSpPr>
          <p:nvPr>
            <p:ph type="ftr" sz="quarter" idx="11"/>
          </p:nvPr>
        </p:nvSpPr>
        <p:spPr>
          <a:xfrm>
            <a:off x="2579369" y="4660901"/>
            <a:ext cx="3888486" cy="192024"/>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pPr marL="0" lvl="0" indent="0">
              <a:spcBef>
                <a:spcPts val="0"/>
              </a:spcBef>
              <a:spcAft>
                <a:spcPts val="0"/>
              </a:spcAft>
              <a:buNone/>
            </a:pPr>
            <a:fld id="{00000000-1234-1234-1234-123412341234}" type="slidenum">
              <a:rPr lang="pl" smtClean="0"/>
              <a:t>‹#›</a:t>
            </a:fld>
            <a:endParaRPr lang="pl"/>
          </a:p>
        </p:txBody>
      </p:sp>
      <p:sp>
        <p:nvSpPr>
          <p:cNvPr id="11" name="Rectangle 10"/>
          <p:cNvSpPr/>
          <p:nvPr/>
        </p:nvSpPr>
        <p:spPr>
          <a:xfrm>
            <a:off x="6868160" y="281178"/>
            <a:ext cx="1988820" cy="4581144"/>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42475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6765290" y="178308"/>
            <a:ext cx="2194560" cy="4786884"/>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68160" y="281178"/>
            <a:ext cx="1988820" cy="458114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2628"/>
            <a:ext cx="1824228" cy="1234440"/>
          </a:xfrm>
        </p:spPr>
        <p:txBody>
          <a:bodyPr anchor="b">
            <a:noAutofit/>
          </a:bodyPr>
          <a:lstStyle>
            <a:lvl1pPr algn="l">
              <a:defRPr sz="2100" b="0">
                <a:solidFill>
                  <a:schemeClr val="tx1"/>
                </a:solidFill>
                <a:latin typeface="+mj-lt"/>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71449" y="178308"/>
            <a:ext cx="6450807" cy="4786884"/>
          </a:xfrm>
          <a:solidFill>
            <a:srgbClr val="808080"/>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6972300" y="1714500"/>
            <a:ext cx="1824228" cy="2626614"/>
          </a:xfrm>
        </p:spPr>
        <p:txBody>
          <a:bodyPr>
            <a:normAutofit/>
          </a:bodyPr>
          <a:lstStyle>
            <a:lvl1pPr marL="0" indent="0" algn="l">
              <a:lnSpc>
                <a:spcPct val="110000"/>
              </a:lnSpc>
              <a:spcBef>
                <a:spcPts val="600"/>
              </a:spcBef>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Edytuj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4/29/2018</a:t>
            </a:fld>
            <a:endParaRPr lang="en-US" dirty="0"/>
          </a:p>
        </p:txBody>
      </p:sp>
      <p:sp>
        <p:nvSpPr>
          <p:cNvPr id="6" name="Footer Placeholder 5"/>
          <p:cNvSpPr>
            <a:spLocks noGrp="1"/>
          </p:cNvSpPr>
          <p:nvPr>
            <p:ph type="ftr" sz="quarter" idx="11"/>
          </p:nvPr>
        </p:nvSpPr>
        <p:spPr/>
        <p:txBody>
          <a:bodyPr/>
          <a:lstStyle>
            <a:lvl1pPr marL="0" algn="r" defTabSz="685800" rtl="0" eaLnBrk="1" latinLnBrk="0" hangingPunct="1">
              <a:defRPr lang="en-US" sz="75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6854579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76022" y="178308"/>
            <a:ext cx="8791956" cy="4786884"/>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278892" y="281178"/>
            <a:ext cx="8586216" cy="4581144"/>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800100" y="481946"/>
            <a:ext cx="7543800" cy="10287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00100" y="1577340"/>
            <a:ext cx="7543800" cy="294894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292098" y="4660901"/>
            <a:ext cx="2057400" cy="192024"/>
          </a:xfrm>
          <a:prstGeom prst="rect">
            <a:avLst/>
          </a:prstGeom>
        </p:spPr>
        <p:txBody>
          <a:bodyPr vert="horz" lIns="91440" tIns="45720" rIns="91440" bIns="45720" rtlCol="0" anchor="b"/>
          <a:lstStyle>
            <a:lvl1pPr algn="l">
              <a:defRPr sz="750">
                <a:solidFill>
                  <a:schemeClr val="bg2"/>
                </a:solidFill>
              </a:defRPr>
            </a:lvl1pPr>
          </a:lstStyle>
          <a:p>
            <a:fld id="{CBC48EC7-AF6A-48D3-8284-14BACBEBDD84}" type="datetimeFigureOut">
              <a:rPr lang="en-US" smtClean="0"/>
              <a:t>4/29/2018</a:t>
            </a:fld>
            <a:endParaRPr lang="en-US" dirty="0"/>
          </a:p>
        </p:txBody>
      </p:sp>
      <p:sp>
        <p:nvSpPr>
          <p:cNvPr id="5" name="Footer Placeholder 4"/>
          <p:cNvSpPr>
            <a:spLocks noGrp="1"/>
          </p:cNvSpPr>
          <p:nvPr>
            <p:ph type="ftr" sz="quarter" idx="3"/>
          </p:nvPr>
        </p:nvSpPr>
        <p:spPr>
          <a:xfrm>
            <a:off x="2617470" y="4660901"/>
            <a:ext cx="3909060" cy="192024"/>
          </a:xfrm>
          <a:prstGeom prst="rect">
            <a:avLst/>
          </a:prstGeom>
        </p:spPr>
        <p:txBody>
          <a:bodyPr vert="horz" lIns="91440" tIns="45720" rIns="91440" bIns="45720" rtlCol="0" anchor="b"/>
          <a:lstStyle>
            <a:lvl1pPr algn="ctr">
              <a:defRPr sz="750">
                <a:solidFill>
                  <a:schemeClr val="bg2"/>
                </a:solidFill>
              </a:defRPr>
            </a:lvl1pPr>
          </a:lstStyle>
          <a:p>
            <a:endParaRPr lang="en-US" dirty="0"/>
          </a:p>
        </p:txBody>
      </p:sp>
      <p:sp>
        <p:nvSpPr>
          <p:cNvPr id="6" name="Slide Number Placeholder 5"/>
          <p:cNvSpPr>
            <a:spLocks noGrp="1"/>
          </p:cNvSpPr>
          <p:nvPr>
            <p:ph type="sldNum" sz="quarter" idx="4"/>
          </p:nvPr>
        </p:nvSpPr>
        <p:spPr>
          <a:xfrm>
            <a:off x="7761401" y="4660901"/>
            <a:ext cx="1097280" cy="192024"/>
          </a:xfrm>
          <a:prstGeom prst="rect">
            <a:avLst/>
          </a:prstGeom>
        </p:spPr>
        <p:txBody>
          <a:bodyPr vert="horz" lIns="91440" tIns="45720" rIns="91440" bIns="45720" rtlCol="0" anchor="b"/>
          <a:lstStyle>
            <a:lvl1pPr algn="r">
              <a:defRPr sz="750">
                <a:solidFill>
                  <a:schemeClr val="bg2"/>
                </a:solidFill>
              </a:defRPr>
            </a:lvl1pPr>
          </a:lstStyle>
          <a:p>
            <a:pPr marL="0" lvl="0" indent="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2246994284"/>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l" defTabSz="685800" rtl="0" eaLnBrk="1" latinLnBrk="0" hangingPunct="1">
        <a:lnSpc>
          <a:spcPct val="90000"/>
        </a:lnSpc>
        <a:spcBef>
          <a:spcPct val="0"/>
        </a:spcBef>
        <a:buNone/>
        <a:defRPr lang="en-US" sz="3600" kern="1200" cap="none" spc="0" baseline="0" dirty="0">
          <a:solidFill>
            <a:schemeClr val="tx1"/>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2">
            <a:lumMod val="60000"/>
            <a:lumOff val="40000"/>
          </a:schemeClr>
        </a:buClr>
        <a:buFont typeface="Arial" pitchFamily="34" charset="0"/>
        <a:buChar char="•"/>
        <a:defRPr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2">
            <a:lumMod val="60000"/>
            <a:lumOff val="40000"/>
          </a:schemeClr>
        </a:buClr>
        <a:buFont typeface="Arial" pitchFamily="34" charset="0"/>
        <a:buChar char="•"/>
        <a:defRPr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bg1"/>
          </a:solidFill>
          <a:latin typeface="+mn-lt"/>
          <a:ea typeface="+mn-ea"/>
          <a:cs typeface="+mn-cs"/>
        </a:defRPr>
      </a:lvl6pPr>
      <a:lvl7pPr marL="1425000" indent="-17145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bg1"/>
          </a:solidFill>
          <a:latin typeface="+mn-lt"/>
          <a:ea typeface="+mn-ea"/>
          <a:cs typeface="+mn-cs"/>
        </a:defRPr>
      </a:lvl7pPr>
      <a:lvl8pPr marL="1650000" indent="-17145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bg1"/>
          </a:solidFill>
          <a:latin typeface="+mn-lt"/>
          <a:ea typeface="+mn-ea"/>
          <a:cs typeface="+mn-cs"/>
        </a:defRPr>
      </a:lvl8pPr>
      <a:lvl9pPr marL="1875000" indent="-171450" algn="l" defTabSz="685800" rtl="0" eaLnBrk="1" latinLnBrk="0" hangingPunct="1">
        <a:lnSpc>
          <a:spcPct val="100000"/>
        </a:lnSpc>
        <a:spcBef>
          <a:spcPts val="375"/>
        </a:spcBef>
        <a:buClr>
          <a:schemeClr val="tx2">
            <a:lumMod val="60000"/>
            <a:lumOff val="40000"/>
          </a:schemeClr>
        </a:buClr>
        <a:buFont typeface="Arial" pitchFamily="34" charset="0"/>
        <a:buChar char="•"/>
        <a:defRPr sz="1050" kern="1200">
          <a:solidFill>
            <a:schemeClr val="bg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NcBxXRVhV_o&amp;list=PLqIs5mmrrBRo11HmCZ0hwco_byoF1JZdx" TargetMode="External"/><Relationship Id="rId3" Type="http://schemas.openxmlformats.org/officeDocument/2006/relationships/hyperlink" Target="https://www.youtube.com/watch?v=YIjXjDvoq6w&amp;list=PLqIs5mmrrBRo11HmCZ0hwco_byoF1JZdx" TargetMode="External"/><Relationship Id="rId7" Type="http://schemas.openxmlformats.org/officeDocument/2006/relationships/hyperlink" Target="https://www.youtube.com/watch?v=VV5UYjmZaKE&amp;list=PLqIs5mmrrBRo11HmCZ0hwco_byoF1JZdx" TargetMode="External"/><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youtube.com/watch?v=0mO92ll_q0k&amp;list=PLqIs5mmrrBRo11HmCZ0hwco_byoF1JZdx" TargetMode="External"/><Relationship Id="rId11" Type="http://schemas.openxmlformats.org/officeDocument/2006/relationships/image" Target="../media/image34.png"/><Relationship Id="rId5" Type="http://schemas.openxmlformats.org/officeDocument/2006/relationships/hyperlink" Target="https://www.youtube.com/watch?v=ntDnwBiORu8&amp;list=PLqIs5mmrrBRo11HmCZ0hwco_byoF1JZdx" TargetMode="External"/><Relationship Id="rId10" Type="http://schemas.openxmlformats.org/officeDocument/2006/relationships/hyperlink" Target="https://www.youtube.com/watch?v=GvVvQ0v13Fg&amp;list=PLqIs5mmrrBRo11HmCZ0hwco_byoF1JZdx" TargetMode="External"/><Relationship Id="rId4" Type="http://schemas.openxmlformats.org/officeDocument/2006/relationships/hyperlink" Target="https://www.youtube.com/watch?v=AXnQeb0rgpU&amp;list=PLqIs5mmrrBRo11HmCZ0hwco_byoF1JZdx" TargetMode="External"/><Relationship Id="rId9" Type="http://schemas.openxmlformats.org/officeDocument/2006/relationships/hyperlink" Target="https://www.youtube.com/watch?v=uYUqbnk7tCY&amp;list=PLqIs5mmrrBRo11HmCZ0hwco_byoF1JZd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6.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R41XgFe5Hkw&amp;list=PL3pctQbN4Iiu2mDqf1GO7EhQHbYwfsbeR" TargetMode="External"/><Relationship Id="rId3" Type="http://schemas.openxmlformats.org/officeDocument/2006/relationships/hyperlink" Target="https://www.youtube.com/watch?v=XivELBdxVRM&amp;list=PL3pctQbN4Iiu2mDqf1GO7EhQHbYwfsbeR" TargetMode="External"/><Relationship Id="rId7" Type="http://schemas.openxmlformats.org/officeDocument/2006/relationships/image" Target="../media/image49.png"/><Relationship Id="rId12"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www.youtube.com/watch?v=XRpLb4PXVyQ&amp;list=PL3pctQbN4Iiu2mDqf1GO7EhQHbYwfsbeR" TargetMode="External"/><Relationship Id="rId11" Type="http://schemas.openxmlformats.org/officeDocument/2006/relationships/hyperlink" Target="https://www.youtube.com/watch?v=aZvlM3h98dk&amp;list=PL3pctQbN4Iiu2mDqf1GO7EhQHbYwfsbeR" TargetMode="External"/><Relationship Id="rId5" Type="http://schemas.openxmlformats.org/officeDocument/2006/relationships/hyperlink" Target="https://www.youtube.com/watch?v=0rELTWvW3sA&amp;list=PL3pctQbN4Iiu2mDqf1GO7EhQHbYwfsbeR" TargetMode="External"/><Relationship Id="rId10" Type="http://schemas.openxmlformats.org/officeDocument/2006/relationships/hyperlink" Target="https://www.youtube.com/watch?v=bhTJIunKwSA&amp;list=PL3pctQbN4Iiu2mDqf1GO7EhQHbYwfsbeR" TargetMode="External"/><Relationship Id="rId4" Type="http://schemas.openxmlformats.org/officeDocument/2006/relationships/hyperlink" Target="https://www.youtube.com/watch?v=yx-bdHlVWTY&amp;list=PL3pctQbN4Iiu2mDqf1GO7EhQHbYwfsbeR" TargetMode="External"/><Relationship Id="rId9" Type="http://schemas.openxmlformats.org/officeDocument/2006/relationships/hyperlink" Target="https://www.youtube.com/watch?v=DvcKKnfH96M&amp;list=PL3pctQbN4Iiu2mDqf1GO7EhQHbYwfsbe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l.wikipedia.org/wiki/Wikipedia:Strona_g%C5%82%C3%B3wna"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s://www.biography.com/people" TargetMode="External"/><Relationship Id="rId4" Type="http://schemas.openxmlformats.org/officeDocument/2006/relationships/hyperlink" Target="https://www.google.pl/imghp?hl=p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vf6jBP4YXwo&amp;list=PLQZfrVhldOdHFD9qFo0GopAGwx9ju9hoX" TargetMode="External"/><Relationship Id="rId3" Type="http://schemas.openxmlformats.org/officeDocument/2006/relationships/hyperlink" Target="https://www.youtube.com/watch?v=21LGv8Cf0us&amp;list=PLQZfrVhldOdHFD9qFo0GopAGwx9ju9hoX" TargetMode="External"/><Relationship Id="rId7" Type="http://schemas.openxmlformats.org/officeDocument/2006/relationships/hyperlink" Target="https://www.youtube.com/watch?v=IGWdwmVQGV0&amp;list=PLQZfrVhldOdHFD9qFo0GopAGwx9ju9hoX" TargetMode="External"/><Relationship Id="rId12" Type="http://schemas.openxmlformats.org/officeDocument/2006/relationships/hyperlink" Target="http://www.dewereldmorgen.be/blogs/de-aarde-weent/2014/02/18/hip-hop-jazz-drie-weken-isolatiecel-en-levenslang-rijverbod-voor-ee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www.youtube.com/watch?v=x0W4Tc3jyfI&amp;list=PLQZfrVhldOdHFD9qFo0GopAGwx9ju9hoX" TargetMode="External"/><Relationship Id="rId11" Type="http://schemas.openxmlformats.org/officeDocument/2006/relationships/image" Target="../media/image17.jpg"/><Relationship Id="rId5" Type="http://schemas.openxmlformats.org/officeDocument/2006/relationships/hyperlink" Target="https://www.youtube.com/watch?v=g4Gd2dmzy2E&amp;list=PLQZfrVhldOdHFD9qFo0GopAGwx9ju9hoX" TargetMode="External"/><Relationship Id="rId10" Type="http://schemas.openxmlformats.org/officeDocument/2006/relationships/hyperlink" Target="https://www.youtube.com/watch?v=OXAN-0fKse0&amp;list=PLQZfrVhldOdHFD9qFo0GopAGwx9ju9hoX" TargetMode="External"/><Relationship Id="rId4" Type="http://schemas.openxmlformats.org/officeDocument/2006/relationships/hyperlink" Target="https://www.youtube.com/watch?v=XP3Wn3Wcnik&amp;list=PLQZfrVhldOdHFD9qFo0GopAGwx9ju9hoX" TargetMode="External"/><Relationship Id="rId9" Type="http://schemas.openxmlformats.org/officeDocument/2006/relationships/hyperlink" Target="https://www.youtube.com/watch?v=XRpLb4PXVyQ&amp;list=PLQZfrVhldOdHFD9qFo0GopAGwx9ju9ho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6157" y="156700"/>
            <a:ext cx="7420200" cy="89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dirty="0"/>
          </a:p>
          <a:p>
            <a:pPr marL="0" lvl="0" indent="0">
              <a:spcBef>
                <a:spcPts val="0"/>
              </a:spcBef>
              <a:spcAft>
                <a:spcPts val="0"/>
              </a:spcAft>
              <a:buNone/>
            </a:pPr>
            <a:r>
              <a:rPr lang="pl" sz="3600" b="1" dirty="0">
                <a:solidFill>
                  <a:srgbClr val="0070C0"/>
                </a:solidFill>
                <a:latin typeface="Times New Roman"/>
                <a:ea typeface="Times New Roman"/>
                <a:cs typeface="Times New Roman"/>
                <a:sym typeface="Times New Roman"/>
              </a:rPr>
              <a:t>FAMOUS SINGERS OF THE USA</a:t>
            </a:r>
            <a:endParaRPr sz="3600" b="1" dirty="0">
              <a:solidFill>
                <a:srgbClr val="0070C0"/>
              </a:solidFill>
              <a:latin typeface="Times New Roman"/>
              <a:ea typeface="Times New Roman"/>
              <a:cs typeface="Times New Roman"/>
              <a:sym typeface="Times New Roman"/>
            </a:endParaRPr>
          </a:p>
        </p:txBody>
      </p:sp>
      <p:pic>
        <p:nvPicPr>
          <p:cNvPr id="86" name="Shape 86"/>
          <p:cNvPicPr preferRelativeResize="0"/>
          <p:nvPr/>
        </p:nvPicPr>
        <p:blipFill>
          <a:blip r:embed="rId3">
            <a:alphaModFix/>
          </a:blip>
          <a:stretch>
            <a:fillRect/>
          </a:stretch>
        </p:blipFill>
        <p:spPr>
          <a:xfrm>
            <a:off x="1228950" y="1553875"/>
            <a:ext cx="2268100" cy="2674175"/>
          </a:xfrm>
          <a:prstGeom prst="rect">
            <a:avLst/>
          </a:prstGeom>
          <a:noFill/>
          <a:ln>
            <a:noFill/>
          </a:ln>
        </p:spPr>
      </p:pic>
      <p:pic>
        <p:nvPicPr>
          <p:cNvPr id="87" name="Shape 87"/>
          <p:cNvPicPr preferRelativeResize="0"/>
          <p:nvPr/>
        </p:nvPicPr>
        <p:blipFill>
          <a:blip r:embed="rId4">
            <a:alphaModFix/>
          </a:blip>
          <a:stretch>
            <a:fillRect/>
          </a:stretch>
        </p:blipFill>
        <p:spPr>
          <a:xfrm>
            <a:off x="3497038" y="1553875"/>
            <a:ext cx="2078870" cy="2674175"/>
          </a:xfrm>
          <a:prstGeom prst="rect">
            <a:avLst/>
          </a:prstGeom>
          <a:noFill/>
          <a:ln>
            <a:noFill/>
          </a:ln>
        </p:spPr>
      </p:pic>
      <p:pic>
        <p:nvPicPr>
          <p:cNvPr id="88" name="Shape 88"/>
          <p:cNvPicPr preferRelativeResize="0"/>
          <p:nvPr/>
        </p:nvPicPr>
        <p:blipFill rotWithShape="1">
          <a:blip r:embed="rId5">
            <a:alphaModFix/>
          </a:blip>
          <a:srcRect b="2047"/>
          <a:stretch/>
        </p:blipFill>
        <p:spPr>
          <a:xfrm>
            <a:off x="5575900" y="1553875"/>
            <a:ext cx="2145350" cy="2674175"/>
          </a:xfrm>
          <a:prstGeom prst="rect">
            <a:avLst/>
          </a:prstGeom>
          <a:noFill/>
          <a:ln>
            <a:noFill/>
          </a:ln>
        </p:spPr>
      </p:pic>
      <p:sp>
        <p:nvSpPr>
          <p:cNvPr id="89" name="Shape 89"/>
          <p:cNvSpPr txBox="1"/>
          <p:nvPr/>
        </p:nvSpPr>
        <p:spPr>
          <a:xfrm>
            <a:off x="5032107" y="1145273"/>
            <a:ext cx="3777300" cy="33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l" sz="1800" b="1" dirty="0">
                <a:solidFill>
                  <a:srgbClr val="FFFFFF"/>
                </a:solidFill>
                <a:latin typeface="Times New Roman"/>
                <a:ea typeface="Times New Roman"/>
                <a:cs typeface="Times New Roman"/>
                <a:sym typeface="Times New Roman"/>
              </a:rPr>
              <a:t>Author: Agata Andrzejewska</a:t>
            </a:r>
            <a:endParaRPr sz="1800" b="1" dirty="0">
              <a:solidFill>
                <a:srgbClr val="FFFFFF"/>
              </a:solidFill>
              <a:latin typeface="Times New Roman"/>
              <a:ea typeface="Times New Roman"/>
              <a:cs typeface="Times New Roman"/>
              <a:sym typeface="Times New Roman"/>
            </a:endParaRPr>
          </a:p>
        </p:txBody>
      </p:sp>
      <p:sp>
        <p:nvSpPr>
          <p:cNvPr id="90" name="Shape 90"/>
          <p:cNvSpPr txBox="1"/>
          <p:nvPr/>
        </p:nvSpPr>
        <p:spPr>
          <a:xfrm>
            <a:off x="0" y="4442050"/>
            <a:ext cx="9918700" cy="680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2400"/>
              </a:spcBef>
              <a:spcAft>
                <a:spcPts val="600"/>
              </a:spcAft>
              <a:buNone/>
            </a:pPr>
            <a:r>
              <a:rPr lang="pl" dirty="0">
                <a:solidFill>
                  <a:srgbClr val="0070C0"/>
                </a:solidFill>
                <a:latin typeface="Times New Roman"/>
                <a:ea typeface="Times New Roman"/>
                <a:cs typeface="Times New Roman"/>
                <a:sym typeface="Times New Roman"/>
              </a:rPr>
              <a:t>SP6 im. Jana Kochanowskiego w Zgierzu z Oddziałami Dwujęzycznymi</a:t>
            </a:r>
            <a:r>
              <a:rPr lang="pl" dirty="0">
                <a:solidFill>
                  <a:srgbClr val="FFFFFF"/>
                </a:solidFill>
                <a:latin typeface="Times New Roman"/>
                <a:ea typeface="Times New Roman"/>
                <a:cs typeface="Times New Roman"/>
                <a:sym typeface="Times New Roman"/>
              </a:rPr>
              <a:t> </a:t>
            </a:r>
            <a:r>
              <a:rPr lang="pl-PL" dirty="0">
                <a:solidFill>
                  <a:srgbClr val="0070C0"/>
                </a:solidFill>
                <a:latin typeface="Times New Roman"/>
                <a:ea typeface="Times New Roman"/>
                <a:cs typeface="Times New Roman"/>
                <a:sym typeface="Times New Roman"/>
              </a:rPr>
              <a:t>i </a:t>
            </a:r>
            <a:r>
              <a:rPr lang="pl" dirty="0">
                <a:solidFill>
                  <a:srgbClr val="0070C0"/>
                </a:solidFill>
                <a:latin typeface="Times New Roman"/>
                <a:ea typeface="Times New Roman"/>
                <a:cs typeface="Times New Roman"/>
                <a:sym typeface="Times New Roman"/>
              </a:rPr>
              <a:t>Oddziałami Sportowymi</a:t>
            </a:r>
            <a:endParaRPr dirty="0">
              <a:solidFill>
                <a:srgbClr val="0070C0"/>
              </a:solidFill>
              <a:latin typeface="Times New Roman"/>
              <a:ea typeface="Times New Roman"/>
              <a:cs typeface="Times New Roman"/>
              <a:sym typeface="Times New Roman"/>
            </a:endParaRPr>
          </a:p>
        </p:txBody>
      </p:sp>
      <p:sp>
        <p:nvSpPr>
          <p:cNvPr id="91" name="Shape 91"/>
          <p:cNvSpPr txBox="1"/>
          <p:nvPr/>
        </p:nvSpPr>
        <p:spPr>
          <a:xfrm>
            <a:off x="4688958" y="4510025"/>
            <a:ext cx="3990255" cy="589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l" dirty="0">
                <a:solidFill>
                  <a:srgbClr val="0070C0"/>
                </a:solidFill>
                <a:latin typeface="Times New Roman"/>
                <a:ea typeface="Times New Roman"/>
                <a:cs typeface="Times New Roman"/>
                <a:sym typeface="Times New Roman"/>
              </a:rPr>
              <a:t>Supervised by: Małgorzata Stasińska</a:t>
            </a:r>
            <a:endParaRPr dirty="0">
              <a:solidFill>
                <a:srgbClr val="0070C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43075" y="259126"/>
            <a:ext cx="9098700" cy="843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4500" b="1" dirty="0">
                <a:latin typeface="Times New Roman"/>
                <a:ea typeface="Times New Roman"/>
                <a:cs typeface="Times New Roman"/>
                <a:sym typeface="Times New Roman"/>
              </a:rPr>
              <a:t>  AWARDS AND NOMINATIONS</a:t>
            </a:r>
            <a:endParaRPr dirty="0"/>
          </a:p>
        </p:txBody>
      </p:sp>
      <p:sp>
        <p:nvSpPr>
          <p:cNvPr id="172" name="Shape 172"/>
          <p:cNvSpPr txBox="1">
            <a:spLocks noGrp="1"/>
          </p:cNvSpPr>
          <p:nvPr>
            <p:ph type="body" idx="1"/>
          </p:nvPr>
        </p:nvSpPr>
        <p:spPr>
          <a:xfrm>
            <a:off x="143075" y="1638275"/>
            <a:ext cx="4940100" cy="3324600"/>
          </a:xfrm>
          <a:prstGeom prst="rect">
            <a:avLst/>
          </a:prstGeom>
        </p:spPr>
        <p:txBody>
          <a:bodyPr spcFirstLastPara="1" wrap="square" lIns="91425" tIns="91425" rIns="91425" bIns="91425" anchor="t" anchorCtr="0">
            <a:noAutofit/>
          </a:bodyPr>
          <a:lstStyle/>
          <a:p>
            <a:pPr marL="457200" lvl="0" indent="-342900" rtl="0">
              <a:lnSpc>
                <a:spcPct val="115000"/>
              </a:lnSpc>
              <a:spcBef>
                <a:spcPts val="1400"/>
              </a:spcBef>
              <a:spcAft>
                <a:spcPts val="0"/>
              </a:spcAft>
              <a:buSzPts val="1800"/>
              <a:buFont typeface="Times New Roman"/>
              <a:buChar char="★"/>
            </a:pPr>
            <a:r>
              <a:rPr lang="pl" b="1" dirty="0">
                <a:latin typeface="Times New Roman"/>
                <a:ea typeface="Times New Roman"/>
                <a:cs typeface="Times New Roman"/>
                <a:sym typeface="Times New Roman"/>
              </a:rPr>
              <a:t>Television appearances:</a:t>
            </a:r>
            <a:br>
              <a:rPr lang="pl" b="1" dirty="0">
                <a:latin typeface="Times New Roman"/>
                <a:ea typeface="Times New Roman"/>
                <a:cs typeface="Times New Roman"/>
                <a:sym typeface="Times New Roman"/>
              </a:rPr>
            </a:br>
            <a:r>
              <a:rPr lang="pl" sz="1400" dirty="0">
                <a:latin typeface="Times New Roman"/>
                <a:ea typeface="Times New Roman"/>
                <a:cs typeface="Times New Roman"/>
                <a:sym typeface="Times New Roman"/>
              </a:rPr>
              <a:t>We the People (U.S. TV series), 1948</a:t>
            </a:r>
            <a:br>
              <a:rPr lang="pl" sz="1400" dirty="0">
                <a:latin typeface="Times New Roman"/>
                <a:ea typeface="Times New Roman"/>
                <a:cs typeface="Times New Roman"/>
                <a:sym typeface="Times New Roman"/>
              </a:rPr>
            </a:br>
            <a:r>
              <a:rPr lang="pl" sz="1400" dirty="0">
                <a:latin typeface="Times New Roman"/>
                <a:ea typeface="Times New Roman"/>
                <a:cs typeface="Times New Roman"/>
                <a:sym typeface="Times New Roman"/>
              </a:rPr>
              <a:t>Today Show, 1958</a:t>
            </a:r>
            <a:br>
              <a:rPr lang="pl" sz="1400" dirty="0">
                <a:latin typeface="Times New Roman"/>
                <a:ea typeface="Times New Roman"/>
                <a:cs typeface="Times New Roman"/>
                <a:sym typeface="Times New Roman"/>
              </a:rPr>
            </a:br>
            <a:r>
              <a:rPr lang="pl" sz="1400" dirty="0">
                <a:latin typeface="Times New Roman"/>
                <a:ea typeface="Times New Roman"/>
                <a:cs typeface="Times New Roman"/>
                <a:sym typeface="Times New Roman"/>
              </a:rPr>
              <a:t>Timex All-Star Jazz Show IV, NY,  1959</a:t>
            </a:r>
            <a:br>
              <a:rPr lang="pl" sz="1400" dirty="0">
                <a:latin typeface="Times New Roman"/>
                <a:ea typeface="Times New Roman"/>
                <a:cs typeface="Times New Roman"/>
                <a:sym typeface="Times New Roman"/>
              </a:rPr>
            </a:br>
            <a:r>
              <a:rPr lang="pl" sz="1400" dirty="0">
                <a:latin typeface="Times New Roman"/>
                <a:ea typeface="Times New Roman"/>
                <a:cs typeface="Times New Roman"/>
                <a:sym typeface="Times New Roman"/>
              </a:rPr>
              <a:t>The Tonight Show, NY, 1955-1956 </a:t>
            </a:r>
            <a:br>
              <a:rPr lang="pl" sz="1400" dirty="0">
                <a:latin typeface="Times New Roman"/>
                <a:ea typeface="Times New Roman"/>
                <a:cs typeface="Times New Roman"/>
                <a:sym typeface="Times New Roman"/>
              </a:rPr>
            </a:br>
            <a:r>
              <a:rPr lang="pl" sz="1400" dirty="0">
                <a:latin typeface="Times New Roman"/>
                <a:ea typeface="Times New Roman"/>
                <a:cs typeface="Times New Roman"/>
                <a:sym typeface="Times New Roman"/>
              </a:rPr>
              <a:t>The Comeback Story, NY, 1953 </a:t>
            </a:r>
            <a:br>
              <a:rPr lang="pl" sz="1400" dirty="0">
                <a:latin typeface="Times New Roman"/>
                <a:ea typeface="Times New Roman"/>
                <a:cs typeface="Times New Roman"/>
                <a:sym typeface="Times New Roman"/>
              </a:rPr>
            </a:br>
            <a:r>
              <a:rPr lang="pl" sz="1400" dirty="0">
                <a:latin typeface="Times New Roman"/>
                <a:ea typeface="Times New Roman"/>
                <a:cs typeface="Times New Roman"/>
                <a:sym typeface="Times New Roman"/>
              </a:rPr>
              <a:t>Telethon, NY,  1958</a:t>
            </a:r>
            <a:br>
              <a:rPr lang="pl" sz="1400" dirty="0">
                <a:latin typeface="Times New Roman"/>
                <a:ea typeface="Times New Roman"/>
                <a:cs typeface="Times New Roman"/>
                <a:sym typeface="Times New Roman"/>
              </a:rPr>
            </a:br>
            <a:r>
              <a:rPr lang="pl" sz="1400" dirty="0">
                <a:latin typeface="Times New Roman"/>
                <a:ea typeface="Times New Roman"/>
                <a:cs typeface="Times New Roman"/>
                <a:sym typeface="Times New Roman"/>
              </a:rPr>
              <a:t>Stars of Jazz, LA, CA, 1956</a:t>
            </a:r>
            <a:br>
              <a:rPr lang="pl" sz="1400" dirty="0">
                <a:latin typeface="Times New Roman"/>
                <a:ea typeface="Times New Roman"/>
                <a:cs typeface="Times New Roman"/>
                <a:sym typeface="Times New Roman"/>
              </a:rPr>
            </a:br>
            <a:r>
              <a:rPr lang="pl" sz="1400" dirty="0">
                <a:latin typeface="Times New Roman"/>
                <a:ea typeface="Times New Roman"/>
                <a:cs typeface="Times New Roman"/>
                <a:sym typeface="Times New Roman"/>
              </a:rPr>
              <a:t>Peacock Alley, NY, 1956</a:t>
            </a:r>
            <a:br>
              <a:rPr lang="pl" sz="1400" dirty="0">
                <a:latin typeface="Times New Roman"/>
                <a:ea typeface="Times New Roman"/>
                <a:cs typeface="Times New Roman"/>
                <a:sym typeface="Times New Roman"/>
              </a:rPr>
            </a:br>
            <a:r>
              <a:rPr lang="pl" sz="1400" dirty="0">
                <a:latin typeface="Times New Roman"/>
                <a:ea typeface="Times New Roman"/>
                <a:cs typeface="Times New Roman"/>
                <a:sym typeface="Times New Roman"/>
              </a:rPr>
              <a:t>Night Beat, NY, 1956</a:t>
            </a:r>
            <a:br>
              <a:rPr lang="pl" sz="1500" dirty="0">
                <a:solidFill>
                  <a:srgbClr val="000000"/>
                </a:solidFill>
                <a:latin typeface="Times New Roman"/>
                <a:ea typeface="Times New Roman"/>
                <a:cs typeface="Times New Roman"/>
                <a:sym typeface="Times New Roman"/>
              </a:rPr>
            </a:br>
            <a:br>
              <a:rPr lang="pl" sz="1500" dirty="0">
                <a:solidFill>
                  <a:srgbClr val="000000"/>
                </a:solidFill>
                <a:latin typeface="Times New Roman"/>
                <a:ea typeface="Times New Roman"/>
                <a:cs typeface="Times New Roman"/>
                <a:sym typeface="Times New Roman"/>
              </a:rPr>
            </a:br>
            <a:endParaRPr sz="1500" dirty="0">
              <a:solidFill>
                <a:srgbClr val="000000"/>
              </a:solidFill>
              <a:latin typeface="Times New Roman"/>
              <a:ea typeface="Times New Roman"/>
              <a:cs typeface="Times New Roman"/>
              <a:sym typeface="Times New Roman"/>
            </a:endParaRPr>
          </a:p>
        </p:txBody>
      </p:sp>
      <p:sp>
        <p:nvSpPr>
          <p:cNvPr id="173" name="Shape 173"/>
          <p:cNvSpPr txBox="1"/>
          <p:nvPr/>
        </p:nvSpPr>
        <p:spPr>
          <a:xfrm>
            <a:off x="3985100" y="1782938"/>
            <a:ext cx="4222200" cy="2975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1400"/>
              </a:spcBef>
              <a:spcAft>
                <a:spcPts val="400"/>
              </a:spcAft>
              <a:buNone/>
            </a:pPr>
            <a:r>
              <a:rPr lang="pl" sz="1600" dirty="0">
                <a:latin typeface="Times New Roman"/>
                <a:ea typeface="Times New Roman"/>
                <a:cs typeface="Times New Roman"/>
                <a:sym typeface="Times New Roman"/>
              </a:rPr>
              <a:t>Live Broadcast from Mr. Kelly's, Chicago, 1957 </a:t>
            </a:r>
            <a:br>
              <a:rPr lang="pl" sz="1600" dirty="0">
                <a:latin typeface="Times New Roman"/>
                <a:ea typeface="Times New Roman"/>
                <a:cs typeface="Times New Roman"/>
                <a:sym typeface="Times New Roman"/>
              </a:rPr>
            </a:br>
            <a:r>
              <a:rPr lang="pl" sz="1600" dirty="0">
                <a:latin typeface="Times New Roman"/>
                <a:ea typeface="Times New Roman"/>
                <a:cs typeface="Times New Roman"/>
                <a:sym typeface="Times New Roman"/>
              </a:rPr>
              <a:t>Gilles Margaritis Programme, Paris France, 1958</a:t>
            </a:r>
            <a:br>
              <a:rPr lang="pl" sz="1600" dirty="0">
                <a:latin typeface="Times New Roman"/>
                <a:ea typeface="Times New Roman"/>
                <a:cs typeface="Times New Roman"/>
                <a:sym typeface="Times New Roman"/>
              </a:rPr>
            </a:br>
            <a:r>
              <a:rPr lang="pl" sz="1600" dirty="0">
                <a:latin typeface="Times New Roman"/>
                <a:ea typeface="Times New Roman"/>
                <a:cs typeface="Times New Roman"/>
                <a:sym typeface="Times New Roman"/>
              </a:rPr>
              <a:t>Eddie Condon's Floor Show, NY,  1949-1950</a:t>
            </a:r>
            <a:br>
              <a:rPr lang="pl" sz="1600" dirty="0">
                <a:latin typeface="Times New Roman"/>
                <a:ea typeface="Times New Roman"/>
                <a:cs typeface="Times New Roman"/>
                <a:sym typeface="Times New Roman"/>
              </a:rPr>
            </a:br>
            <a:r>
              <a:rPr lang="pl" sz="1600" dirty="0">
                <a:latin typeface="Times New Roman"/>
                <a:ea typeface="Times New Roman"/>
                <a:cs typeface="Times New Roman"/>
                <a:sym typeface="Times New Roman"/>
              </a:rPr>
              <a:t>Club Oasis, NY, 1958</a:t>
            </a:r>
            <a:br>
              <a:rPr lang="pl" sz="1600" dirty="0">
                <a:latin typeface="Times New Roman"/>
                <a:ea typeface="Times New Roman"/>
                <a:cs typeface="Times New Roman"/>
                <a:sym typeface="Times New Roman"/>
              </a:rPr>
            </a:br>
            <a:r>
              <a:rPr lang="pl" sz="1600" dirty="0">
                <a:latin typeface="Times New Roman"/>
                <a:ea typeface="Times New Roman"/>
                <a:cs typeface="Times New Roman"/>
                <a:sym typeface="Times New Roman"/>
              </a:rPr>
              <a:t>Chelsea at Nine, London, England, 1959</a:t>
            </a:r>
            <a:br>
              <a:rPr lang="pl" sz="1600" dirty="0">
                <a:latin typeface="Times New Roman"/>
                <a:ea typeface="Times New Roman"/>
                <a:cs typeface="Times New Roman"/>
                <a:sym typeface="Times New Roman"/>
              </a:rPr>
            </a:br>
            <a:r>
              <a:rPr lang="pl" sz="1600" dirty="0">
                <a:latin typeface="Times New Roman"/>
                <a:ea typeface="Times New Roman"/>
                <a:cs typeface="Times New Roman"/>
                <a:sym typeface="Times New Roman"/>
              </a:rPr>
              <a:t>Bandstand USA, NY, 1956</a:t>
            </a:r>
            <a:br>
              <a:rPr lang="pl" sz="1600" dirty="0">
                <a:latin typeface="Times New Roman"/>
                <a:ea typeface="Times New Roman"/>
                <a:cs typeface="Times New Roman"/>
                <a:sym typeface="Times New Roman"/>
              </a:rPr>
            </a:br>
            <a:r>
              <a:rPr lang="pl" sz="1600" dirty="0">
                <a:latin typeface="Times New Roman"/>
                <a:ea typeface="Times New Roman"/>
                <a:cs typeface="Times New Roman"/>
                <a:sym typeface="Times New Roman"/>
              </a:rPr>
              <a:t>Art Ford's Jazz Party, 1958</a:t>
            </a:r>
            <a:br>
              <a:rPr lang="pl" sz="1600" dirty="0">
                <a:latin typeface="Times New Roman"/>
                <a:ea typeface="Times New Roman"/>
                <a:cs typeface="Times New Roman"/>
                <a:sym typeface="Times New Roman"/>
              </a:rPr>
            </a:br>
            <a:r>
              <a:rPr lang="pl" sz="1600" dirty="0">
                <a:latin typeface="Times New Roman"/>
                <a:ea typeface="Times New Roman"/>
                <a:cs typeface="Times New Roman"/>
                <a:sym typeface="Times New Roman"/>
              </a:rPr>
              <a:t>Art Ford Show, 1949</a:t>
            </a:r>
            <a:br>
              <a:rPr lang="pl" sz="1600" dirty="0">
                <a:latin typeface="Times New Roman"/>
                <a:ea typeface="Times New Roman"/>
                <a:cs typeface="Times New Roman"/>
                <a:sym typeface="Times New Roman"/>
              </a:rPr>
            </a:br>
            <a:r>
              <a:rPr lang="pl" sz="1600" dirty="0">
                <a:latin typeface="Times New Roman"/>
                <a:ea typeface="Times New Roman"/>
                <a:cs typeface="Times New Roman"/>
                <a:sym typeface="Times New Roman"/>
              </a:rPr>
              <a:t>Apollo Theatre Show, 1949-1952</a:t>
            </a:r>
            <a:endParaRPr sz="1600" dirty="0"/>
          </a:p>
        </p:txBody>
      </p:sp>
      <p:sp>
        <p:nvSpPr>
          <p:cNvPr id="174" name="Shape 174"/>
          <p:cNvSpPr txBox="1"/>
          <p:nvPr/>
        </p:nvSpPr>
        <p:spPr>
          <a:xfrm>
            <a:off x="771600" y="939638"/>
            <a:ext cx="7600800" cy="951600"/>
          </a:xfrm>
          <a:prstGeom prst="rect">
            <a:avLst/>
          </a:prstGeom>
          <a:noFill/>
          <a:ln>
            <a:noFill/>
          </a:ln>
        </p:spPr>
        <p:txBody>
          <a:bodyPr spcFirstLastPara="1" wrap="square" lIns="91425" tIns="91425" rIns="91425" bIns="91425" anchor="t" anchorCtr="0">
            <a:noAutofit/>
          </a:bodyPr>
          <a:lstStyle/>
          <a:p>
            <a:pPr marL="0" lvl="0" indent="457200">
              <a:spcBef>
                <a:spcPts val="0"/>
              </a:spcBef>
              <a:spcAft>
                <a:spcPts val="0"/>
              </a:spcAft>
              <a:buNone/>
            </a:pPr>
            <a:r>
              <a:rPr lang="pl" sz="1500" dirty="0">
                <a:latin typeface="Times New Roman"/>
                <a:ea typeface="Times New Roman"/>
                <a:cs typeface="Times New Roman"/>
                <a:sym typeface="Times New Roman"/>
              </a:rPr>
              <a:t>Billie Holiday received numerous awards and accolades while still alive and posthumously. These include being inducted into the Grammy Hall of Fame, Ertegun Jazz Hall of Fame, Rock and Roll Hall of Fame, and the ASCAP Jazz Wall of Fame.</a:t>
            </a:r>
            <a:endParaRPr sz="1500" dirty="0">
              <a:latin typeface="Times New Roman"/>
              <a:ea typeface="Times New Roman"/>
              <a:cs typeface="Times New Roman"/>
              <a:sym typeface="Times New Roman"/>
            </a:endParaRPr>
          </a:p>
        </p:txBody>
      </p:sp>
      <p:pic>
        <p:nvPicPr>
          <p:cNvPr id="175" name="Shape 175"/>
          <p:cNvPicPr preferRelativeResize="0"/>
          <p:nvPr/>
        </p:nvPicPr>
        <p:blipFill>
          <a:blip r:embed="rId3">
            <a:alphaModFix/>
          </a:blip>
          <a:stretch>
            <a:fillRect/>
          </a:stretch>
        </p:blipFill>
        <p:spPr>
          <a:xfrm>
            <a:off x="7858750" y="2571750"/>
            <a:ext cx="1285251" cy="1285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586100" y="262599"/>
            <a:ext cx="7404100" cy="81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PL" sz="4000" b="1" dirty="0">
                <a:latin typeface="Times New Roman"/>
                <a:ea typeface="Times New Roman"/>
                <a:cs typeface="Times New Roman"/>
                <a:sym typeface="Times New Roman"/>
              </a:rPr>
              <a:t>BILLIE HOLIDAY </a:t>
            </a:r>
            <a:r>
              <a:rPr lang="pl" sz="4000" b="1" dirty="0">
                <a:latin typeface="Times New Roman"/>
                <a:ea typeface="Times New Roman"/>
                <a:cs typeface="Times New Roman"/>
                <a:sym typeface="Times New Roman"/>
              </a:rPr>
              <a:t>CAREER</a:t>
            </a:r>
            <a:endParaRPr sz="4000" dirty="0"/>
          </a:p>
        </p:txBody>
      </p:sp>
      <p:sp>
        <p:nvSpPr>
          <p:cNvPr id="181" name="Shape 181"/>
          <p:cNvSpPr txBox="1">
            <a:spLocks noGrp="1"/>
          </p:cNvSpPr>
          <p:nvPr>
            <p:ph type="body" idx="1"/>
          </p:nvPr>
        </p:nvSpPr>
        <p:spPr>
          <a:xfrm>
            <a:off x="0" y="978500"/>
            <a:ext cx="8520600" cy="4026000"/>
          </a:xfrm>
          <a:prstGeom prst="rect">
            <a:avLst/>
          </a:prstGeom>
        </p:spPr>
        <p:txBody>
          <a:bodyPr spcFirstLastPara="1" wrap="square" lIns="91425" tIns="91425" rIns="91425" bIns="91425" anchor="t" anchorCtr="0">
            <a:noAutofit/>
          </a:bodyPr>
          <a:lstStyle/>
          <a:p>
            <a:pPr marL="457200" lvl="0" indent="-317500" rtl="0">
              <a:lnSpc>
                <a:spcPct val="100000"/>
              </a:lnSpc>
              <a:spcBef>
                <a:spcPts val="0"/>
              </a:spcBef>
              <a:spcAft>
                <a:spcPts val="0"/>
              </a:spcAft>
              <a:buSzPts val="1400"/>
              <a:buFont typeface="Times New Roman"/>
              <a:buChar char="●"/>
            </a:pPr>
            <a:r>
              <a:rPr lang="pl" sz="2200" dirty="0">
                <a:latin typeface="Times New Roman"/>
                <a:ea typeface="Times New Roman"/>
                <a:cs typeface="Times New Roman"/>
                <a:sym typeface="Times New Roman"/>
              </a:rPr>
              <a:t>In her difficult early life, Holiday found solace in music, singing along to the records of Bessie Smith and Louis Armstrong.</a:t>
            </a:r>
            <a:endParaRPr sz="2200" dirty="0">
              <a:latin typeface="Times New Roman"/>
              <a:ea typeface="Times New Roman"/>
              <a:cs typeface="Times New Roman"/>
              <a:sym typeface="Times New Roman"/>
            </a:endParaRPr>
          </a:p>
          <a:p>
            <a:pPr marL="457200" lvl="0" indent="-317500" rtl="0">
              <a:lnSpc>
                <a:spcPct val="100000"/>
              </a:lnSpc>
              <a:spcBef>
                <a:spcPts val="0"/>
              </a:spcBef>
              <a:spcAft>
                <a:spcPts val="0"/>
              </a:spcAft>
              <a:buSzPts val="1400"/>
              <a:buFont typeface="Times New Roman"/>
              <a:buChar char="●"/>
            </a:pPr>
            <a:r>
              <a:rPr lang="pl" sz="2200" dirty="0">
                <a:latin typeface="Times New Roman"/>
                <a:ea typeface="Times New Roman"/>
                <a:cs typeface="Times New Roman"/>
                <a:sym typeface="Times New Roman"/>
              </a:rPr>
              <a:t>Around 1930, Holiday began singing in local clubs and renamed herself "Billie".</a:t>
            </a:r>
            <a:endParaRPr sz="2200" dirty="0">
              <a:latin typeface="Times New Roman"/>
              <a:ea typeface="Times New Roman"/>
              <a:cs typeface="Times New Roman"/>
              <a:sym typeface="Times New Roman"/>
            </a:endParaRPr>
          </a:p>
          <a:p>
            <a:pPr marL="457200" lvl="0" indent="-317500" rtl="0">
              <a:lnSpc>
                <a:spcPct val="100000"/>
              </a:lnSpc>
              <a:spcBef>
                <a:spcPts val="0"/>
              </a:spcBef>
              <a:spcAft>
                <a:spcPts val="0"/>
              </a:spcAft>
              <a:buSzPts val="1400"/>
              <a:buFont typeface="Times New Roman"/>
              <a:buChar char="●"/>
            </a:pPr>
            <a:r>
              <a:rPr lang="pl" sz="2200" dirty="0">
                <a:latin typeface="Times New Roman"/>
                <a:ea typeface="Times New Roman"/>
                <a:cs typeface="Times New Roman"/>
                <a:sym typeface="Times New Roman"/>
              </a:rPr>
              <a:t>Known for her distinctive phrasing and expressive, sometimes melancholy voice, Holiday went on to record with jazz pianist Teddy Wilson and others in 1935.</a:t>
            </a:r>
            <a:endParaRPr sz="2200" dirty="0">
              <a:latin typeface="Times New Roman"/>
              <a:ea typeface="Times New Roman"/>
              <a:cs typeface="Times New Roman"/>
              <a:sym typeface="Times New Roman"/>
            </a:endParaRPr>
          </a:p>
          <a:p>
            <a:pPr marL="457200" lvl="0" indent="-317500" rtl="0">
              <a:lnSpc>
                <a:spcPct val="100000"/>
              </a:lnSpc>
              <a:spcBef>
                <a:spcPts val="0"/>
              </a:spcBef>
              <a:spcAft>
                <a:spcPts val="0"/>
              </a:spcAft>
              <a:buSzPts val="1400"/>
              <a:buFont typeface="Times New Roman"/>
              <a:buChar char="●"/>
            </a:pPr>
            <a:r>
              <a:rPr lang="pl" sz="2200" dirty="0">
                <a:latin typeface="Times New Roman"/>
                <a:ea typeface="Times New Roman"/>
                <a:cs typeface="Times New Roman"/>
                <a:sym typeface="Times New Roman"/>
              </a:rPr>
              <a:t>Young gave Holiday the nickname "Lady Day" in 1937—the same year she joined Basie's band. In return, she called him "Prez," which was her way of saying that she thought it was the greatest.</a:t>
            </a:r>
            <a:endParaRPr sz="2200" dirty="0">
              <a:latin typeface="Times New Roman"/>
              <a:ea typeface="Times New Roman"/>
              <a:cs typeface="Times New Roman"/>
              <a:sym typeface="Times New Roman"/>
            </a:endParaRPr>
          </a:p>
          <a:p>
            <a:pPr marL="0" lvl="0" indent="0" rtl="0">
              <a:spcBef>
                <a:spcPts val="1600"/>
              </a:spcBef>
              <a:spcAft>
                <a:spcPts val="1600"/>
              </a:spcAft>
              <a:buNone/>
            </a:pPr>
            <a:endParaRPr sz="1400" dirty="0"/>
          </a:p>
        </p:txBody>
      </p:sp>
      <p:pic>
        <p:nvPicPr>
          <p:cNvPr id="182" name="Shape 182"/>
          <p:cNvPicPr preferRelativeResize="0"/>
          <p:nvPr/>
        </p:nvPicPr>
        <p:blipFill>
          <a:blip r:embed="rId3">
            <a:alphaModFix/>
          </a:blip>
          <a:stretch>
            <a:fillRect/>
          </a:stretch>
        </p:blipFill>
        <p:spPr>
          <a:xfrm>
            <a:off x="0" y="0"/>
            <a:ext cx="1586100" cy="1082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D279CD-3CD4-4E3E-A547-F6CB83A1C565}"/>
              </a:ext>
            </a:extLst>
          </p:cNvPr>
          <p:cNvSpPr>
            <a:spLocks noGrp="1"/>
          </p:cNvSpPr>
          <p:nvPr>
            <p:ph type="title"/>
          </p:nvPr>
        </p:nvSpPr>
        <p:spPr/>
        <p:txBody>
          <a:bodyPr>
            <a:noAutofit/>
          </a:bodyPr>
          <a:lstStyle/>
          <a:p>
            <a:r>
              <a:rPr lang="pl-PL" sz="4000" b="1" dirty="0">
                <a:latin typeface="Times New Roman"/>
                <a:ea typeface="Times New Roman"/>
                <a:cs typeface="Times New Roman"/>
                <a:sym typeface="Times New Roman"/>
              </a:rPr>
              <a:t>BILLIE HOLIDAY </a:t>
            </a:r>
            <a:r>
              <a:rPr lang="pl" sz="4000" b="1" dirty="0">
                <a:latin typeface="Times New Roman"/>
                <a:ea typeface="Times New Roman"/>
                <a:cs typeface="Times New Roman"/>
                <a:sym typeface="Times New Roman"/>
              </a:rPr>
              <a:t>CAREER</a:t>
            </a:r>
            <a:endParaRPr lang="pl-PL" sz="4000" dirty="0"/>
          </a:p>
        </p:txBody>
      </p:sp>
      <p:sp>
        <p:nvSpPr>
          <p:cNvPr id="3" name="Symbol zastępczy tekstu 2">
            <a:extLst>
              <a:ext uri="{FF2B5EF4-FFF2-40B4-BE49-F238E27FC236}">
                <a16:creationId xmlns:a16="http://schemas.microsoft.com/office/drawing/2014/main" id="{1EBDB14C-23BA-4AF0-8D48-23194D230562}"/>
              </a:ext>
            </a:extLst>
          </p:cNvPr>
          <p:cNvSpPr>
            <a:spLocks noGrp="1"/>
          </p:cNvSpPr>
          <p:nvPr>
            <p:ph type="body" idx="1"/>
          </p:nvPr>
        </p:nvSpPr>
        <p:spPr/>
        <p:txBody>
          <a:bodyPr>
            <a:normAutofit/>
          </a:bodyPr>
          <a:lstStyle/>
          <a:p>
            <a:pPr lvl="0" indent="-317500">
              <a:buSzPts val="1400"/>
              <a:buFont typeface="Times New Roman"/>
              <a:buChar char="●"/>
            </a:pPr>
            <a:r>
              <a:rPr lang="en-US" sz="2200" dirty="0">
                <a:latin typeface="Times New Roman"/>
                <a:ea typeface="Times New Roman"/>
                <a:cs typeface="Times New Roman"/>
                <a:sym typeface="Times New Roman"/>
              </a:rPr>
              <a:t>Holiday </a:t>
            </a:r>
            <a:r>
              <a:rPr lang="pl-PL" sz="2200" dirty="0" err="1">
                <a:latin typeface="Times New Roman"/>
                <a:ea typeface="Times New Roman"/>
                <a:cs typeface="Times New Roman"/>
                <a:sym typeface="Times New Roman"/>
              </a:rPr>
              <a:t>recorded</a:t>
            </a:r>
            <a:r>
              <a:rPr lang="pl-PL"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tw</a:t>
            </a:r>
            <a:r>
              <a:rPr lang="pl-PL" sz="2200" dirty="0">
                <a:latin typeface="Times New Roman"/>
                <a:ea typeface="Times New Roman"/>
                <a:cs typeface="Times New Roman"/>
                <a:sym typeface="Times New Roman"/>
              </a:rPr>
              <a:t>o</a:t>
            </a:r>
            <a:r>
              <a:rPr lang="en-US" sz="2200" dirty="0">
                <a:latin typeface="Times New Roman"/>
                <a:ea typeface="Times New Roman"/>
                <a:cs typeface="Times New Roman"/>
                <a:sym typeface="Times New Roman"/>
              </a:rPr>
              <a:t> of her most famous songs, "God Bless the Child" and "Strange Fruit</a:t>
            </a:r>
            <a:r>
              <a:rPr lang="pl-PL" sz="2200" dirty="0">
                <a:latin typeface="Times New Roman"/>
                <a:ea typeface="Times New Roman"/>
                <a:cs typeface="Times New Roman"/>
                <a:sym typeface="Times New Roman"/>
              </a:rPr>
              <a:t>”  </a:t>
            </a:r>
            <a:r>
              <a:rPr lang="pl-PL" sz="2200" dirty="0" err="1">
                <a:latin typeface="Times New Roman"/>
                <a:ea typeface="Times New Roman"/>
                <a:cs typeface="Times New Roman"/>
                <a:sym typeface="Times New Roman"/>
              </a:rPr>
              <a:t>about</a:t>
            </a:r>
            <a:r>
              <a:rPr lang="pl-PL" sz="2200" dirty="0">
                <a:latin typeface="Times New Roman"/>
                <a:ea typeface="Times New Roman"/>
                <a:cs typeface="Times New Roman"/>
                <a:sym typeface="Times New Roman"/>
              </a:rPr>
              <a:t> lynch </a:t>
            </a:r>
            <a:r>
              <a:rPr lang="pl-PL" sz="2200" dirty="0" err="1">
                <a:latin typeface="Times New Roman"/>
                <a:ea typeface="Times New Roman"/>
                <a:cs typeface="Times New Roman"/>
                <a:sym typeface="Times New Roman"/>
              </a:rPr>
              <a:t>hanging</a:t>
            </a:r>
            <a:r>
              <a:rPr lang="pl-PL" sz="2200" dirty="0">
                <a:latin typeface="Times New Roman"/>
                <a:ea typeface="Times New Roman"/>
                <a:cs typeface="Times New Roman"/>
                <a:sym typeface="Times New Roman"/>
              </a:rPr>
              <a:t> of the </a:t>
            </a:r>
            <a:r>
              <a:rPr lang="pl-PL" sz="2200" dirty="0" err="1">
                <a:latin typeface="Times New Roman"/>
                <a:ea typeface="Times New Roman"/>
                <a:cs typeface="Times New Roman"/>
                <a:sym typeface="Times New Roman"/>
              </a:rPr>
              <a:t>African</a:t>
            </a:r>
            <a:r>
              <a:rPr lang="pl-PL" sz="2200" dirty="0">
                <a:latin typeface="Times New Roman"/>
                <a:ea typeface="Times New Roman"/>
                <a:cs typeface="Times New Roman"/>
                <a:sym typeface="Times New Roman"/>
              </a:rPr>
              <a:t>-American </a:t>
            </a:r>
            <a:r>
              <a:rPr lang="pl-PL" sz="2200" dirty="0" err="1">
                <a:latin typeface="Times New Roman"/>
                <a:ea typeface="Times New Roman"/>
                <a:cs typeface="Times New Roman"/>
                <a:sym typeface="Times New Roman"/>
              </a:rPr>
              <a:t>people</a:t>
            </a:r>
            <a:r>
              <a:rPr lang="pl-PL" sz="2200" dirty="0">
                <a:latin typeface="Times New Roman"/>
                <a:ea typeface="Times New Roman"/>
                <a:cs typeface="Times New Roman"/>
                <a:sym typeface="Times New Roman"/>
              </a:rPr>
              <a:t> by Ku-</a:t>
            </a:r>
            <a:r>
              <a:rPr lang="pl-PL" sz="2200" dirty="0" err="1">
                <a:latin typeface="Times New Roman"/>
                <a:ea typeface="Times New Roman"/>
                <a:cs typeface="Times New Roman"/>
                <a:sym typeface="Times New Roman"/>
              </a:rPr>
              <a:t>Klux</a:t>
            </a:r>
            <a:r>
              <a:rPr lang="pl-PL" sz="2200" dirty="0">
                <a:latin typeface="Times New Roman"/>
                <a:ea typeface="Times New Roman"/>
                <a:cs typeface="Times New Roman"/>
                <a:sym typeface="Times New Roman"/>
              </a:rPr>
              <a:t>-Klan</a:t>
            </a:r>
            <a:endParaRPr lang="en-US" sz="2200" dirty="0">
              <a:latin typeface="Times New Roman"/>
              <a:ea typeface="Times New Roman"/>
              <a:cs typeface="Times New Roman"/>
              <a:sym typeface="Times New Roman"/>
            </a:endParaRPr>
          </a:p>
          <a:p>
            <a:pPr lvl="0" indent="-317500">
              <a:buSzPts val="1400"/>
              <a:buFont typeface="Times New Roman"/>
              <a:buChar char="●"/>
            </a:pPr>
            <a:r>
              <a:rPr lang="en-US" sz="2200" dirty="0">
                <a:latin typeface="Times New Roman"/>
                <a:ea typeface="Times New Roman"/>
                <a:cs typeface="Times New Roman"/>
                <a:sym typeface="Times New Roman"/>
              </a:rPr>
              <a:t>She was arrested and convicted for narcotics possession in 1947.</a:t>
            </a:r>
          </a:p>
          <a:p>
            <a:pPr lvl="0" indent="-317500">
              <a:buSzPts val="1400"/>
              <a:buFont typeface="Times New Roman"/>
              <a:buChar char="●"/>
            </a:pPr>
            <a:r>
              <a:rPr lang="en-US" sz="2200" dirty="0">
                <a:latin typeface="Times New Roman"/>
                <a:ea typeface="Times New Roman"/>
                <a:cs typeface="Times New Roman"/>
                <a:sym typeface="Times New Roman"/>
              </a:rPr>
              <a:t>Holiday caught the public's attention by sharing her life story with the world in 1956. </a:t>
            </a:r>
            <a:endParaRPr lang="pl-PL" sz="2200" dirty="0">
              <a:latin typeface="Times New Roman"/>
              <a:ea typeface="Times New Roman"/>
              <a:cs typeface="Times New Roman"/>
              <a:sym typeface="Times New Roman"/>
            </a:endParaRPr>
          </a:p>
          <a:p>
            <a:pPr lvl="0" indent="-317500">
              <a:buSzPts val="1400"/>
              <a:buFont typeface="Times New Roman"/>
              <a:buChar char="●"/>
            </a:pPr>
            <a:r>
              <a:rPr lang="en-US" sz="2200" dirty="0">
                <a:latin typeface="Times New Roman"/>
                <a:ea typeface="Times New Roman"/>
                <a:cs typeface="Times New Roman"/>
                <a:sym typeface="Times New Roman"/>
              </a:rPr>
              <a:t>Her autobiography, Lady Sings the Blues (1956), was written in collaboration </a:t>
            </a:r>
            <a:r>
              <a:rPr lang="pl-PL" sz="2200" dirty="0">
                <a:latin typeface="Times New Roman"/>
                <a:ea typeface="Times New Roman"/>
                <a:cs typeface="Times New Roman"/>
                <a:sym typeface="Times New Roman"/>
              </a:rPr>
              <a:t>with</a:t>
            </a:r>
            <a:r>
              <a:rPr lang="en-US" sz="2200" dirty="0">
                <a:latin typeface="Times New Roman"/>
                <a:ea typeface="Times New Roman"/>
                <a:cs typeface="Times New Roman"/>
                <a:sym typeface="Times New Roman"/>
              </a:rPr>
              <a:t> William </a:t>
            </a:r>
            <a:r>
              <a:rPr lang="en-US" sz="2200" dirty="0" err="1">
                <a:latin typeface="Times New Roman"/>
                <a:ea typeface="Times New Roman"/>
                <a:cs typeface="Times New Roman"/>
                <a:sym typeface="Times New Roman"/>
              </a:rPr>
              <a:t>Dufty</a:t>
            </a:r>
            <a:r>
              <a:rPr lang="en-US" sz="2000" dirty="0">
                <a:latin typeface="Times New Roman"/>
                <a:ea typeface="Times New Roman"/>
                <a:cs typeface="Times New Roman"/>
                <a:sym typeface="Times New Roman"/>
              </a:rPr>
              <a:t>.</a:t>
            </a:r>
          </a:p>
          <a:p>
            <a:endParaRPr lang="pl-PL" dirty="0"/>
          </a:p>
        </p:txBody>
      </p:sp>
    </p:spTree>
    <p:extLst>
      <p:ext uri="{BB962C8B-B14F-4D97-AF65-F5344CB8AC3E}">
        <p14:creationId xmlns:p14="http://schemas.microsoft.com/office/powerpoint/2010/main" val="380755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056365" y="147175"/>
            <a:ext cx="3085200" cy="81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5000" b="1" dirty="0">
                <a:latin typeface="Times New Roman"/>
                <a:ea typeface="Times New Roman"/>
                <a:cs typeface="Times New Roman"/>
                <a:sym typeface="Times New Roman"/>
              </a:rPr>
              <a:t>ALBUMS</a:t>
            </a:r>
            <a:endParaRPr sz="5000" b="1" dirty="0">
              <a:latin typeface="Times New Roman"/>
              <a:ea typeface="Times New Roman"/>
              <a:cs typeface="Times New Roman"/>
              <a:sym typeface="Times New Roman"/>
            </a:endParaRPr>
          </a:p>
        </p:txBody>
      </p:sp>
      <p:pic>
        <p:nvPicPr>
          <p:cNvPr id="188" name="Shape 188"/>
          <p:cNvPicPr preferRelativeResize="0"/>
          <p:nvPr/>
        </p:nvPicPr>
        <p:blipFill>
          <a:blip r:embed="rId3">
            <a:alphaModFix/>
          </a:blip>
          <a:stretch>
            <a:fillRect/>
          </a:stretch>
        </p:blipFill>
        <p:spPr>
          <a:xfrm>
            <a:off x="71725" y="819925"/>
            <a:ext cx="1365350" cy="1373925"/>
          </a:xfrm>
          <a:prstGeom prst="rect">
            <a:avLst/>
          </a:prstGeom>
          <a:noFill/>
          <a:ln>
            <a:noFill/>
          </a:ln>
        </p:spPr>
      </p:pic>
      <p:sp>
        <p:nvSpPr>
          <p:cNvPr id="189" name="Shape 189"/>
          <p:cNvSpPr txBox="1"/>
          <p:nvPr/>
        </p:nvSpPr>
        <p:spPr>
          <a:xfrm>
            <a:off x="0" y="2120850"/>
            <a:ext cx="1686300" cy="385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l" sz="1300" dirty="0">
                <a:solidFill>
                  <a:schemeClr val="bg1"/>
                </a:solidFill>
                <a:latin typeface="Times New Roman"/>
                <a:ea typeface="Times New Roman"/>
                <a:cs typeface="Times New Roman"/>
                <a:sym typeface="Times New Roman"/>
              </a:rPr>
              <a:t>La</a:t>
            </a:r>
            <a:r>
              <a:rPr lang="pl" sz="1300" dirty="0">
                <a:latin typeface="Times New Roman"/>
                <a:ea typeface="Times New Roman"/>
                <a:cs typeface="Times New Roman"/>
                <a:sym typeface="Times New Roman"/>
              </a:rPr>
              <a:t>dy in Satin 1958</a:t>
            </a:r>
            <a:endParaRPr sz="1300" dirty="0">
              <a:latin typeface="Times New Roman"/>
              <a:ea typeface="Times New Roman"/>
              <a:cs typeface="Times New Roman"/>
              <a:sym typeface="Times New Roman"/>
            </a:endParaRPr>
          </a:p>
        </p:txBody>
      </p:sp>
      <p:pic>
        <p:nvPicPr>
          <p:cNvPr id="190" name="Shape 190"/>
          <p:cNvPicPr preferRelativeResize="0"/>
          <p:nvPr/>
        </p:nvPicPr>
        <p:blipFill>
          <a:blip r:embed="rId4">
            <a:alphaModFix/>
          </a:blip>
          <a:stretch>
            <a:fillRect/>
          </a:stretch>
        </p:blipFill>
        <p:spPr>
          <a:xfrm>
            <a:off x="71700" y="2432950"/>
            <a:ext cx="1365350" cy="1365350"/>
          </a:xfrm>
          <a:prstGeom prst="rect">
            <a:avLst/>
          </a:prstGeom>
          <a:noFill/>
          <a:ln>
            <a:noFill/>
          </a:ln>
        </p:spPr>
      </p:pic>
      <p:sp>
        <p:nvSpPr>
          <p:cNvPr id="191" name="Shape 191"/>
          <p:cNvSpPr txBox="1"/>
          <p:nvPr/>
        </p:nvSpPr>
        <p:spPr>
          <a:xfrm>
            <a:off x="-507575" y="3752975"/>
            <a:ext cx="2523900" cy="47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300" dirty="0">
                <a:solidFill>
                  <a:schemeClr val="bg1"/>
                </a:solidFill>
                <a:latin typeface="Times New Roman"/>
                <a:ea typeface="Times New Roman"/>
                <a:cs typeface="Times New Roman"/>
                <a:sym typeface="Times New Roman"/>
              </a:rPr>
              <a:t>So</a:t>
            </a:r>
            <a:r>
              <a:rPr lang="pl" sz="1300" dirty="0">
                <a:latin typeface="Times New Roman"/>
                <a:ea typeface="Times New Roman"/>
                <a:cs typeface="Times New Roman"/>
                <a:sym typeface="Times New Roman"/>
              </a:rPr>
              <a:t>ngs for Distingué </a:t>
            </a:r>
            <a:br>
              <a:rPr lang="pl" sz="1300" dirty="0">
                <a:latin typeface="Times New Roman"/>
                <a:ea typeface="Times New Roman"/>
                <a:cs typeface="Times New Roman"/>
                <a:sym typeface="Times New Roman"/>
              </a:rPr>
            </a:br>
            <a:r>
              <a:rPr lang="pl" sz="1300" dirty="0">
                <a:latin typeface="Times New Roman"/>
                <a:ea typeface="Times New Roman"/>
                <a:cs typeface="Times New Roman"/>
                <a:sym typeface="Times New Roman"/>
              </a:rPr>
              <a:t>Lovers 1957</a:t>
            </a:r>
            <a:endParaRPr sz="1300" dirty="0">
              <a:latin typeface="Times New Roman"/>
              <a:ea typeface="Times New Roman"/>
              <a:cs typeface="Times New Roman"/>
              <a:sym typeface="Times New Roman"/>
            </a:endParaRPr>
          </a:p>
        </p:txBody>
      </p:sp>
      <p:pic>
        <p:nvPicPr>
          <p:cNvPr id="192" name="Shape 192"/>
          <p:cNvPicPr preferRelativeResize="0"/>
          <p:nvPr/>
        </p:nvPicPr>
        <p:blipFill>
          <a:blip r:embed="rId5">
            <a:alphaModFix/>
          </a:blip>
          <a:stretch>
            <a:fillRect/>
          </a:stretch>
        </p:blipFill>
        <p:spPr>
          <a:xfrm>
            <a:off x="1526225" y="824213"/>
            <a:ext cx="1365350" cy="1365350"/>
          </a:xfrm>
          <a:prstGeom prst="rect">
            <a:avLst/>
          </a:prstGeom>
          <a:noFill/>
          <a:ln>
            <a:noFill/>
          </a:ln>
        </p:spPr>
      </p:pic>
      <p:sp>
        <p:nvSpPr>
          <p:cNvPr id="193" name="Shape 193"/>
          <p:cNvSpPr txBox="1"/>
          <p:nvPr/>
        </p:nvSpPr>
        <p:spPr>
          <a:xfrm>
            <a:off x="1455313" y="2093688"/>
            <a:ext cx="1686300" cy="38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300">
                <a:latin typeface="Times New Roman"/>
                <a:ea typeface="Times New Roman"/>
                <a:cs typeface="Times New Roman"/>
                <a:sym typeface="Times New Roman"/>
              </a:rPr>
              <a:t>Stay with Me 1958</a:t>
            </a:r>
            <a:endParaRPr sz="1300">
              <a:latin typeface="Times New Roman"/>
              <a:ea typeface="Times New Roman"/>
              <a:cs typeface="Times New Roman"/>
              <a:sym typeface="Times New Roman"/>
            </a:endParaRPr>
          </a:p>
        </p:txBody>
      </p:sp>
      <p:pic>
        <p:nvPicPr>
          <p:cNvPr id="194" name="Shape 194"/>
          <p:cNvPicPr preferRelativeResize="0"/>
          <p:nvPr/>
        </p:nvPicPr>
        <p:blipFill>
          <a:blip r:embed="rId6">
            <a:alphaModFix/>
          </a:blip>
          <a:stretch>
            <a:fillRect/>
          </a:stretch>
        </p:blipFill>
        <p:spPr>
          <a:xfrm>
            <a:off x="7584900" y="2491763"/>
            <a:ext cx="1247725" cy="1247725"/>
          </a:xfrm>
          <a:prstGeom prst="rect">
            <a:avLst/>
          </a:prstGeom>
          <a:noFill/>
          <a:ln>
            <a:noFill/>
          </a:ln>
        </p:spPr>
      </p:pic>
      <p:sp>
        <p:nvSpPr>
          <p:cNvPr id="195" name="Shape 195"/>
          <p:cNvSpPr txBox="1"/>
          <p:nvPr/>
        </p:nvSpPr>
        <p:spPr>
          <a:xfrm>
            <a:off x="7584888" y="3581025"/>
            <a:ext cx="1631100" cy="475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000">
                <a:latin typeface="Times New Roman"/>
                <a:ea typeface="Times New Roman"/>
                <a:cs typeface="Times New Roman"/>
                <a:sym typeface="Times New Roman"/>
              </a:rPr>
              <a:t>Body and Soul 1957</a:t>
            </a:r>
            <a:endParaRPr sz="1000">
              <a:latin typeface="Times New Roman"/>
              <a:ea typeface="Times New Roman"/>
              <a:cs typeface="Times New Roman"/>
              <a:sym typeface="Times New Roman"/>
            </a:endParaRPr>
          </a:p>
        </p:txBody>
      </p:sp>
      <p:pic>
        <p:nvPicPr>
          <p:cNvPr id="196" name="Shape 196"/>
          <p:cNvPicPr preferRelativeResize="0"/>
          <p:nvPr/>
        </p:nvPicPr>
        <p:blipFill>
          <a:blip r:embed="rId7">
            <a:alphaModFix/>
          </a:blip>
          <a:stretch>
            <a:fillRect/>
          </a:stretch>
        </p:blipFill>
        <p:spPr>
          <a:xfrm>
            <a:off x="3029400" y="819925"/>
            <a:ext cx="1383085" cy="1373925"/>
          </a:xfrm>
          <a:prstGeom prst="rect">
            <a:avLst/>
          </a:prstGeom>
          <a:noFill/>
          <a:ln>
            <a:noFill/>
          </a:ln>
        </p:spPr>
      </p:pic>
      <p:sp>
        <p:nvSpPr>
          <p:cNvPr id="197" name="Shape 197"/>
          <p:cNvSpPr txBox="1"/>
          <p:nvPr/>
        </p:nvSpPr>
        <p:spPr>
          <a:xfrm>
            <a:off x="3029400" y="2120850"/>
            <a:ext cx="1472700" cy="38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300">
                <a:latin typeface="Times New Roman"/>
                <a:ea typeface="Times New Roman"/>
                <a:cs typeface="Times New Roman"/>
                <a:sym typeface="Times New Roman"/>
              </a:rPr>
              <a:t>Velvet Mood 1956</a:t>
            </a:r>
            <a:endParaRPr sz="1300">
              <a:latin typeface="Times New Roman"/>
              <a:ea typeface="Times New Roman"/>
              <a:cs typeface="Times New Roman"/>
              <a:sym typeface="Times New Roman"/>
            </a:endParaRPr>
          </a:p>
        </p:txBody>
      </p:sp>
      <p:pic>
        <p:nvPicPr>
          <p:cNvPr id="198" name="Shape 198"/>
          <p:cNvPicPr preferRelativeResize="0"/>
          <p:nvPr/>
        </p:nvPicPr>
        <p:blipFill>
          <a:blip r:embed="rId8">
            <a:alphaModFix/>
          </a:blip>
          <a:stretch>
            <a:fillRect/>
          </a:stretch>
        </p:blipFill>
        <p:spPr>
          <a:xfrm>
            <a:off x="3029425" y="2432625"/>
            <a:ext cx="1383075" cy="1366006"/>
          </a:xfrm>
          <a:prstGeom prst="rect">
            <a:avLst/>
          </a:prstGeom>
          <a:noFill/>
          <a:ln>
            <a:noFill/>
          </a:ln>
        </p:spPr>
      </p:pic>
      <p:sp>
        <p:nvSpPr>
          <p:cNvPr id="199" name="Shape 199"/>
          <p:cNvSpPr txBox="1"/>
          <p:nvPr/>
        </p:nvSpPr>
        <p:spPr>
          <a:xfrm>
            <a:off x="3141625" y="3807300"/>
            <a:ext cx="1744500" cy="38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300">
                <a:latin typeface="Times New Roman"/>
                <a:ea typeface="Times New Roman"/>
                <a:cs typeface="Times New Roman"/>
                <a:sym typeface="Times New Roman"/>
              </a:rPr>
              <a:t>Billie Holiday </a:t>
            </a:r>
            <a:br>
              <a:rPr lang="pl" sz="1300">
                <a:latin typeface="Times New Roman"/>
                <a:ea typeface="Times New Roman"/>
                <a:cs typeface="Times New Roman"/>
                <a:sym typeface="Times New Roman"/>
              </a:rPr>
            </a:br>
            <a:r>
              <a:rPr lang="pl" sz="1300">
                <a:latin typeface="Times New Roman"/>
                <a:ea typeface="Times New Roman"/>
                <a:cs typeface="Times New Roman"/>
                <a:sym typeface="Times New Roman"/>
              </a:rPr>
              <a:t>at JATP 1954</a:t>
            </a:r>
            <a:endParaRPr sz="1300">
              <a:latin typeface="Times New Roman"/>
              <a:ea typeface="Times New Roman"/>
              <a:cs typeface="Times New Roman"/>
              <a:sym typeface="Times New Roman"/>
            </a:endParaRPr>
          </a:p>
        </p:txBody>
      </p:sp>
      <p:pic>
        <p:nvPicPr>
          <p:cNvPr id="200" name="Shape 200"/>
          <p:cNvPicPr preferRelativeResize="0"/>
          <p:nvPr/>
        </p:nvPicPr>
        <p:blipFill>
          <a:blip r:embed="rId9">
            <a:alphaModFix/>
          </a:blip>
          <a:stretch>
            <a:fillRect/>
          </a:stretch>
        </p:blipFill>
        <p:spPr>
          <a:xfrm>
            <a:off x="6053475" y="824513"/>
            <a:ext cx="1383075" cy="1364756"/>
          </a:xfrm>
          <a:prstGeom prst="rect">
            <a:avLst/>
          </a:prstGeom>
          <a:noFill/>
          <a:ln>
            <a:noFill/>
          </a:ln>
        </p:spPr>
      </p:pic>
      <p:pic>
        <p:nvPicPr>
          <p:cNvPr id="201" name="Shape 201"/>
          <p:cNvPicPr preferRelativeResize="0"/>
          <p:nvPr/>
        </p:nvPicPr>
        <p:blipFill>
          <a:blip r:embed="rId10">
            <a:alphaModFix/>
          </a:blip>
          <a:stretch>
            <a:fillRect/>
          </a:stretch>
        </p:blipFill>
        <p:spPr>
          <a:xfrm>
            <a:off x="7574375" y="816325"/>
            <a:ext cx="1438275" cy="1381125"/>
          </a:xfrm>
          <a:prstGeom prst="rect">
            <a:avLst/>
          </a:prstGeom>
          <a:noFill/>
          <a:ln>
            <a:noFill/>
          </a:ln>
        </p:spPr>
      </p:pic>
      <p:pic>
        <p:nvPicPr>
          <p:cNvPr id="202" name="Shape 202"/>
          <p:cNvPicPr preferRelativeResize="0"/>
          <p:nvPr/>
        </p:nvPicPr>
        <p:blipFill>
          <a:blip r:embed="rId11">
            <a:alphaModFix/>
          </a:blip>
          <a:stretch>
            <a:fillRect/>
          </a:stretch>
        </p:blipFill>
        <p:spPr>
          <a:xfrm>
            <a:off x="4588975" y="824525"/>
            <a:ext cx="1287989" cy="1364750"/>
          </a:xfrm>
          <a:prstGeom prst="rect">
            <a:avLst/>
          </a:prstGeom>
          <a:noFill/>
          <a:ln>
            <a:noFill/>
          </a:ln>
        </p:spPr>
      </p:pic>
      <p:sp>
        <p:nvSpPr>
          <p:cNvPr id="203" name="Shape 203"/>
          <p:cNvSpPr txBox="1"/>
          <p:nvPr/>
        </p:nvSpPr>
        <p:spPr>
          <a:xfrm>
            <a:off x="4674675" y="2038450"/>
            <a:ext cx="1116600" cy="38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300">
                <a:latin typeface="Times New Roman"/>
                <a:ea typeface="Times New Roman"/>
                <a:cs typeface="Times New Roman"/>
                <a:sym typeface="Times New Roman"/>
              </a:rPr>
              <a:t>BD Jazz 2003</a:t>
            </a:r>
            <a:endParaRPr sz="1300">
              <a:latin typeface="Times New Roman"/>
              <a:ea typeface="Times New Roman"/>
              <a:cs typeface="Times New Roman"/>
              <a:sym typeface="Times New Roman"/>
            </a:endParaRPr>
          </a:p>
        </p:txBody>
      </p:sp>
      <p:sp>
        <p:nvSpPr>
          <p:cNvPr id="204" name="Shape 204"/>
          <p:cNvSpPr txBox="1"/>
          <p:nvPr/>
        </p:nvSpPr>
        <p:spPr>
          <a:xfrm>
            <a:off x="5845200" y="2103900"/>
            <a:ext cx="1908300" cy="365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100">
                <a:latin typeface="Times New Roman"/>
                <a:ea typeface="Times New Roman"/>
                <a:cs typeface="Times New Roman"/>
                <a:sym typeface="Times New Roman"/>
              </a:rPr>
              <a:t>Billie Holiday Sings 1952</a:t>
            </a:r>
            <a:endParaRPr sz="1100">
              <a:latin typeface="Times New Roman"/>
              <a:ea typeface="Times New Roman"/>
              <a:cs typeface="Times New Roman"/>
              <a:sym typeface="Times New Roman"/>
            </a:endParaRPr>
          </a:p>
        </p:txBody>
      </p:sp>
      <p:sp>
        <p:nvSpPr>
          <p:cNvPr id="205" name="Shape 205"/>
          <p:cNvSpPr txBox="1"/>
          <p:nvPr/>
        </p:nvSpPr>
        <p:spPr>
          <a:xfrm>
            <a:off x="7128900" y="2093700"/>
            <a:ext cx="2329200" cy="54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000" dirty="0">
                <a:latin typeface="Times New Roman"/>
                <a:ea typeface="Times New Roman"/>
                <a:cs typeface="Times New Roman"/>
                <a:sym typeface="Times New Roman"/>
              </a:rPr>
              <a:t>An Evening with Billie Hol</a:t>
            </a:r>
            <a:r>
              <a:rPr lang="pl" sz="1000" dirty="0">
                <a:solidFill>
                  <a:schemeClr val="bg1"/>
                </a:solidFill>
                <a:latin typeface="Times New Roman"/>
                <a:ea typeface="Times New Roman"/>
                <a:cs typeface="Times New Roman"/>
                <a:sym typeface="Times New Roman"/>
              </a:rPr>
              <a:t>iday</a:t>
            </a:r>
            <a:r>
              <a:rPr lang="pl" sz="1000" dirty="0">
                <a:latin typeface="Times New Roman"/>
                <a:ea typeface="Times New Roman"/>
                <a:cs typeface="Times New Roman"/>
                <a:sym typeface="Times New Roman"/>
              </a:rPr>
              <a:t> </a:t>
            </a:r>
            <a:br>
              <a:rPr lang="pl" sz="1000" dirty="0">
                <a:latin typeface="Times New Roman"/>
                <a:ea typeface="Times New Roman"/>
                <a:cs typeface="Times New Roman"/>
                <a:sym typeface="Times New Roman"/>
              </a:rPr>
            </a:br>
            <a:r>
              <a:rPr lang="pl" sz="1000" dirty="0">
                <a:latin typeface="Times New Roman"/>
                <a:ea typeface="Times New Roman"/>
                <a:cs typeface="Times New Roman"/>
                <a:sym typeface="Times New Roman"/>
              </a:rPr>
              <a:t>1953</a:t>
            </a:r>
            <a:endParaRPr sz="1000" dirty="0">
              <a:latin typeface="Times New Roman"/>
              <a:ea typeface="Times New Roman"/>
              <a:cs typeface="Times New Roman"/>
              <a:sym typeface="Times New Roman"/>
            </a:endParaRPr>
          </a:p>
        </p:txBody>
      </p:sp>
      <p:pic>
        <p:nvPicPr>
          <p:cNvPr id="206" name="Shape 206"/>
          <p:cNvPicPr preferRelativeResize="0"/>
          <p:nvPr/>
        </p:nvPicPr>
        <p:blipFill>
          <a:blip r:embed="rId12">
            <a:alphaModFix/>
          </a:blip>
          <a:stretch>
            <a:fillRect/>
          </a:stretch>
        </p:blipFill>
        <p:spPr>
          <a:xfrm>
            <a:off x="4611300" y="2432950"/>
            <a:ext cx="1288000" cy="1365350"/>
          </a:xfrm>
          <a:prstGeom prst="rect">
            <a:avLst/>
          </a:prstGeom>
          <a:noFill/>
          <a:ln>
            <a:noFill/>
          </a:ln>
        </p:spPr>
      </p:pic>
      <p:sp>
        <p:nvSpPr>
          <p:cNvPr id="207" name="Shape 207"/>
          <p:cNvSpPr txBox="1"/>
          <p:nvPr/>
        </p:nvSpPr>
        <p:spPr>
          <a:xfrm>
            <a:off x="4202625" y="3753000"/>
            <a:ext cx="2060700" cy="63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300">
                <a:latin typeface="Times New Roman"/>
                <a:ea typeface="Times New Roman"/>
                <a:cs typeface="Times New Roman"/>
                <a:sym typeface="Times New Roman"/>
              </a:rPr>
              <a:t>Lady Sings the Blues </a:t>
            </a:r>
            <a:br>
              <a:rPr lang="pl" sz="1300">
                <a:latin typeface="Times New Roman"/>
                <a:ea typeface="Times New Roman"/>
                <a:cs typeface="Times New Roman"/>
                <a:sym typeface="Times New Roman"/>
              </a:rPr>
            </a:br>
            <a:r>
              <a:rPr lang="pl" sz="1300">
                <a:latin typeface="Times New Roman"/>
                <a:ea typeface="Times New Roman"/>
                <a:cs typeface="Times New Roman"/>
                <a:sym typeface="Times New Roman"/>
              </a:rPr>
              <a:t>1956</a:t>
            </a:r>
            <a:endParaRPr sz="1300">
              <a:latin typeface="Times New Roman"/>
              <a:ea typeface="Times New Roman"/>
              <a:cs typeface="Times New Roman"/>
              <a:sym typeface="Times New Roman"/>
            </a:endParaRPr>
          </a:p>
        </p:txBody>
      </p:sp>
      <p:pic>
        <p:nvPicPr>
          <p:cNvPr id="208" name="Shape 208"/>
          <p:cNvPicPr preferRelativeResize="0"/>
          <p:nvPr/>
        </p:nvPicPr>
        <p:blipFill>
          <a:blip r:embed="rId13">
            <a:alphaModFix/>
          </a:blip>
          <a:stretch>
            <a:fillRect/>
          </a:stretch>
        </p:blipFill>
        <p:spPr>
          <a:xfrm>
            <a:off x="6098100" y="2471613"/>
            <a:ext cx="1288000" cy="1288000"/>
          </a:xfrm>
          <a:prstGeom prst="rect">
            <a:avLst/>
          </a:prstGeom>
          <a:noFill/>
          <a:ln>
            <a:noFill/>
          </a:ln>
        </p:spPr>
      </p:pic>
      <p:sp>
        <p:nvSpPr>
          <p:cNvPr id="209" name="Shape 209"/>
          <p:cNvSpPr txBox="1"/>
          <p:nvPr/>
        </p:nvSpPr>
        <p:spPr>
          <a:xfrm>
            <a:off x="5954775" y="3671675"/>
            <a:ext cx="1862400" cy="475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000">
                <a:latin typeface="Times New Roman"/>
                <a:ea typeface="Times New Roman"/>
                <a:cs typeface="Times New Roman"/>
                <a:sym typeface="Times New Roman"/>
              </a:rPr>
              <a:t>Billie Holiday at Storyville </a:t>
            </a:r>
            <a:br>
              <a:rPr lang="pl" sz="1000">
                <a:latin typeface="Times New Roman"/>
                <a:ea typeface="Times New Roman"/>
                <a:cs typeface="Times New Roman"/>
                <a:sym typeface="Times New Roman"/>
              </a:rPr>
            </a:br>
            <a:r>
              <a:rPr lang="pl" sz="1000">
                <a:latin typeface="Times New Roman"/>
                <a:ea typeface="Times New Roman"/>
                <a:cs typeface="Times New Roman"/>
                <a:sym typeface="Times New Roman"/>
              </a:rPr>
              <a:t>1999</a:t>
            </a:r>
            <a:endParaRPr sz="1000">
              <a:latin typeface="Times New Roman"/>
              <a:ea typeface="Times New Roman"/>
              <a:cs typeface="Times New Roman"/>
              <a:sym typeface="Times New Roman"/>
            </a:endParaRPr>
          </a:p>
        </p:txBody>
      </p:sp>
      <p:pic>
        <p:nvPicPr>
          <p:cNvPr id="210" name="Shape 210"/>
          <p:cNvPicPr preferRelativeResize="0"/>
          <p:nvPr/>
        </p:nvPicPr>
        <p:blipFill>
          <a:blip r:embed="rId14">
            <a:alphaModFix/>
          </a:blip>
          <a:stretch>
            <a:fillRect/>
          </a:stretch>
        </p:blipFill>
        <p:spPr>
          <a:xfrm>
            <a:off x="1589236" y="2423938"/>
            <a:ext cx="1288000" cy="1312612"/>
          </a:xfrm>
          <a:prstGeom prst="rect">
            <a:avLst/>
          </a:prstGeom>
          <a:noFill/>
          <a:ln>
            <a:noFill/>
          </a:ln>
        </p:spPr>
      </p:pic>
      <p:sp>
        <p:nvSpPr>
          <p:cNvPr id="211" name="Shape 211"/>
          <p:cNvSpPr txBox="1"/>
          <p:nvPr/>
        </p:nvSpPr>
        <p:spPr>
          <a:xfrm>
            <a:off x="1068625" y="3526475"/>
            <a:ext cx="2329200" cy="7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a:latin typeface="Times New Roman"/>
                <a:ea typeface="Times New Roman"/>
                <a:cs typeface="Times New Roman"/>
                <a:sym typeface="Times New Roman"/>
              </a:rPr>
              <a:t>Billie Holiday's Greatest </a:t>
            </a:r>
            <a:br>
              <a:rPr lang="pl" sz="1200">
                <a:latin typeface="Times New Roman"/>
                <a:ea typeface="Times New Roman"/>
                <a:cs typeface="Times New Roman"/>
                <a:sym typeface="Times New Roman"/>
              </a:rPr>
            </a:br>
            <a:r>
              <a:rPr lang="pl" sz="1200">
                <a:latin typeface="Times New Roman"/>
                <a:ea typeface="Times New Roman"/>
                <a:cs typeface="Times New Roman"/>
                <a:sym typeface="Times New Roman"/>
              </a:rPr>
              <a:t>Hits 1996</a:t>
            </a:r>
            <a:endParaRPr sz="12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119875" y="454300"/>
            <a:ext cx="2675400" cy="120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6000" b="1">
                <a:latin typeface="Times New Roman"/>
                <a:ea typeface="Times New Roman"/>
                <a:cs typeface="Times New Roman"/>
                <a:sym typeface="Times New Roman"/>
              </a:rPr>
              <a:t>HITS</a:t>
            </a:r>
            <a:endParaRPr sz="6000"/>
          </a:p>
        </p:txBody>
      </p:sp>
      <p:sp>
        <p:nvSpPr>
          <p:cNvPr id="218" name="Shape 218"/>
          <p:cNvSpPr txBox="1">
            <a:spLocks noGrp="1"/>
          </p:cNvSpPr>
          <p:nvPr>
            <p:ph type="body" idx="1"/>
          </p:nvPr>
        </p:nvSpPr>
        <p:spPr>
          <a:xfrm>
            <a:off x="2872075" y="2696350"/>
            <a:ext cx="3291000" cy="19536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pl" sz="2400" u="sng">
                <a:solidFill>
                  <a:schemeClr val="hlink"/>
                </a:solidFill>
                <a:latin typeface="Times New Roman"/>
                <a:ea typeface="Times New Roman"/>
                <a:cs typeface="Times New Roman"/>
                <a:sym typeface="Times New Roman"/>
                <a:hlinkClick r:id="rId3"/>
              </a:rPr>
              <a:t>Gloomy Sunday</a:t>
            </a:r>
            <a:br>
              <a:rPr lang="pl" sz="2400">
                <a:latin typeface="Times New Roman"/>
                <a:ea typeface="Times New Roman"/>
                <a:cs typeface="Times New Roman"/>
                <a:sym typeface="Times New Roman"/>
              </a:rPr>
            </a:br>
            <a:r>
              <a:rPr lang="pl" sz="2400" u="sng">
                <a:solidFill>
                  <a:schemeClr val="hlink"/>
                </a:solidFill>
                <a:latin typeface="Times New Roman"/>
                <a:ea typeface="Times New Roman"/>
                <a:cs typeface="Times New Roman"/>
                <a:sym typeface="Times New Roman"/>
                <a:hlinkClick r:id="rId4"/>
              </a:rPr>
              <a:t>Body and Soul</a:t>
            </a:r>
            <a:r>
              <a:rPr lang="pl" sz="2400" u="sng">
                <a:solidFill>
                  <a:schemeClr val="hlink"/>
                </a:solidFill>
                <a:latin typeface="Times New Roman"/>
                <a:ea typeface="Times New Roman"/>
                <a:cs typeface="Times New Roman"/>
                <a:sym typeface="Times New Roman"/>
              </a:rPr>
              <a:t> </a:t>
            </a:r>
            <a:br>
              <a:rPr lang="pl" sz="2400" u="sng">
                <a:solidFill>
                  <a:schemeClr val="hlink"/>
                </a:solidFill>
                <a:latin typeface="Times New Roman"/>
                <a:ea typeface="Times New Roman"/>
                <a:cs typeface="Times New Roman"/>
                <a:sym typeface="Times New Roman"/>
              </a:rPr>
            </a:br>
            <a:r>
              <a:rPr lang="pl" sz="2400" u="sng">
                <a:solidFill>
                  <a:schemeClr val="hlink"/>
                </a:solidFill>
                <a:latin typeface="Times New Roman"/>
                <a:ea typeface="Times New Roman"/>
                <a:cs typeface="Times New Roman"/>
                <a:sym typeface="Times New Roman"/>
                <a:hlinkClick r:id="rId5"/>
              </a:rPr>
              <a:t>Blue Moon</a:t>
            </a:r>
            <a:br>
              <a:rPr lang="pl" sz="2400">
                <a:latin typeface="Times New Roman"/>
                <a:ea typeface="Times New Roman"/>
                <a:cs typeface="Times New Roman"/>
                <a:sym typeface="Times New Roman"/>
              </a:rPr>
            </a:br>
            <a:r>
              <a:rPr lang="pl" sz="2400" u="sng">
                <a:solidFill>
                  <a:schemeClr val="hlink"/>
                </a:solidFill>
                <a:latin typeface="Times New Roman"/>
                <a:ea typeface="Times New Roman"/>
                <a:cs typeface="Times New Roman"/>
                <a:sym typeface="Times New Roman"/>
                <a:hlinkClick r:id="rId6"/>
              </a:rPr>
              <a:t>Strange Fruit</a:t>
            </a:r>
            <a:endParaRPr sz="2400">
              <a:latin typeface="Times New Roman"/>
              <a:ea typeface="Times New Roman"/>
              <a:cs typeface="Times New Roman"/>
              <a:sym typeface="Times New Roman"/>
            </a:endParaRPr>
          </a:p>
        </p:txBody>
      </p:sp>
      <p:sp>
        <p:nvSpPr>
          <p:cNvPr id="219" name="Shape 219"/>
          <p:cNvSpPr txBox="1"/>
          <p:nvPr/>
        </p:nvSpPr>
        <p:spPr>
          <a:xfrm>
            <a:off x="3314400" y="827050"/>
            <a:ext cx="3403800" cy="186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pl" sz="2400" u="sng">
                <a:solidFill>
                  <a:schemeClr val="hlink"/>
                </a:solidFill>
                <a:latin typeface="Times New Roman"/>
                <a:ea typeface="Times New Roman"/>
                <a:cs typeface="Times New Roman"/>
                <a:sym typeface="Times New Roman"/>
                <a:hlinkClick r:id="rId7"/>
              </a:rPr>
              <a:t>I'll Be Seeing You</a:t>
            </a:r>
            <a:br>
              <a:rPr lang="pl" sz="2400">
                <a:latin typeface="Times New Roman"/>
                <a:ea typeface="Times New Roman"/>
                <a:cs typeface="Times New Roman"/>
                <a:sym typeface="Times New Roman"/>
              </a:rPr>
            </a:br>
            <a:r>
              <a:rPr lang="pl" sz="2400" u="sng">
                <a:solidFill>
                  <a:schemeClr val="hlink"/>
                </a:solidFill>
                <a:latin typeface="Times New Roman"/>
                <a:ea typeface="Times New Roman"/>
                <a:cs typeface="Times New Roman"/>
                <a:sym typeface="Times New Roman"/>
                <a:hlinkClick r:id="rId8"/>
              </a:rPr>
              <a:t>All of Me</a:t>
            </a:r>
            <a:br>
              <a:rPr lang="pl" sz="2400">
                <a:latin typeface="Times New Roman"/>
                <a:ea typeface="Times New Roman"/>
                <a:cs typeface="Times New Roman"/>
                <a:sym typeface="Times New Roman"/>
              </a:rPr>
            </a:br>
            <a:r>
              <a:rPr lang="pl" sz="2400" u="sng">
                <a:solidFill>
                  <a:schemeClr val="hlink"/>
                </a:solidFill>
                <a:latin typeface="Times New Roman"/>
                <a:ea typeface="Times New Roman"/>
                <a:cs typeface="Times New Roman"/>
                <a:sym typeface="Times New Roman"/>
                <a:hlinkClick r:id="rId9"/>
              </a:rPr>
              <a:t>Summertime</a:t>
            </a:r>
            <a:br>
              <a:rPr lang="pl" sz="2400">
                <a:latin typeface="Times New Roman"/>
                <a:ea typeface="Times New Roman"/>
                <a:cs typeface="Times New Roman"/>
                <a:sym typeface="Times New Roman"/>
              </a:rPr>
            </a:br>
            <a:r>
              <a:rPr lang="pl" sz="2400" u="sng">
                <a:solidFill>
                  <a:schemeClr val="hlink"/>
                </a:solidFill>
                <a:latin typeface="Times New Roman"/>
                <a:ea typeface="Times New Roman"/>
                <a:cs typeface="Times New Roman"/>
                <a:sym typeface="Times New Roman"/>
                <a:hlinkClick r:id="rId10"/>
              </a:rPr>
              <a:t>God Bless the Child</a:t>
            </a:r>
            <a:endParaRPr sz="2400">
              <a:latin typeface="Times New Roman"/>
              <a:ea typeface="Times New Roman"/>
              <a:cs typeface="Times New Roman"/>
              <a:sym typeface="Times New Roman"/>
            </a:endParaRPr>
          </a:p>
        </p:txBody>
      </p:sp>
      <p:pic>
        <p:nvPicPr>
          <p:cNvPr id="220" name="Shape 220"/>
          <p:cNvPicPr preferRelativeResize="0"/>
          <p:nvPr/>
        </p:nvPicPr>
        <p:blipFill>
          <a:blip r:embed="rId11">
            <a:alphaModFix/>
          </a:blip>
          <a:stretch>
            <a:fillRect/>
          </a:stretch>
        </p:blipFill>
        <p:spPr>
          <a:xfrm>
            <a:off x="203925" y="2225650"/>
            <a:ext cx="2487325" cy="2487325"/>
          </a:xfrm>
          <a:prstGeom prst="rect">
            <a:avLst/>
          </a:prstGeom>
          <a:noFill/>
          <a:ln>
            <a:noFill/>
          </a:ln>
        </p:spPr>
      </p:pic>
      <p:pic>
        <p:nvPicPr>
          <p:cNvPr id="221" name="Shape 221"/>
          <p:cNvPicPr preferRelativeResize="0"/>
          <p:nvPr/>
        </p:nvPicPr>
        <p:blipFill>
          <a:blip r:embed="rId12">
            <a:alphaModFix/>
          </a:blip>
          <a:stretch>
            <a:fillRect/>
          </a:stretch>
        </p:blipFill>
        <p:spPr>
          <a:xfrm>
            <a:off x="6768600" y="605575"/>
            <a:ext cx="2095500" cy="2876550"/>
          </a:xfrm>
          <a:prstGeom prst="rect">
            <a:avLst/>
          </a:prstGeom>
          <a:noFill/>
          <a:ln>
            <a:noFill/>
          </a:ln>
        </p:spPr>
      </p:pic>
      <p:sp>
        <p:nvSpPr>
          <p:cNvPr id="222" name="Shape 222"/>
          <p:cNvSpPr txBox="1"/>
          <p:nvPr/>
        </p:nvSpPr>
        <p:spPr>
          <a:xfrm>
            <a:off x="5864100" y="4214300"/>
            <a:ext cx="3000000" cy="1573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a:solidFill>
                  <a:srgbClr val="FFFFFF"/>
                </a:solidFill>
                <a:latin typeface="Times New Roman"/>
                <a:ea typeface="Times New Roman"/>
                <a:cs typeface="Times New Roman"/>
                <a:sym typeface="Times New Roman"/>
              </a:rPr>
              <a:t>clicking on the text moves to the song</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781050" y="0"/>
            <a:ext cx="7581900" cy="1059900"/>
          </a:xfrm>
          <a:prstGeom prst="rect">
            <a:avLst/>
          </a:prstGeom>
        </p:spPr>
        <p:txBody>
          <a:bodyPr spcFirstLastPara="1" wrap="square" lIns="91425" tIns="91425" rIns="91425" bIns="91425" anchor="t" anchorCtr="0">
            <a:noAutofit/>
          </a:bodyPr>
          <a:lstStyle/>
          <a:p>
            <a:pPr marL="0" lvl="0" indent="0" rtl="0">
              <a:lnSpc>
                <a:spcPct val="115000"/>
              </a:lnSpc>
              <a:spcBef>
                <a:spcPts val="2400"/>
              </a:spcBef>
              <a:spcAft>
                <a:spcPts val="600"/>
              </a:spcAft>
              <a:buNone/>
            </a:pPr>
            <a:r>
              <a:rPr lang="pl-PL" sz="4000" b="1" dirty="0">
                <a:latin typeface="Times New Roman"/>
                <a:ea typeface="Times New Roman"/>
                <a:cs typeface="Times New Roman"/>
                <a:sym typeface="Times New Roman"/>
              </a:rPr>
              <a:t>ELLA JANE FITZGERALD </a:t>
            </a:r>
            <a:endParaRPr lang="pl-PL" sz="4000" dirty="0"/>
          </a:p>
        </p:txBody>
      </p:sp>
      <p:sp>
        <p:nvSpPr>
          <p:cNvPr id="228" name="Shape 228"/>
          <p:cNvSpPr txBox="1">
            <a:spLocks noGrp="1"/>
          </p:cNvSpPr>
          <p:nvPr>
            <p:ph type="body" idx="1"/>
          </p:nvPr>
        </p:nvSpPr>
        <p:spPr>
          <a:xfrm>
            <a:off x="229335" y="1099000"/>
            <a:ext cx="6163200" cy="1829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Times New Roman"/>
              <a:buChar char="➔"/>
            </a:pPr>
            <a:r>
              <a:rPr lang="pl" sz="2000" b="1" dirty="0">
                <a:latin typeface="Times New Roman"/>
                <a:ea typeface="Times New Roman"/>
                <a:cs typeface="Times New Roman"/>
                <a:sym typeface="Times New Roman"/>
              </a:rPr>
              <a:t>BORN: </a:t>
            </a:r>
            <a:r>
              <a:rPr lang="pl" sz="2000" dirty="0">
                <a:latin typeface="Times New Roman"/>
                <a:ea typeface="Times New Roman"/>
                <a:cs typeface="Times New Roman"/>
                <a:sym typeface="Times New Roman"/>
              </a:rPr>
              <a:t>April 25, 1917 Newport News, Virginia, USA</a:t>
            </a:r>
            <a:endParaRPr sz="2000" dirty="0">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Arial"/>
              <a:buChar char="➔"/>
            </a:pPr>
            <a:r>
              <a:rPr lang="pl" sz="2000" b="1" dirty="0">
                <a:latin typeface="Times New Roman"/>
                <a:ea typeface="Times New Roman"/>
                <a:cs typeface="Times New Roman"/>
                <a:sym typeface="Times New Roman"/>
              </a:rPr>
              <a:t>DIED: </a:t>
            </a:r>
            <a:r>
              <a:rPr lang="pl" sz="2000" dirty="0">
                <a:latin typeface="Times New Roman"/>
                <a:ea typeface="Times New Roman"/>
                <a:cs typeface="Times New Roman"/>
                <a:sym typeface="Times New Roman"/>
              </a:rPr>
              <a:t>June 15, 1996 (aged 79) Beverly Hills, California</a:t>
            </a:r>
            <a:endParaRPr sz="2000" dirty="0">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Arial"/>
              <a:buChar char="➔"/>
            </a:pPr>
            <a:r>
              <a:rPr lang="pl" sz="2000" b="1" dirty="0">
                <a:latin typeface="Times New Roman"/>
                <a:ea typeface="Times New Roman"/>
                <a:cs typeface="Times New Roman"/>
                <a:sym typeface="Times New Roman"/>
              </a:rPr>
              <a:t>OCCUPATION:</a:t>
            </a:r>
            <a:r>
              <a:rPr lang="pl" sz="2000" dirty="0">
                <a:latin typeface="Arial"/>
                <a:ea typeface="Arial"/>
                <a:cs typeface="Arial"/>
                <a:sym typeface="Arial"/>
              </a:rPr>
              <a:t> </a:t>
            </a:r>
            <a:r>
              <a:rPr lang="pl" sz="2000" dirty="0">
                <a:latin typeface="Times New Roman"/>
                <a:ea typeface="Times New Roman"/>
                <a:cs typeface="Times New Roman"/>
                <a:sym typeface="Times New Roman"/>
              </a:rPr>
              <a:t>Singer</a:t>
            </a:r>
            <a:endParaRPr sz="2000" dirty="0">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Arial"/>
              <a:buChar char="➔"/>
            </a:pPr>
            <a:r>
              <a:rPr lang="pl" sz="2000" b="1" dirty="0">
                <a:latin typeface="Times New Roman"/>
                <a:ea typeface="Times New Roman"/>
                <a:cs typeface="Times New Roman"/>
                <a:sym typeface="Times New Roman"/>
              </a:rPr>
              <a:t>THE BEST SINGIEL: </a:t>
            </a:r>
            <a:r>
              <a:rPr lang="pl" sz="2000" b="1" dirty="0">
                <a:latin typeface="Arial"/>
                <a:ea typeface="Arial"/>
                <a:cs typeface="Arial"/>
                <a:sym typeface="Arial"/>
              </a:rPr>
              <a:t> </a:t>
            </a:r>
            <a:r>
              <a:rPr lang="pl" sz="2000" dirty="0">
                <a:latin typeface="Times New Roman"/>
                <a:ea typeface="Times New Roman"/>
                <a:cs typeface="Times New Roman"/>
                <a:sym typeface="Times New Roman"/>
              </a:rPr>
              <a:t>Summertime</a:t>
            </a:r>
            <a:endParaRPr sz="2000" dirty="0">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Arial"/>
              <a:buChar char="➔"/>
            </a:pPr>
            <a:r>
              <a:rPr lang="pl" sz="2000" b="1" dirty="0">
                <a:latin typeface="Times New Roman"/>
                <a:ea typeface="Times New Roman"/>
                <a:cs typeface="Times New Roman"/>
                <a:sym typeface="Times New Roman"/>
              </a:rPr>
              <a:t>GENRES:</a:t>
            </a:r>
            <a:r>
              <a:rPr lang="pl" sz="2000" dirty="0">
                <a:latin typeface="Arial"/>
                <a:ea typeface="Arial"/>
                <a:cs typeface="Arial"/>
                <a:sym typeface="Arial"/>
              </a:rPr>
              <a:t> </a:t>
            </a:r>
            <a:r>
              <a:rPr lang="pl" sz="2000" dirty="0">
                <a:latin typeface="Times New Roman"/>
                <a:ea typeface="Times New Roman"/>
                <a:cs typeface="Times New Roman"/>
                <a:sym typeface="Times New Roman"/>
              </a:rPr>
              <a:t>Swing, bebop, traditional pop, vocal jazz, blues</a:t>
            </a:r>
            <a:endParaRPr sz="2000" dirty="0">
              <a:latin typeface="Times New Roman"/>
              <a:ea typeface="Times New Roman"/>
              <a:cs typeface="Times New Roman"/>
              <a:sym typeface="Times New Roman"/>
            </a:endParaRPr>
          </a:p>
          <a:p>
            <a:pPr marL="0" lvl="0" indent="0" rtl="0">
              <a:spcBef>
                <a:spcPts val="1600"/>
              </a:spcBef>
              <a:spcAft>
                <a:spcPts val="1600"/>
              </a:spcAft>
              <a:buNone/>
            </a:pPr>
            <a:endParaRPr sz="1100" dirty="0">
              <a:solidFill>
                <a:srgbClr val="000000"/>
              </a:solidFill>
              <a:latin typeface="Arial"/>
              <a:ea typeface="Arial"/>
              <a:cs typeface="Arial"/>
              <a:sym typeface="Arial"/>
            </a:endParaRPr>
          </a:p>
        </p:txBody>
      </p:sp>
      <p:pic>
        <p:nvPicPr>
          <p:cNvPr id="229" name="Shape 229"/>
          <p:cNvPicPr preferRelativeResize="0"/>
          <p:nvPr/>
        </p:nvPicPr>
        <p:blipFill>
          <a:blip r:embed="rId3">
            <a:alphaModFix/>
          </a:blip>
          <a:stretch>
            <a:fillRect/>
          </a:stretch>
        </p:blipFill>
        <p:spPr>
          <a:xfrm>
            <a:off x="6768800" y="1099000"/>
            <a:ext cx="2145865" cy="2696375"/>
          </a:xfrm>
          <a:prstGeom prst="rect">
            <a:avLst/>
          </a:prstGeom>
          <a:noFill/>
          <a:ln>
            <a:noFill/>
          </a:ln>
        </p:spPr>
      </p:pic>
      <p:pic>
        <p:nvPicPr>
          <p:cNvPr id="230" name="Shape 230"/>
          <p:cNvPicPr preferRelativeResize="0"/>
          <p:nvPr/>
        </p:nvPicPr>
        <p:blipFill>
          <a:blip r:embed="rId4">
            <a:alphaModFix/>
          </a:blip>
          <a:stretch>
            <a:fillRect/>
          </a:stretch>
        </p:blipFill>
        <p:spPr>
          <a:xfrm>
            <a:off x="2356475" y="3441699"/>
            <a:ext cx="2438390" cy="1453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225750" y="237375"/>
            <a:ext cx="6908700" cy="75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4500" b="1">
                <a:latin typeface="Times New Roman"/>
                <a:ea typeface="Times New Roman"/>
                <a:cs typeface="Times New Roman"/>
                <a:sym typeface="Times New Roman"/>
              </a:rPr>
              <a:t>AWARDS AND HONORS</a:t>
            </a:r>
            <a:endParaRPr/>
          </a:p>
        </p:txBody>
      </p:sp>
      <p:sp>
        <p:nvSpPr>
          <p:cNvPr id="236" name="Shape 236"/>
          <p:cNvSpPr txBox="1">
            <a:spLocks noGrp="1"/>
          </p:cNvSpPr>
          <p:nvPr>
            <p:ph type="body" idx="1"/>
          </p:nvPr>
        </p:nvSpPr>
        <p:spPr>
          <a:xfrm>
            <a:off x="153100" y="994275"/>
            <a:ext cx="8520600" cy="3742825"/>
          </a:xfrm>
          <a:prstGeom prst="rect">
            <a:avLst/>
          </a:prstGeom>
        </p:spPr>
        <p:txBody>
          <a:bodyPr spcFirstLastPara="1" wrap="square" lIns="91425" tIns="91425" rIns="91425" bIns="91425" anchor="t" anchorCtr="0">
            <a:noAutofit/>
          </a:bodyPr>
          <a:lstStyle/>
          <a:p>
            <a:pPr marL="457200" lvl="0" indent="-330200" rtl="0">
              <a:lnSpc>
                <a:spcPct val="115000"/>
              </a:lnSpc>
              <a:spcBef>
                <a:spcPts val="0"/>
              </a:spcBef>
              <a:spcAft>
                <a:spcPts val="0"/>
              </a:spcAft>
              <a:buClr>
                <a:srgbClr val="000000"/>
              </a:buClr>
              <a:buSzPts val="1600"/>
              <a:buFont typeface="Times New Roman"/>
              <a:buChar char="★"/>
            </a:pPr>
            <a:r>
              <a:rPr lang="pl" sz="1600" dirty="0">
                <a:latin typeface="Times New Roman"/>
                <a:ea typeface="Times New Roman"/>
                <a:cs typeface="Times New Roman"/>
                <a:sym typeface="Times New Roman"/>
              </a:rPr>
              <a:t>Fitzgerald won thirteen Grammy Awards and received the Grammy Lifetime </a:t>
            </a:r>
            <a:br>
              <a:rPr lang="pl" sz="1600" dirty="0">
                <a:latin typeface="Times New Roman"/>
                <a:ea typeface="Times New Roman"/>
                <a:cs typeface="Times New Roman"/>
                <a:sym typeface="Times New Roman"/>
              </a:rPr>
            </a:br>
            <a:r>
              <a:rPr lang="pl" sz="1600" dirty="0">
                <a:latin typeface="Times New Roman"/>
                <a:ea typeface="Times New Roman"/>
                <a:cs typeface="Times New Roman"/>
                <a:sym typeface="Times New Roman"/>
              </a:rPr>
              <a:t>Achievement Award in 1967.</a:t>
            </a:r>
            <a:endParaRPr sz="1600" dirty="0">
              <a:latin typeface="Times New Roman"/>
              <a:ea typeface="Times New Roman"/>
              <a:cs typeface="Times New Roman"/>
              <a:sym typeface="Times New Roman"/>
            </a:endParaRPr>
          </a:p>
          <a:p>
            <a:pPr marL="457200" lvl="0" indent="-330200" rtl="0">
              <a:lnSpc>
                <a:spcPct val="115000"/>
              </a:lnSpc>
              <a:spcBef>
                <a:spcPts val="0"/>
              </a:spcBef>
              <a:spcAft>
                <a:spcPts val="0"/>
              </a:spcAft>
              <a:buClr>
                <a:srgbClr val="000000"/>
              </a:buClr>
              <a:buSzPts val="1600"/>
              <a:buFont typeface="Times New Roman"/>
              <a:buChar char="★"/>
            </a:pPr>
            <a:r>
              <a:rPr lang="pl" sz="1600" dirty="0">
                <a:latin typeface="Times New Roman"/>
                <a:ea typeface="Times New Roman"/>
                <a:cs typeface="Times New Roman"/>
                <a:sym typeface="Times New Roman"/>
              </a:rPr>
              <a:t>In 1958 Fitzgerald was the first African American female to sng at the inaugural show.</a:t>
            </a:r>
            <a:endParaRPr sz="1600" dirty="0">
              <a:latin typeface="Times New Roman"/>
              <a:ea typeface="Times New Roman"/>
              <a:cs typeface="Times New Roman"/>
              <a:sym typeface="Times New Roman"/>
            </a:endParaRPr>
          </a:p>
          <a:p>
            <a:pPr marL="457200" lvl="0" indent="-330200">
              <a:lnSpc>
                <a:spcPct val="115000"/>
              </a:lnSpc>
              <a:spcBef>
                <a:spcPts val="0"/>
              </a:spcBef>
              <a:spcAft>
                <a:spcPts val="0"/>
              </a:spcAft>
              <a:buClr>
                <a:srgbClr val="000000"/>
              </a:buClr>
              <a:buSzPts val="1600"/>
              <a:buFont typeface="Times New Roman"/>
              <a:buChar char="★"/>
            </a:pPr>
            <a:r>
              <a:rPr lang="pl" sz="1600" dirty="0">
                <a:latin typeface="Times New Roman"/>
                <a:ea typeface="Times New Roman"/>
                <a:cs typeface="Times New Roman"/>
                <a:sym typeface="Times New Roman"/>
              </a:rPr>
              <a:t>Other major awards and honors she received during her career were: </a:t>
            </a:r>
          </a:p>
          <a:p>
            <a:pPr marL="412750" lvl="0" indent="-285750">
              <a:lnSpc>
                <a:spcPct val="115000"/>
              </a:lnSpc>
              <a:spcBef>
                <a:spcPts val="0"/>
              </a:spcBef>
              <a:spcAft>
                <a:spcPts val="0"/>
              </a:spcAft>
              <a:buClr>
                <a:srgbClr val="000000"/>
              </a:buClr>
              <a:buSzPts val="1600"/>
              <a:buFont typeface="Wingdings" panose="05000000000000000000" pitchFamily="2" charset="2"/>
              <a:buChar char="§"/>
            </a:pPr>
            <a:r>
              <a:rPr lang="pl" sz="1600" dirty="0">
                <a:latin typeface="Times New Roman"/>
                <a:ea typeface="Times New Roman"/>
                <a:cs typeface="Times New Roman"/>
                <a:sym typeface="Times New Roman"/>
              </a:rPr>
              <a:t>Kennedy Center for the Performing Arts Medal of Honor Award, </a:t>
            </a:r>
          </a:p>
          <a:p>
            <a:pPr marL="412750" lvl="0" indent="-285750">
              <a:lnSpc>
                <a:spcPct val="115000"/>
              </a:lnSpc>
              <a:spcBef>
                <a:spcPts val="0"/>
              </a:spcBef>
              <a:spcAft>
                <a:spcPts val="0"/>
              </a:spcAft>
              <a:buClr>
                <a:srgbClr val="000000"/>
              </a:buClr>
              <a:buSzPts val="1600"/>
              <a:buFont typeface="Wingdings" panose="05000000000000000000" pitchFamily="2" charset="2"/>
              <a:buChar char="§"/>
            </a:pPr>
            <a:r>
              <a:rPr lang="pl" sz="1600" dirty="0">
                <a:latin typeface="Times New Roman"/>
                <a:ea typeface="Times New Roman"/>
                <a:cs typeface="Times New Roman"/>
                <a:sym typeface="Times New Roman"/>
              </a:rPr>
              <a:t>National Medal of Art, first Society of Singers Lifetime Achievement Award, named "Ella" in her honor, </a:t>
            </a:r>
          </a:p>
          <a:p>
            <a:pPr marL="412750" lvl="0" indent="-285750">
              <a:lnSpc>
                <a:spcPct val="115000"/>
              </a:lnSpc>
              <a:spcBef>
                <a:spcPts val="0"/>
              </a:spcBef>
              <a:spcAft>
                <a:spcPts val="0"/>
              </a:spcAft>
              <a:buClr>
                <a:srgbClr val="000000"/>
              </a:buClr>
              <a:buSzPts val="1600"/>
              <a:buFont typeface="Wingdings" panose="05000000000000000000" pitchFamily="2" charset="2"/>
              <a:buChar char="§"/>
            </a:pPr>
            <a:r>
              <a:rPr lang="pl" sz="1600" dirty="0">
                <a:latin typeface="Times New Roman"/>
                <a:ea typeface="Times New Roman"/>
                <a:cs typeface="Times New Roman"/>
                <a:sym typeface="Times New Roman"/>
              </a:rPr>
              <a:t>Presidential Medal of Freedom</a:t>
            </a:r>
          </a:p>
          <a:p>
            <a:pPr marL="412750" lvl="0" indent="-285750">
              <a:lnSpc>
                <a:spcPct val="115000"/>
              </a:lnSpc>
              <a:spcBef>
                <a:spcPts val="0"/>
              </a:spcBef>
              <a:spcAft>
                <a:spcPts val="0"/>
              </a:spcAft>
              <a:buClr>
                <a:srgbClr val="000000"/>
              </a:buClr>
              <a:buSzPts val="1600"/>
              <a:buFont typeface="Wingdings" panose="05000000000000000000" pitchFamily="2" charset="2"/>
              <a:buChar char="§"/>
            </a:pPr>
            <a:r>
              <a:rPr lang="pl" sz="1600" dirty="0">
                <a:latin typeface="Times New Roman"/>
                <a:ea typeface="Times New Roman"/>
                <a:cs typeface="Times New Roman"/>
                <a:sym typeface="Times New Roman"/>
              </a:rPr>
              <a:t>George and Ira Gershwin Award for Lifetime Musical Achievement,</a:t>
            </a:r>
          </a:p>
          <a:p>
            <a:pPr marL="412750" lvl="0" indent="-285750">
              <a:lnSpc>
                <a:spcPct val="115000"/>
              </a:lnSpc>
              <a:spcBef>
                <a:spcPts val="0"/>
              </a:spcBef>
              <a:spcAft>
                <a:spcPts val="0"/>
              </a:spcAft>
              <a:buClr>
                <a:srgbClr val="000000"/>
              </a:buClr>
              <a:buSzPts val="1600"/>
              <a:buFont typeface="Wingdings" panose="05000000000000000000" pitchFamily="2" charset="2"/>
              <a:buChar char="§"/>
            </a:pPr>
            <a:r>
              <a:rPr lang="pl" sz="1600" dirty="0">
                <a:latin typeface="Times New Roman"/>
                <a:ea typeface="Times New Roman"/>
                <a:cs typeface="Times New Roman"/>
                <a:sym typeface="Times New Roman"/>
              </a:rPr>
              <a:t> USC "Magnum Opus" Award, which hangs in the office of the Ella Fitzgerald Charitable Foundation. </a:t>
            </a:r>
          </a:p>
          <a:p>
            <a:pPr marL="412750" lvl="0" indent="-285750">
              <a:lnSpc>
                <a:spcPct val="115000"/>
              </a:lnSpc>
              <a:spcBef>
                <a:spcPts val="0"/>
              </a:spcBef>
              <a:spcAft>
                <a:spcPts val="0"/>
              </a:spcAft>
              <a:buClr>
                <a:srgbClr val="000000"/>
              </a:buClr>
              <a:buSzPts val="1600"/>
              <a:buFont typeface="Wingdings" panose="05000000000000000000" pitchFamily="2" charset="2"/>
              <a:buChar char="§"/>
            </a:pPr>
            <a:r>
              <a:rPr lang="pl" sz="1600" dirty="0">
                <a:latin typeface="Times New Roman"/>
                <a:ea typeface="Times New Roman"/>
                <a:cs typeface="Times New Roman"/>
                <a:sym typeface="Times New Roman"/>
              </a:rPr>
              <a:t>In 1990, she received an honorary doctorate of Music from Harvard University.</a:t>
            </a:r>
            <a:endParaRPr sz="1600" dirty="0">
              <a:latin typeface="Times New Roman"/>
              <a:ea typeface="Times New Roman"/>
              <a:cs typeface="Times New Roman"/>
              <a:sym typeface="Times New Roman"/>
            </a:endParaRPr>
          </a:p>
        </p:txBody>
      </p:sp>
      <p:pic>
        <p:nvPicPr>
          <p:cNvPr id="237" name="Shape 237"/>
          <p:cNvPicPr preferRelativeResize="0"/>
          <p:nvPr/>
        </p:nvPicPr>
        <p:blipFill rotWithShape="1">
          <a:blip r:embed="rId3">
            <a:alphaModFix/>
          </a:blip>
          <a:srcRect l="23788" r="21272"/>
          <a:stretch/>
        </p:blipFill>
        <p:spPr>
          <a:xfrm>
            <a:off x="7625875" y="0"/>
            <a:ext cx="1359525" cy="1662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68300" y="212838"/>
            <a:ext cx="7642750" cy="7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PL" sz="4000" b="1" dirty="0">
                <a:latin typeface="Times New Roman"/>
                <a:ea typeface="Times New Roman"/>
                <a:cs typeface="Times New Roman"/>
                <a:sym typeface="Times New Roman"/>
              </a:rPr>
              <a:t>ELLA FITZGERALD </a:t>
            </a:r>
            <a:r>
              <a:rPr lang="pl" sz="4000" b="1" dirty="0">
                <a:latin typeface="Times New Roman"/>
                <a:ea typeface="Times New Roman"/>
                <a:cs typeface="Times New Roman"/>
                <a:sym typeface="Times New Roman"/>
              </a:rPr>
              <a:t>CAREER</a:t>
            </a:r>
            <a:endParaRPr sz="4000" dirty="0"/>
          </a:p>
        </p:txBody>
      </p:sp>
      <p:sp>
        <p:nvSpPr>
          <p:cNvPr id="243" name="Shape 243"/>
          <p:cNvSpPr txBox="1">
            <a:spLocks noGrp="1"/>
          </p:cNvSpPr>
          <p:nvPr>
            <p:ph type="body" idx="1"/>
          </p:nvPr>
        </p:nvSpPr>
        <p:spPr>
          <a:xfrm>
            <a:off x="110625" y="1212225"/>
            <a:ext cx="8520600" cy="38196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Clr>
                <a:srgbClr val="000000"/>
              </a:buClr>
              <a:buSzPts val="1600"/>
              <a:buFont typeface="Times New Roman"/>
              <a:buChar char="●"/>
            </a:pPr>
            <a:r>
              <a:rPr lang="pl-PL" sz="2000" dirty="0">
                <a:latin typeface="Times New Roman"/>
                <a:ea typeface="Times New Roman"/>
                <a:cs typeface="Times New Roman"/>
                <a:sym typeface="Times New Roman"/>
              </a:rPr>
              <a:t>In</a:t>
            </a:r>
            <a:r>
              <a:rPr lang="pl" sz="2000" dirty="0">
                <a:latin typeface="Times New Roman"/>
                <a:ea typeface="Times New Roman"/>
                <a:cs typeface="Times New Roman"/>
                <a:sym typeface="Times New Roman"/>
              </a:rPr>
              <a:t>  1934, Ella was living on the streets, she entered an amateur contest at Harlem's Apollo Theater.</a:t>
            </a:r>
            <a:endParaRPr sz="2000" dirty="0">
              <a:latin typeface="Times New Roman"/>
              <a:ea typeface="Times New Roman"/>
              <a:cs typeface="Times New Roman"/>
              <a:sym typeface="Times New Roman"/>
            </a:endParaRPr>
          </a:p>
          <a:p>
            <a:pPr marL="457200" lvl="0" indent="-330200" rtl="0">
              <a:spcBef>
                <a:spcPts val="0"/>
              </a:spcBef>
              <a:spcAft>
                <a:spcPts val="0"/>
              </a:spcAft>
              <a:buClr>
                <a:srgbClr val="000000"/>
              </a:buClr>
              <a:buSzPts val="1600"/>
              <a:buFont typeface="Times New Roman"/>
              <a:buChar char="●"/>
            </a:pPr>
            <a:r>
              <a:rPr lang="pl" sz="2000" dirty="0">
                <a:latin typeface="Times New Roman"/>
                <a:ea typeface="Times New Roman"/>
                <a:cs typeface="Times New Roman"/>
                <a:sym typeface="Times New Roman"/>
              </a:rPr>
              <a:t>That performance at the Apollo helped set Fitzgerald's career in motion. </a:t>
            </a:r>
          </a:p>
          <a:p>
            <a:pPr marL="457200" lvl="0" indent="-330200" rtl="0">
              <a:spcBef>
                <a:spcPts val="0"/>
              </a:spcBef>
              <a:spcAft>
                <a:spcPts val="0"/>
              </a:spcAft>
              <a:buClr>
                <a:srgbClr val="000000"/>
              </a:buClr>
              <a:buSzPts val="1600"/>
              <a:buFont typeface="Times New Roman"/>
              <a:buChar char="●"/>
            </a:pPr>
            <a:r>
              <a:rPr lang="pl" sz="2000" dirty="0">
                <a:latin typeface="Times New Roman"/>
                <a:ea typeface="Times New Roman"/>
                <a:cs typeface="Times New Roman"/>
                <a:sym typeface="Times New Roman"/>
              </a:rPr>
              <a:t>She soon met bandleader and drummer Chick Webb and eventually joined his group as a singer.</a:t>
            </a:r>
            <a:endParaRPr sz="2000" dirty="0">
              <a:latin typeface="Times New Roman"/>
              <a:ea typeface="Times New Roman"/>
              <a:cs typeface="Times New Roman"/>
              <a:sym typeface="Times New Roman"/>
            </a:endParaRPr>
          </a:p>
          <a:p>
            <a:pPr marL="457200" lvl="0" indent="-330200" rtl="0">
              <a:spcBef>
                <a:spcPts val="0"/>
              </a:spcBef>
              <a:spcAft>
                <a:spcPts val="0"/>
              </a:spcAft>
              <a:buClr>
                <a:srgbClr val="000000"/>
              </a:buClr>
              <a:buSzPts val="1600"/>
              <a:buFont typeface="Times New Roman"/>
              <a:buChar char="●"/>
            </a:pPr>
            <a:r>
              <a:rPr lang="pl" sz="2000" dirty="0">
                <a:latin typeface="Times New Roman"/>
                <a:ea typeface="Times New Roman"/>
                <a:cs typeface="Times New Roman"/>
                <a:sym typeface="Times New Roman"/>
              </a:rPr>
              <a:t>Fitzgerald recorded "Love and Kisses" with Webb in 1935.</a:t>
            </a:r>
            <a:endParaRPr sz="2000" dirty="0">
              <a:latin typeface="Times New Roman"/>
              <a:ea typeface="Times New Roman"/>
              <a:cs typeface="Times New Roman"/>
              <a:sym typeface="Times New Roman"/>
            </a:endParaRPr>
          </a:p>
          <a:p>
            <a:pPr marL="457200" lvl="0" indent="-330200" rtl="0">
              <a:spcBef>
                <a:spcPts val="0"/>
              </a:spcBef>
              <a:spcAft>
                <a:spcPts val="0"/>
              </a:spcAft>
              <a:buClr>
                <a:srgbClr val="000000"/>
              </a:buClr>
              <a:buSzPts val="1600"/>
              <a:buFont typeface="Times New Roman"/>
              <a:buChar char="●"/>
            </a:pPr>
            <a:r>
              <a:rPr lang="pl" sz="2000" dirty="0">
                <a:latin typeface="Times New Roman"/>
                <a:ea typeface="Times New Roman"/>
                <a:cs typeface="Times New Roman"/>
                <a:sym typeface="Times New Roman"/>
              </a:rPr>
              <a:t>Following Webb's death in 1939, Ella became the leader of the band, which was renamed Ella Fitzgerald and Her Famous Orchestra.</a:t>
            </a:r>
            <a:endParaRPr sz="2000" dirty="0">
              <a:latin typeface="Times New Roman"/>
              <a:ea typeface="Times New Roman"/>
              <a:cs typeface="Times New Roman"/>
              <a:sym typeface="Times New Roman"/>
            </a:endParaRPr>
          </a:p>
          <a:p>
            <a:pPr marL="457200" lvl="0" indent="-330200" rtl="0">
              <a:spcBef>
                <a:spcPts val="0"/>
              </a:spcBef>
              <a:spcAft>
                <a:spcPts val="0"/>
              </a:spcAft>
              <a:buClr>
                <a:srgbClr val="000000"/>
              </a:buClr>
              <a:buSzPts val="1600"/>
              <a:buFont typeface="Times New Roman"/>
              <a:buChar char="●"/>
            </a:pPr>
            <a:r>
              <a:rPr lang="pl" sz="2000" dirty="0">
                <a:latin typeface="Times New Roman"/>
                <a:ea typeface="Times New Roman"/>
                <a:cs typeface="Times New Roman"/>
                <a:sym typeface="Times New Roman"/>
              </a:rPr>
              <a:t>Fitzgerald also made her film debut as Ruby in 1942's comedy western  „Ride 'Em Cowboy” with Bud Abbott and Lou Costello.</a:t>
            </a:r>
            <a:endParaRPr sz="2000" dirty="0">
              <a:latin typeface="Times New Roman"/>
              <a:ea typeface="Times New Roman"/>
              <a:cs typeface="Times New Roman"/>
              <a:sym typeface="Times New Roman"/>
            </a:endParaRPr>
          </a:p>
        </p:txBody>
      </p:sp>
      <p:pic>
        <p:nvPicPr>
          <p:cNvPr id="244" name="Shape 244"/>
          <p:cNvPicPr preferRelativeResize="0"/>
          <p:nvPr/>
        </p:nvPicPr>
        <p:blipFill rotWithShape="1">
          <a:blip r:embed="rId3">
            <a:alphaModFix/>
          </a:blip>
          <a:srcRect l="18348" r="15861"/>
          <a:stretch/>
        </p:blipFill>
        <p:spPr>
          <a:xfrm>
            <a:off x="8011050" y="47450"/>
            <a:ext cx="1132950" cy="107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50" name="Shape 250"/>
          <p:cNvPicPr preferRelativeResize="0"/>
          <p:nvPr/>
        </p:nvPicPr>
        <p:blipFill>
          <a:blip r:embed="rId3">
            <a:alphaModFix/>
          </a:blip>
          <a:stretch>
            <a:fillRect/>
          </a:stretch>
        </p:blipFill>
        <p:spPr>
          <a:xfrm>
            <a:off x="7188199" y="3416300"/>
            <a:ext cx="1955801" cy="1474650"/>
          </a:xfrm>
          <a:prstGeom prst="rect">
            <a:avLst/>
          </a:prstGeom>
          <a:noFill/>
          <a:ln>
            <a:noFill/>
          </a:ln>
        </p:spPr>
      </p:pic>
      <p:sp>
        <p:nvSpPr>
          <p:cNvPr id="249" name="Shape 249"/>
          <p:cNvSpPr txBox="1">
            <a:spLocks noGrp="1"/>
          </p:cNvSpPr>
          <p:nvPr>
            <p:ph type="body" idx="1"/>
          </p:nvPr>
        </p:nvSpPr>
        <p:spPr>
          <a:xfrm>
            <a:off x="197400" y="1265450"/>
            <a:ext cx="8520600" cy="36255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Clr>
                <a:srgbClr val="000000"/>
              </a:buClr>
              <a:buSzPts val="1600"/>
              <a:buFont typeface="Times New Roman"/>
              <a:buChar char="●"/>
            </a:pPr>
            <a:r>
              <a:rPr lang="pl" sz="2200" dirty="0">
                <a:latin typeface="Times New Roman"/>
                <a:ea typeface="Times New Roman"/>
                <a:cs typeface="Times New Roman"/>
                <a:sym typeface="Times New Roman"/>
              </a:rPr>
              <a:t>In 1956, Fitzgerald </a:t>
            </a:r>
            <a:r>
              <a:rPr lang="pl-PL" sz="2200" dirty="0" err="1">
                <a:latin typeface="Times New Roman"/>
                <a:ea typeface="Times New Roman"/>
                <a:cs typeface="Times New Roman"/>
                <a:sym typeface="Times New Roman"/>
              </a:rPr>
              <a:t>recorded</a:t>
            </a:r>
            <a:r>
              <a:rPr lang="pl-PL" sz="2200" dirty="0">
                <a:latin typeface="Times New Roman"/>
                <a:ea typeface="Times New Roman"/>
                <a:cs typeface="Times New Roman"/>
                <a:sym typeface="Times New Roman"/>
              </a:rPr>
              <a:t> „</a:t>
            </a:r>
            <a:r>
              <a:rPr lang="pl" sz="2200" dirty="0">
                <a:latin typeface="Times New Roman"/>
                <a:ea typeface="Times New Roman"/>
                <a:cs typeface="Times New Roman"/>
                <a:sym typeface="Times New Roman"/>
              </a:rPr>
              <a:t>1956's Ella Fitzgerald Sings the Cole Porter Song Book”.</a:t>
            </a:r>
            <a:endParaRPr sz="2200" dirty="0">
              <a:latin typeface="Times New Roman"/>
              <a:ea typeface="Times New Roman"/>
              <a:cs typeface="Times New Roman"/>
              <a:sym typeface="Times New Roman"/>
            </a:endParaRPr>
          </a:p>
          <a:p>
            <a:pPr marL="457200" lvl="0" indent="-330200" rtl="0">
              <a:spcBef>
                <a:spcPts val="0"/>
              </a:spcBef>
              <a:spcAft>
                <a:spcPts val="0"/>
              </a:spcAft>
              <a:buClr>
                <a:srgbClr val="000000"/>
              </a:buClr>
              <a:buSzPts val="1600"/>
              <a:buFont typeface="Times New Roman"/>
              <a:buChar char="●"/>
            </a:pPr>
            <a:r>
              <a:rPr lang="pl" sz="2200" dirty="0">
                <a:latin typeface="Times New Roman"/>
                <a:ea typeface="Times New Roman"/>
                <a:cs typeface="Times New Roman"/>
                <a:sym typeface="Times New Roman"/>
              </a:rPr>
              <a:t>Fitzgerald produced great recordings with such artists as Louis Armstrong and Count Basie.</a:t>
            </a:r>
            <a:endParaRPr sz="2200" dirty="0">
              <a:latin typeface="Times New Roman"/>
              <a:ea typeface="Times New Roman"/>
              <a:cs typeface="Times New Roman"/>
              <a:sym typeface="Times New Roman"/>
            </a:endParaRPr>
          </a:p>
          <a:p>
            <a:pPr marL="457200" lvl="0" indent="-330200">
              <a:spcBef>
                <a:spcPts val="0"/>
              </a:spcBef>
              <a:spcAft>
                <a:spcPts val="0"/>
              </a:spcAft>
              <a:buClr>
                <a:srgbClr val="000000"/>
              </a:buClr>
              <a:buSzPts val="1600"/>
              <a:buFont typeface="Times New Roman"/>
              <a:buChar char="●"/>
            </a:pPr>
            <a:r>
              <a:rPr lang="pl" sz="2200" dirty="0">
                <a:latin typeface="Times New Roman"/>
                <a:ea typeface="Times New Roman"/>
                <a:cs typeface="Times New Roman"/>
                <a:sym typeface="Times New Roman"/>
              </a:rPr>
              <a:t>In 1960, Fitzgerald broke into the pop charts with her rendition of "Mack the Knife" </a:t>
            </a:r>
          </a:p>
          <a:p>
            <a:pPr marL="457200" lvl="0" indent="-330200">
              <a:spcBef>
                <a:spcPts val="0"/>
              </a:spcBef>
              <a:spcAft>
                <a:spcPts val="0"/>
              </a:spcAft>
              <a:buClr>
                <a:srgbClr val="000000"/>
              </a:buClr>
              <a:buSzPts val="1600"/>
              <a:buFont typeface="Times New Roman"/>
              <a:buChar char="●"/>
            </a:pPr>
            <a:r>
              <a:rPr lang="pl" sz="2200" dirty="0">
                <a:latin typeface="Times New Roman"/>
                <a:ea typeface="Times New Roman"/>
                <a:cs typeface="Times New Roman"/>
                <a:sym typeface="Times New Roman"/>
              </a:rPr>
              <a:t>She made her last recording in 1989 and her last public </a:t>
            </a:r>
            <a:r>
              <a:rPr lang="pl" sz="2200" dirty="0">
                <a:solidFill>
                  <a:srgbClr val="FF0000"/>
                </a:solidFill>
                <a:latin typeface="Times New Roman"/>
                <a:ea typeface="Times New Roman"/>
                <a:cs typeface="Times New Roman"/>
                <a:sym typeface="Times New Roman"/>
              </a:rPr>
              <a:t>performance </a:t>
            </a:r>
            <a:br>
              <a:rPr lang="pl" sz="2200" dirty="0">
                <a:solidFill>
                  <a:srgbClr val="FF0000"/>
                </a:solidFill>
                <a:latin typeface="Times New Roman"/>
                <a:ea typeface="Times New Roman"/>
                <a:cs typeface="Times New Roman"/>
                <a:sym typeface="Times New Roman"/>
              </a:rPr>
            </a:br>
            <a:r>
              <a:rPr lang="pl" sz="2200" dirty="0">
                <a:latin typeface="Times New Roman"/>
                <a:ea typeface="Times New Roman"/>
                <a:cs typeface="Times New Roman"/>
                <a:sym typeface="Times New Roman"/>
              </a:rPr>
              <a:t>in 1991 at New York's Carnegie Hall.</a:t>
            </a:r>
            <a:endParaRPr sz="2200" dirty="0">
              <a:latin typeface="Times New Roman"/>
              <a:ea typeface="Times New Roman"/>
              <a:cs typeface="Times New Roman"/>
              <a:sym typeface="Times New Roman"/>
            </a:endParaRPr>
          </a:p>
          <a:p>
            <a:pPr marL="457200" lvl="0" indent="-330200">
              <a:spcBef>
                <a:spcPts val="0"/>
              </a:spcBef>
              <a:spcAft>
                <a:spcPts val="0"/>
              </a:spcAft>
              <a:buClr>
                <a:srgbClr val="000000"/>
              </a:buClr>
              <a:buSzPts val="1600"/>
              <a:buFont typeface="Times New Roman"/>
              <a:buChar char="●"/>
            </a:pPr>
            <a:r>
              <a:rPr lang="pl" sz="2200" dirty="0">
                <a:latin typeface="Times New Roman"/>
                <a:ea typeface="Times New Roman"/>
                <a:cs typeface="Times New Roman"/>
                <a:sym typeface="Times New Roman"/>
              </a:rPr>
              <a:t>In all, Fitzgerald recorded more than 200 albums </a:t>
            </a:r>
            <a:br>
              <a:rPr lang="pl" sz="2200" dirty="0">
                <a:latin typeface="Times New Roman"/>
                <a:ea typeface="Times New Roman"/>
                <a:cs typeface="Times New Roman"/>
                <a:sym typeface="Times New Roman"/>
              </a:rPr>
            </a:br>
            <a:r>
              <a:rPr lang="pl" sz="2200" dirty="0">
                <a:latin typeface="Times New Roman"/>
                <a:ea typeface="Times New Roman"/>
                <a:cs typeface="Times New Roman"/>
                <a:sym typeface="Times New Roman"/>
              </a:rPr>
              <a:t>and some 2,000 songs in her lifetime.</a:t>
            </a:r>
            <a:endParaRPr sz="2200" dirty="0">
              <a:latin typeface="Times New Roman"/>
              <a:ea typeface="Times New Roman"/>
              <a:cs typeface="Times New Roman"/>
              <a:sym typeface="Times New Roman"/>
            </a:endParaRPr>
          </a:p>
        </p:txBody>
      </p:sp>
      <p:sp>
        <p:nvSpPr>
          <p:cNvPr id="2" name="pole tekstowe 1">
            <a:extLst>
              <a:ext uri="{FF2B5EF4-FFF2-40B4-BE49-F238E27FC236}">
                <a16:creationId xmlns:a16="http://schemas.microsoft.com/office/drawing/2014/main" id="{BAB5D371-6D49-4636-BAC9-57877B0591E7}"/>
              </a:ext>
            </a:extLst>
          </p:cNvPr>
          <p:cNvSpPr txBox="1"/>
          <p:nvPr/>
        </p:nvSpPr>
        <p:spPr>
          <a:xfrm>
            <a:off x="977900" y="406400"/>
            <a:ext cx="7442200" cy="707886"/>
          </a:xfrm>
          <a:prstGeom prst="rect">
            <a:avLst/>
          </a:prstGeom>
          <a:noFill/>
        </p:spPr>
        <p:txBody>
          <a:bodyPr wrap="square" rtlCol="0">
            <a:spAutoFit/>
          </a:bodyPr>
          <a:lstStyle/>
          <a:p>
            <a:r>
              <a:rPr lang="pl-PL" sz="4000" b="1" dirty="0">
                <a:latin typeface="Times New Roman"/>
                <a:ea typeface="Times New Roman"/>
                <a:cs typeface="Times New Roman"/>
                <a:sym typeface="Times New Roman"/>
              </a:rPr>
              <a:t>ELLA FITZGERALD </a:t>
            </a:r>
            <a:r>
              <a:rPr lang="pl" sz="4000" b="1" dirty="0">
                <a:latin typeface="Times New Roman"/>
                <a:ea typeface="Times New Roman"/>
                <a:cs typeface="Times New Roman"/>
                <a:sym typeface="Times New Roman"/>
              </a:rPr>
              <a:t>CAREER</a:t>
            </a:r>
            <a:endParaRPr lang="pl-PL"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06875" y="169587"/>
            <a:ext cx="2951400" cy="751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5000" b="1" dirty="0">
                <a:latin typeface="Times New Roman"/>
                <a:ea typeface="Times New Roman"/>
                <a:cs typeface="Times New Roman"/>
                <a:sym typeface="Times New Roman"/>
              </a:rPr>
              <a:t>ALBUMS</a:t>
            </a:r>
            <a:endParaRPr dirty="0"/>
          </a:p>
        </p:txBody>
      </p:sp>
      <p:pic>
        <p:nvPicPr>
          <p:cNvPr id="257" name="Shape 257"/>
          <p:cNvPicPr preferRelativeResize="0"/>
          <p:nvPr/>
        </p:nvPicPr>
        <p:blipFill>
          <a:blip r:embed="rId3">
            <a:alphaModFix/>
          </a:blip>
          <a:stretch>
            <a:fillRect/>
          </a:stretch>
        </p:blipFill>
        <p:spPr>
          <a:xfrm>
            <a:off x="7463900" y="1534400"/>
            <a:ext cx="1524000" cy="1524000"/>
          </a:xfrm>
          <a:prstGeom prst="rect">
            <a:avLst/>
          </a:prstGeom>
          <a:noFill/>
          <a:ln>
            <a:noFill/>
          </a:ln>
        </p:spPr>
      </p:pic>
      <p:sp>
        <p:nvSpPr>
          <p:cNvPr id="258" name="Shape 258"/>
          <p:cNvSpPr txBox="1"/>
          <p:nvPr/>
        </p:nvSpPr>
        <p:spPr>
          <a:xfrm>
            <a:off x="7463900" y="3058400"/>
            <a:ext cx="1524000" cy="26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200">
                <a:latin typeface="Times New Roman"/>
                <a:ea typeface="Times New Roman"/>
                <a:cs typeface="Times New Roman"/>
                <a:sym typeface="Times New Roman"/>
              </a:rPr>
              <a:t>Ella and Louis 1956</a:t>
            </a:r>
            <a:endParaRPr sz="1200">
              <a:latin typeface="Times New Roman"/>
              <a:ea typeface="Times New Roman"/>
              <a:cs typeface="Times New Roman"/>
              <a:sym typeface="Times New Roman"/>
            </a:endParaRPr>
          </a:p>
        </p:txBody>
      </p:sp>
      <p:pic>
        <p:nvPicPr>
          <p:cNvPr id="259" name="Shape 259"/>
          <p:cNvPicPr preferRelativeResize="0"/>
          <p:nvPr/>
        </p:nvPicPr>
        <p:blipFill>
          <a:blip r:embed="rId4">
            <a:alphaModFix/>
          </a:blip>
          <a:stretch>
            <a:fillRect/>
          </a:stretch>
        </p:blipFill>
        <p:spPr>
          <a:xfrm>
            <a:off x="207700" y="970275"/>
            <a:ext cx="1438275" cy="1438275"/>
          </a:xfrm>
          <a:prstGeom prst="rect">
            <a:avLst/>
          </a:prstGeom>
          <a:noFill/>
          <a:ln>
            <a:noFill/>
          </a:ln>
        </p:spPr>
      </p:pic>
      <p:sp>
        <p:nvSpPr>
          <p:cNvPr id="260" name="Shape 260"/>
          <p:cNvSpPr txBox="1"/>
          <p:nvPr/>
        </p:nvSpPr>
        <p:spPr>
          <a:xfrm>
            <a:off x="75538" y="2408550"/>
            <a:ext cx="1813200" cy="26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200" dirty="0">
                <a:solidFill>
                  <a:schemeClr val="bg1"/>
                </a:solidFill>
                <a:latin typeface="Times New Roman"/>
                <a:ea typeface="Times New Roman"/>
                <a:cs typeface="Times New Roman"/>
                <a:sym typeface="Times New Roman"/>
              </a:rPr>
              <a:t>A</a:t>
            </a:r>
            <a:r>
              <a:rPr lang="pl" sz="1200" dirty="0">
                <a:latin typeface="Times New Roman"/>
                <a:ea typeface="Times New Roman"/>
                <a:cs typeface="Times New Roman"/>
                <a:sym typeface="Times New Roman"/>
              </a:rPr>
              <a:t>t the Opera House 1958</a:t>
            </a:r>
            <a:endParaRPr sz="1200" dirty="0">
              <a:latin typeface="Times New Roman"/>
              <a:ea typeface="Times New Roman"/>
              <a:cs typeface="Times New Roman"/>
              <a:sym typeface="Times New Roman"/>
            </a:endParaRPr>
          </a:p>
        </p:txBody>
      </p:sp>
      <p:pic>
        <p:nvPicPr>
          <p:cNvPr id="261" name="Shape 261"/>
          <p:cNvPicPr preferRelativeResize="0"/>
          <p:nvPr/>
        </p:nvPicPr>
        <p:blipFill>
          <a:blip r:embed="rId5">
            <a:alphaModFix/>
          </a:blip>
          <a:stretch>
            <a:fillRect/>
          </a:stretch>
        </p:blipFill>
        <p:spPr>
          <a:xfrm>
            <a:off x="263000" y="2828550"/>
            <a:ext cx="1438275" cy="1447800"/>
          </a:xfrm>
          <a:prstGeom prst="rect">
            <a:avLst/>
          </a:prstGeom>
          <a:noFill/>
          <a:ln>
            <a:noFill/>
          </a:ln>
        </p:spPr>
      </p:pic>
      <p:sp>
        <p:nvSpPr>
          <p:cNvPr id="262" name="Shape 262"/>
          <p:cNvSpPr txBox="1"/>
          <p:nvPr/>
        </p:nvSpPr>
        <p:spPr>
          <a:xfrm>
            <a:off x="25300" y="4276350"/>
            <a:ext cx="1913700" cy="4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dirty="0">
                <a:solidFill>
                  <a:schemeClr val="bg1"/>
                </a:solidFill>
                <a:latin typeface="Times New Roman"/>
                <a:ea typeface="Times New Roman"/>
                <a:cs typeface="Times New Roman"/>
                <a:sym typeface="Times New Roman"/>
              </a:rPr>
              <a:t>S</a:t>
            </a:r>
            <a:r>
              <a:rPr lang="pl" sz="1200" dirty="0">
                <a:latin typeface="Times New Roman"/>
                <a:ea typeface="Times New Roman"/>
                <a:cs typeface="Times New Roman"/>
                <a:sym typeface="Times New Roman"/>
              </a:rPr>
              <a:t>ongs in a Mellow Mood </a:t>
            </a:r>
            <a:br>
              <a:rPr lang="pl" sz="1200" dirty="0">
                <a:latin typeface="Times New Roman"/>
                <a:ea typeface="Times New Roman"/>
                <a:cs typeface="Times New Roman"/>
                <a:sym typeface="Times New Roman"/>
              </a:rPr>
            </a:br>
            <a:r>
              <a:rPr lang="pl" sz="1200" dirty="0">
                <a:latin typeface="Times New Roman"/>
                <a:ea typeface="Times New Roman"/>
                <a:cs typeface="Times New Roman"/>
                <a:sym typeface="Times New Roman"/>
              </a:rPr>
              <a:t>1954</a:t>
            </a:r>
            <a:endParaRPr sz="1200" dirty="0">
              <a:latin typeface="Times New Roman"/>
              <a:ea typeface="Times New Roman"/>
              <a:cs typeface="Times New Roman"/>
              <a:sym typeface="Times New Roman"/>
            </a:endParaRPr>
          </a:p>
        </p:txBody>
      </p:sp>
      <p:pic>
        <p:nvPicPr>
          <p:cNvPr id="263" name="Shape 263"/>
          <p:cNvPicPr preferRelativeResize="0"/>
          <p:nvPr/>
        </p:nvPicPr>
        <p:blipFill>
          <a:blip r:embed="rId6">
            <a:alphaModFix/>
          </a:blip>
          <a:stretch>
            <a:fillRect/>
          </a:stretch>
        </p:blipFill>
        <p:spPr>
          <a:xfrm>
            <a:off x="2021750" y="970275"/>
            <a:ext cx="1438275" cy="1438275"/>
          </a:xfrm>
          <a:prstGeom prst="rect">
            <a:avLst/>
          </a:prstGeom>
          <a:noFill/>
          <a:ln>
            <a:noFill/>
          </a:ln>
        </p:spPr>
      </p:pic>
      <p:sp>
        <p:nvSpPr>
          <p:cNvPr id="264" name="Shape 264"/>
          <p:cNvSpPr txBox="1"/>
          <p:nvPr/>
        </p:nvSpPr>
        <p:spPr>
          <a:xfrm>
            <a:off x="1951500" y="2408550"/>
            <a:ext cx="1634100" cy="4866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pl" sz="1200">
                <a:latin typeface="Times New Roman"/>
                <a:ea typeface="Times New Roman"/>
                <a:cs typeface="Times New Roman"/>
                <a:sym typeface="Times New Roman"/>
              </a:rPr>
              <a:t>These Are the Blues </a:t>
            </a:r>
            <a:endParaRPr sz="1200">
              <a:latin typeface="Times New Roman"/>
              <a:ea typeface="Times New Roman"/>
              <a:cs typeface="Times New Roman"/>
              <a:sym typeface="Times New Roman"/>
            </a:endParaRPr>
          </a:p>
          <a:p>
            <a:pPr marL="0" lvl="0" indent="0" algn="ctr" rtl="0">
              <a:spcBef>
                <a:spcPts val="0"/>
              </a:spcBef>
              <a:spcAft>
                <a:spcPts val="0"/>
              </a:spcAft>
              <a:buNone/>
            </a:pPr>
            <a:r>
              <a:rPr lang="pl" sz="1200">
                <a:latin typeface="Times New Roman"/>
                <a:ea typeface="Times New Roman"/>
                <a:cs typeface="Times New Roman"/>
                <a:sym typeface="Times New Roman"/>
              </a:rPr>
              <a:t>1963</a:t>
            </a:r>
            <a:endParaRPr sz="1200">
              <a:latin typeface="Times New Roman"/>
              <a:ea typeface="Times New Roman"/>
              <a:cs typeface="Times New Roman"/>
              <a:sym typeface="Times New Roman"/>
            </a:endParaRPr>
          </a:p>
        </p:txBody>
      </p:sp>
      <p:pic>
        <p:nvPicPr>
          <p:cNvPr id="265" name="Shape 265"/>
          <p:cNvPicPr preferRelativeResize="0"/>
          <p:nvPr/>
        </p:nvPicPr>
        <p:blipFill>
          <a:blip r:embed="rId7">
            <a:alphaModFix/>
          </a:blip>
          <a:stretch>
            <a:fillRect/>
          </a:stretch>
        </p:blipFill>
        <p:spPr>
          <a:xfrm>
            <a:off x="2021762" y="2833313"/>
            <a:ext cx="1438275" cy="1438275"/>
          </a:xfrm>
          <a:prstGeom prst="rect">
            <a:avLst/>
          </a:prstGeom>
          <a:noFill/>
          <a:ln>
            <a:noFill/>
          </a:ln>
        </p:spPr>
      </p:pic>
      <p:sp>
        <p:nvSpPr>
          <p:cNvPr id="266" name="Shape 266"/>
          <p:cNvSpPr txBox="1"/>
          <p:nvPr/>
        </p:nvSpPr>
        <p:spPr>
          <a:xfrm>
            <a:off x="1825913" y="4179950"/>
            <a:ext cx="1634100" cy="48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a:latin typeface="Times New Roman"/>
                <a:ea typeface="Times New Roman"/>
                <a:cs typeface="Times New Roman"/>
                <a:sym typeface="Times New Roman"/>
              </a:rPr>
              <a:t>Ella Swings Lightly </a:t>
            </a:r>
            <a:br>
              <a:rPr lang="pl" sz="1200">
                <a:latin typeface="Times New Roman"/>
                <a:ea typeface="Times New Roman"/>
                <a:cs typeface="Times New Roman"/>
                <a:sym typeface="Times New Roman"/>
              </a:rPr>
            </a:br>
            <a:r>
              <a:rPr lang="pl" sz="1200">
                <a:latin typeface="Times New Roman"/>
                <a:ea typeface="Times New Roman"/>
                <a:cs typeface="Times New Roman"/>
                <a:sym typeface="Times New Roman"/>
              </a:rPr>
              <a:t>1958</a:t>
            </a:r>
            <a:endParaRPr sz="1200">
              <a:latin typeface="Times New Roman"/>
              <a:ea typeface="Times New Roman"/>
              <a:cs typeface="Times New Roman"/>
              <a:sym typeface="Times New Roman"/>
            </a:endParaRPr>
          </a:p>
        </p:txBody>
      </p:sp>
      <p:pic>
        <p:nvPicPr>
          <p:cNvPr id="267" name="Shape 267"/>
          <p:cNvPicPr preferRelativeResize="0"/>
          <p:nvPr/>
        </p:nvPicPr>
        <p:blipFill>
          <a:blip r:embed="rId8">
            <a:alphaModFix/>
          </a:blip>
          <a:stretch>
            <a:fillRect/>
          </a:stretch>
        </p:blipFill>
        <p:spPr>
          <a:xfrm>
            <a:off x="3835800" y="970275"/>
            <a:ext cx="1438275" cy="1438275"/>
          </a:xfrm>
          <a:prstGeom prst="rect">
            <a:avLst/>
          </a:prstGeom>
          <a:noFill/>
          <a:ln>
            <a:noFill/>
          </a:ln>
        </p:spPr>
      </p:pic>
      <p:sp>
        <p:nvSpPr>
          <p:cNvPr id="268" name="Shape 268"/>
          <p:cNvSpPr txBox="1"/>
          <p:nvPr/>
        </p:nvSpPr>
        <p:spPr>
          <a:xfrm>
            <a:off x="3796125" y="2328450"/>
            <a:ext cx="1572900" cy="4866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pl" sz="1200">
                <a:latin typeface="Times New Roman"/>
                <a:ea typeface="Times New Roman"/>
                <a:cs typeface="Times New Roman"/>
                <a:sym typeface="Times New Roman"/>
              </a:rPr>
              <a:t>Ella in Hollywood </a:t>
            </a:r>
            <a:endParaRPr sz="1200">
              <a:latin typeface="Times New Roman"/>
              <a:ea typeface="Times New Roman"/>
              <a:cs typeface="Times New Roman"/>
              <a:sym typeface="Times New Roman"/>
            </a:endParaRPr>
          </a:p>
          <a:p>
            <a:pPr marL="0" lvl="0" indent="0" algn="ctr" rtl="0">
              <a:spcBef>
                <a:spcPts val="0"/>
              </a:spcBef>
              <a:spcAft>
                <a:spcPts val="0"/>
              </a:spcAft>
              <a:buNone/>
            </a:pPr>
            <a:r>
              <a:rPr lang="pl" sz="1200">
                <a:latin typeface="Times New Roman"/>
                <a:ea typeface="Times New Roman"/>
                <a:cs typeface="Times New Roman"/>
                <a:sym typeface="Times New Roman"/>
              </a:rPr>
              <a:t>1961</a:t>
            </a:r>
            <a:endParaRPr sz="1200">
              <a:latin typeface="Times New Roman"/>
              <a:ea typeface="Times New Roman"/>
              <a:cs typeface="Times New Roman"/>
              <a:sym typeface="Times New Roman"/>
            </a:endParaRPr>
          </a:p>
        </p:txBody>
      </p:sp>
      <p:pic>
        <p:nvPicPr>
          <p:cNvPr id="269" name="Shape 269"/>
          <p:cNvPicPr preferRelativeResize="0"/>
          <p:nvPr/>
        </p:nvPicPr>
        <p:blipFill>
          <a:blip r:embed="rId9">
            <a:alphaModFix/>
          </a:blip>
          <a:stretch>
            <a:fillRect/>
          </a:stretch>
        </p:blipFill>
        <p:spPr>
          <a:xfrm>
            <a:off x="5663800" y="970275"/>
            <a:ext cx="1438275" cy="1447328"/>
          </a:xfrm>
          <a:prstGeom prst="rect">
            <a:avLst/>
          </a:prstGeom>
          <a:noFill/>
          <a:ln>
            <a:noFill/>
          </a:ln>
        </p:spPr>
      </p:pic>
      <p:sp>
        <p:nvSpPr>
          <p:cNvPr id="270" name="Shape 270"/>
          <p:cNvSpPr txBox="1"/>
          <p:nvPr/>
        </p:nvSpPr>
        <p:spPr>
          <a:xfrm>
            <a:off x="5794563" y="2377350"/>
            <a:ext cx="1243800" cy="327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200">
                <a:latin typeface="Times New Roman"/>
                <a:ea typeface="Times New Roman"/>
                <a:cs typeface="Times New Roman"/>
                <a:sym typeface="Times New Roman"/>
              </a:rPr>
              <a:t>Lady Time 1978</a:t>
            </a:r>
            <a:endParaRPr sz="1200">
              <a:latin typeface="Times New Roman"/>
              <a:ea typeface="Times New Roman"/>
              <a:cs typeface="Times New Roman"/>
              <a:sym typeface="Times New Roman"/>
            </a:endParaRPr>
          </a:p>
        </p:txBody>
      </p:sp>
      <p:pic>
        <p:nvPicPr>
          <p:cNvPr id="271" name="Shape 271"/>
          <p:cNvPicPr preferRelativeResize="0"/>
          <p:nvPr/>
        </p:nvPicPr>
        <p:blipFill>
          <a:blip r:embed="rId10">
            <a:alphaModFix/>
          </a:blip>
          <a:stretch>
            <a:fillRect/>
          </a:stretch>
        </p:blipFill>
        <p:spPr>
          <a:xfrm>
            <a:off x="3835825" y="2864238"/>
            <a:ext cx="1376450" cy="1376450"/>
          </a:xfrm>
          <a:prstGeom prst="rect">
            <a:avLst/>
          </a:prstGeom>
          <a:noFill/>
          <a:ln>
            <a:noFill/>
          </a:ln>
        </p:spPr>
      </p:pic>
      <p:sp>
        <p:nvSpPr>
          <p:cNvPr id="272" name="Shape 272"/>
          <p:cNvSpPr txBox="1"/>
          <p:nvPr/>
        </p:nvSpPr>
        <p:spPr>
          <a:xfrm>
            <a:off x="3796113" y="4289875"/>
            <a:ext cx="1746600" cy="3279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pl" sz="1200">
                <a:latin typeface="Times New Roman"/>
                <a:ea typeface="Times New Roman"/>
                <a:cs typeface="Times New Roman"/>
                <a:sym typeface="Times New Roman"/>
              </a:rPr>
              <a:t>All That Jazz 1989</a:t>
            </a:r>
            <a:endParaRPr sz="1200">
              <a:latin typeface="Times New Roman"/>
              <a:ea typeface="Times New Roman"/>
              <a:cs typeface="Times New Roman"/>
              <a:sym typeface="Times New Roman"/>
            </a:endParaRPr>
          </a:p>
          <a:p>
            <a:pPr marL="0" lvl="0" indent="0" rtl="0">
              <a:spcBef>
                <a:spcPts val="0"/>
              </a:spcBef>
              <a:spcAft>
                <a:spcPts val="0"/>
              </a:spcAft>
              <a:buNone/>
            </a:pPr>
            <a:endParaRPr/>
          </a:p>
        </p:txBody>
      </p:sp>
      <p:pic>
        <p:nvPicPr>
          <p:cNvPr id="273" name="Shape 273"/>
          <p:cNvPicPr preferRelativeResize="0"/>
          <p:nvPr/>
        </p:nvPicPr>
        <p:blipFill>
          <a:blip r:embed="rId11">
            <a:alphaModFix/>
          </a:blip>
          <a:stretch>
            <a:fillRect/>
          </a:stretch>
        </p:blipFill>
        <p:spPr>
          <a:xfrm>
            <a:off x="5649875" y="2872725"/>
            <a:ext cx="1438275" cy="1420509"/>
          </a:xfrm>
          <a:prstGeom prst="rect">
            <a:avLst/>
          </a:prstGeom>
          <a:noFill/>
          <a:ln>
            <a:noFill/>
          </a:ln>
        </p:spPr>
      </p:pic>
      <p:sp>
        <p:nvSpPr>
          <p:cNvPr id="274" name="Shape 274"/>
          <p:cNvSpPr txBox="1"/>
          <p:nvPr/>
        </p:nvSpPr>
        <p:spPr>
          <a:xfrm>
            <a:off x="5680813" y="4240675"/>
            <a:ext cx="1376400" cy="327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sz="1200">
                <a:latin typeface="Times New Roman"/>
                <a:ea typeface="Times New Roman"/>
                <a:cs typeface="Times New Roman"/>
                <a:sym typeface="Times New Roman"/>
              </a:rPr>
              <a:t>Speak Love 1983</a:t>
            </a:r>
            <a:endParaRPr sz="1200">
              <a:latin typeface="Times New Roman"/>
              <a:ea typeface="Times New Roman"/>
              <a:cs typeface="Times New Roman"/>
              <a:sym typeface="Times New Roman"/>
            </a:endParaRPr>
          </a:p>
        </p:txBody>
      </p:sp>
      <p:sp>
        <p:nvSpPr>
          <p:cNvPr id="275" name="Shape 275"/>
          <p:cNvSpPr txBox="1"/>
          <p:nvPr/>
        </p:nvSpPr>
        <p:spPr>
          <a:xfrm>
            <a:off x="7439450" y="4878000"/>
            <a:ext cx="1572900" cy="265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a:solidFill>
                  <a:srgbClr val="FFFFFF"/>
                </a:solidFill>
                <a:latin typeface="Times New Roman"/>
                <a:ea typeface="Times New Roman"/>
                <a:cs typeface="Times New Roman"/>
                <a:sym typeface="Times New Roman"/>
              </a:rPr>
              <a:t>not all albums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50" y="-220950"/>
            <a:ext cx="9144000" cy="1132200"/>
          </a:xfrm>
          <a:prstGeom prst="rect">
            <a:avLst/>
          </a:prstGeom>
        </p:spPr>
        <p:txBody>
          <a:bodyPr spcFirstLastPara="1" wrap="square" lIns="91425" tIns="91425" rIns="91425" bIns="91425" anchor="t" anchorCtr="0">
            <a:noAutofit/>
          </a:bodyPr>
          <a:lstStyle/>
          <a:p>
            <a:pPr marL="0" lvl="0" indent="0" rtl="0">
              <a:lnSpc>
                <a:spcPct val="115000"/>
              </a:lnSpc>
              <a:spcBef>
                <a:spcPts val="2400"/>
              </a:spcBef>
              <a:spcAft>
                <a:spcPts val="600"/>
              </a:spcAft>
              <a:buNone/>
            </a:pPr>
            <a:r>
              <a:rPr lang="pl" sz="4500" b="1">
                <a:latin typeface="Times New Roman"/>
                <a:ea typeface="Times New Roman"/>
                <a:cs typeface="Times New Roman"/>
                <a:sym typeface="Times New Roman"/>
              </a:rPr>
              <a:t>   LOUIS DANIEL ARMSTRONG</a:t>
            </a:r>
            <a:endParaRPr sz="4500"/>
          </a:p>
        </p:txBody>
      </p:sp>
      <p:sp>
        <p:nvSpPr>
          <p:cNvPr id="104" name="Shape 104"/>
          <p:cNvSpPr txBox="1">
            <a:spLocks noGrp="1"/>
          </p:cNvSpPr>
          <p:nvPr>
            <p:ph type="body" idx="1"/>
          </p:nvPr>
        </p:nvSpPr>
        <p:spPr>
          <a:xfrm>
            <a:off x="0" y="1722474"/>
            <a:ext cx="7044900" cy="2358164"/>
          </a:xfrm>
          <a:prstGeom prst="rect">
            <a:avLst/>
          </a:prstGeom>
        </p:spPr>
        <p:txBody>
          <a:bodyPr spcFirstLastPara="1" wrap="square" lIns="91425" tIns="91425" rIns="91425" bIns="91425" anchor="t" anchorCtr="0">
            <a:noAutofit/>
          </a:bodyPr>
          <a:lstStyle/>
          <a:p>
            <a:pPr marL="457200" lvl="0" indent="-349250" rtl="0">
              <a:spcBef>
                <a:spcPts val="0"/>
              </a:spcBef>
              <a:spcAft>
                <a:spcPts val="0"/>
              </a:spcAft>
              <a:buClr>
                <a:srgbClr val="000000"/>
              </a:buClr>
              <a:buSzPts val="1900"/>
              <a:buFont typeface="Times New Roman"/>
              <a:buChar char="➔"/>
            </a:pPr>
            <a:r>
              <a:rPr lang="pl" sz="2000" b="1" dirty="0">
                <a:latin typeface="Times New Roman"/>
                <a:ea typeface="Times New Roman"/>
                <a:cs typeface="Times New Roman"/>
                <a:sym typeface="Times New Roman"/>
              </a:rPr>
              <a:t>BORN:	</a:t>
            </a:r>
            <a:r>
              <a:rPr lang="pl" sz="2000" dirty="0">
                <a:latin typeface="Times New Roman"/>
                <a:ea typeface="Times New Roman"/>
                <a:cs typeface="Times New Roman"/>
                <a:sym typeface="Times New Roman"/>
              </a:rPr>
              <a:t>August 4, 1901 New Orleans, Louisiana, USA</a:t>
            </a:r>
            <a:endParaRPr sz="2000" dirty="0">
              <a:latin typeface="Times New Roman"/>
              <a:ea typeface="Times New Roman"/>
              <a:cs typeface="Times New Roman"/>
              <a:sym typeface="Times New Roman"/>
            </a:endParaRPr>
          </a:p>
          <a:p>
            <a:pPr marL="457200" lvl="0" indent="-349250" rtl="0">
              <a:spcBef>
                <a:spcPts val="0"/>
              </a:spcBef>
              <a:spcAft>
                <a:spcPts val="0"/>
              </a:spcAft>
              <a:buClr>
                <a:srgbClr val="000000"/>
              </a:buClr>
              <a:buSzPts val="1900"/>
              <a:buFont typeface="Times New Roman"/>
              <a:buChar char="➔"/>
            </a:pPr>
            <a:r>
              <a:rPr lang="pl" sz="2000" b="1" dirty="0">
                <a:latin typeface="Times New Roman"/>
                <a:ea typeface="Times New Roman"/>
                <a:cs typeface="Times New Roman"/>
                <a:sym typeface="Times New Roman"/>
              </a:rPr>
              <a:t>DIED:	</a:t>
            </a:r>
            <a:r>
              <a:rPr lang="pl" sz="2000" dirty="0">
                <a:latin typeface="Times New Roman"/>
                <a:ea typeface="Times New Roman"/>
                <a:cs typeface="Times New Roman"/>
                <a:sym typeface="Times New Roman"/>
              </a:rPr>
              <a:t>July 6, 1971 (aged 69) Corona, Queens, New York</a:t>
            </a:r>
            <a:endParaRPr sz="2000" dirty="0">
              <a:latin typeface="Times New Roman"/>
              <a:ea typeface="Times New Roman"/>
              <a:cs typeface="Times New Roman"/>
              <a:sym typeface="Times New Roman"/>
            </a:endParaRPr>
          </a:p>
          <a:p>
            <a:pPr marL="457200" lvl="0" indent="-349250" rtl="0">
              <a:spcBef>
                <a:spcPts val="0"/>
              </a:spcBef>
              <a:spcAft>
                <a:spcPts val="0"/>
              </a:spcAft>
              <a:buClr>
                <a:srgbClr val="000000"/>
              </a:buClr>
              <a:buSzPts val="1900"/>
              <a:buFont typeface="Times New Roman"/>
              <a:buChar char="➔"/>
            </a:pPr>
            <a:r>
              <a:rPr lang="pl" sz="2000" b="1" dirty="0">
                <a:latin typeface="Times New Roman"/>
                <a:ea typeface="Times New Roman"/>
                <a:cs typeface="Times New Roman"/>
                <a:sym typeface="Times New Roman"/>
              </a:rPr>
              <a:t>OTHER NAMES:   </a:t>
            </a:r>
            <a:r>
              <a:rPr lang="pl" sz="2000" dirty="0">
                <a:latin typeface="Times New Roman"/>
                <a:ea typeface="Times New Roman"/>
                <a:cs typeface="Times New Roman"/>
                <a:sym typeface="Times New Roman"/>
              </a:rPr>
              <a:t>"Satchmo" , "Satch" , "Pops" , "Louie"</a:t>
            </a:r>
            <a:endParaRPr sz="2000" dirty="0">
              <a:latin typeface="Times New Roman"/>
              <a:ea typeface="Times New Roman"/>
              <a:cs typeface="Times New Roman"/>
              <a:sym typeface="Times New Roman"/>
            </a:endParaRPr>
          </a:p>
          <a:p>
            <a:pPr marL="457200" lvl="0" indent="-349250" rtl="0">
              <a:spcBef>
                <a:spcPts val="0"/>
              </a:spcBef>
              <a:spcAft>
                <a:spcPts val="0"/>
              </a:spcAft>
              <a:buClr>
                <a:srgbClr val="000000"/>
              </a:buClr>
              <a:buSzPts val="1900"/>
              <a:buFont typeface="Times New Roman"/>
              <a:buChar char="➔"/>
            </a:pPr>
            <a:r>
              <a:rPr lang="pl" sz="2000" b="1" dirty="0">
                <a:latin typeface="Times New Roman"/>
                <a:ea typeface="Times New Roman"/>
                <a:cs typeface="Times New Roman"/>
                <a:sym typeface="Times New Roman"/>
              </a:rPr>
              <a:t>OCCUPATION:	</a:t>
            </a:r>
            <a:r>
              <a:rPr lang="pl" sz="2000" dirty="0">
                <a:latin typeface="Times New Roman"/>
                <a:ea typeface="Times New Roman"/>
                <a:cs typeface="Times New Roman"/>
                <a:sym typeface="Times New Roman"/>
              </a:rPr>
              <a:t>Musician, composer, singer</a:t>
            </a:r>
            <a:endParaRPr sz="2000" dirty="0">
              <a:latin typeface="Times New Roman"/>
              <a:ea typeface="Times New Roman"/>
              <a:cs typeface="Times New Roman"/>
              <a:sym typeface="Times New Roman"/>
            </a:endParaRPr>
          </a:p>
          <a:p>
            <a:pPr marL="457200" lvl="0" indent="-349250" rtl="0">
              <a:spcBef>
                <a:spcPts val="0"/>
              </a:spcBef>
              <a:spcAft>
                <a:spcPts val="0"/>
              </a:spcAft>
              <a:buClr>
                <a:srgbClr val="000000"/>
              </a:buClr>
              <a:buSzPts val="1900"/>
              <a:buFont typeface="Times New Roman"/>
              <a:buChar char="➔"/>
            </a:pPr>
            <a:r>
              <a:rPr lang="pl" sz="2000" b="1" dirty="0">
                <a:latin typeface="Times New Roman"/>
                <a:ea typeface="Times New Roman"/>
                <a:cs typeface="Times New Roman"/>
                <a:sym typeface="Times New Roman"/>
              </a:rPr>
              <a:t>INSTRUMENTS:	     </a:t>
            </a:r>
            <a:r>
              <a:rPr lang="pl" sz="2000" dirty="0">
                <a:latin typeface="Times New Roman"/>
                <a:ea typeface="Times New Roman"/>
                <a:cs typeface="Times New Roman"/>
                <a:sym typeface="Times New Roman"/>
              </a:rPr>
              <a:t>Cornet, trumpet</a:t>
            </a:r>
            <a:endParaRPr sz="2000" dirty="0">
              <a:latin typeface="Times New Roman"/>
              <a:ea typeface="Times New Roman"/>
              <a:cs typeface="Times New Roman"/>
              <a:sym typeface="Times New Roman"/>
            </a:endParaRPr>
          </a:p>
          <a:p>
            <a:pPr marL="457200" lvl="0" indent="-349250" rtl="0">
              <a:spcBef>
                <a:spcPts val="0"/>
              </a:spcBef>
              <a:spcAft>
                <a:spcPts val="0"/>
              </a:spcAft>
              <a:buClr>
                <a:srgbClr val="000000"/>
              </a:buClr>
              <a:buSzPts val="1900"/>
              <a:buFont typeface="Times New Roman"/>
              <a:buChar char="➔"/>
            </a:pPr>
            <a:r>
              <a:rPr lang="pl" sz="2000" b="1" dirty="0">
                <a:latin typeface="Times New Roman"/>
                <a:ea typeface="Times New Roman"/>
                <a:cs typeface="Times New Roman"/>
                <a:sym typeface="Times New Roman"/>
              </a:rPr>
              <a:t>THE BEST SINGIEL:   </a:t>
            </a:r>
            <a:r>
              <a:rPr lang="pl" sz="2000" dirty="0">
                <a:latin typeface="Times New Roman"/>
                <a:ea typeface="Times New Roman"/>
                <a:cs typeface="Times New Roman"/>
                <a:sym typeface="Times New Roman"/>
              </a:rPr>
              <a:t>"What a wonderful world" (1967)</a:t>
            </a:r>
            <a:endParaRPr sz="2000" dirty="0">
              <a:latin typeface="Times New Roman"/>
              <a:ea typeface="Times New Roman"/>
              <a:cs typeface="Times New Roman"/>
              <a:sym typeface="Times New Roman"/>
            </a:endParaRPr>
          </a:p>
          <a:p>
            <a:pPr marL="457200" lvl="0" indent="-349250" rtl="0">
              <a:spcBef>
                <a:spcPts val="0"/>
              </a:spcBef>
              <a:spcAft>
                <a:spcPts val="0"/>
              </a:spcAft>
              <a:buClr>
                <a:srgbClr val="000000"/>
              </a:buClr>
              <a:buSzPts val="1900"/>
              <a:buFont typeface="Times New Roman"/>
              <a:buChar char="➔"/>
            </a:pPr>
            <a:r>
              <a:rPr lang="pl" sz="2000" b="1" dirty="0">
                <a:latin typeface="Times New Roman"/>
                <a:ea typeface="Times New Roman"/>
                <a:cs typeface="Times New Roman"/>
                <a:sym typeface="Times New Roman"/>
              </a:rPr>
              <a:t>GENRES:	</a:t>
            </a:r>
            <a:r>
              <a:rPr lang="pl" sz="2000" dirty="0">
                <a:latin typeface="Times New Roman"/>
                <a:ea typeface="Times New Roman"/>
                <a:cs typeface="Times New Roman"/>
                <a:sym typeface="Times New Roman"/>
              </a:rPr>
              <a:t>Dixieland, jazz, swing, traditional pop</a:t>
            </a:r>
            <a:endParaRPr sz="2000" dirty="0">
              <a:latin typeface="Times New Roman"/>
              <a:ea typeface="Times New Roman"/>
              <a:cs typeface="Times New Roman"/>
              <a:sym typeface="Times New Roman"/>
            </a:endParaRPr>
          </a:p>
          <a:p>
            <a:pPr marL="0" lvl="0" indent="0" rtl="0">
              <a:spcBef>
                <a:spcPts val="1600"/>
              </a:spcBef>
              <a:spcAft>
                <a:spcPts val="1600"/>
              </a:spcAft>
              <a:buNone/>
            </a:pPr>
            <a:endParaRPr sz="1900" b="1" dirty="0">
              <a:solidFill>
                <a:srgbClr val="000000"/>
              </a:solidFill>
              <a:latin typeface="Times New Roman"/>
              <a:ea typeface="Times New Roman"/>
              <a:cs typeface="Times New Roman"/>
              <a:sym typeface="Times New Roman"/>
            </a:endParaRPr>
          </a:p>
        </p:txBody>
      </p:sp>
      <p:pic>
        <p:nvPicPr>
          <p:cNvPr id="105" name="Shape 105"/>
          <p:cNvPicPr preferRelativeResize="0"/>
          <p:nvPr/>
        </p:nvPicPr>
        <p:blipFill>
          <a:blip r:embed="rId3">
            <a:alphaModFix/>
          </a:blip>
          <a:stretch>
            <a:fillRect/>
          </a:stretch>
        </p:blipFill>
        <p:spPr>
          <a:xfrm>
            <a:off x="7044900" y="983525"/>
            <a:ext cx="2026901" cy="2914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600425" y="218100"/>
            <a:ext cx="2099700" cy="92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6000" b="1" dirty="0">
                <a:latin typeface="Times New Roman"/>
                <a:ea typeface="Times New Roman"/>
                <a:cs typeface="Times New Roman"/>
                <a:sym typeface="Times New Roman"/>
              </a:rPr>
              <a:t>HITS</a:t>
            </a:r>
            <a:endParaRPr dirty="0"/>
          </a:p>
        </p:txBody>
      </p:sp>
      <p:sp>
        <p:nvSpPr>
          <p:cNvPr id="281" name="Shape 281"/>
          <p:cNvSpPr txBox="1">
            <a:spLocks noGrp="1"/>
          </p:cNvSpPr>
          <p:nvPr>
            <p:ph type="body" idx="1"/>
          </p:nvPr>
        </p:nvSpPr>
        <p:spPr>
          <a:xfrm>
            <a:off x="2831875" y="1030800"/>
            <a:ext cx="3871500" cy="19668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pl" sz="2400" u="sng">
                <a:solidFill>
                  <a:schemeClr val="hlink"/>
                </a:solidFill>
                <a:latin typeface="Times New Roman"/>
                <a:ea typeface="Times New Roman"/>
                <a:cs typeface="Times New Roman"/>
                <a:sym typeface="Times New Roman"/>
                <a:hlinkClick r:id="rId3"/>
              </a:rPr>
              <a:t>Summertime</a:t>
            </a:r>
            <a:br>
              <a:rPr lang="pl" sz="2400">
                <a:latin typeface="Times New Roman"/>
                <a:ea typeface="Times New Roman"/>
                <a:cs typeface="Times New Roman"/>
                <a:sym typeface="Times New Roman"/>
              </a:rPr>
            </a:br>
            <a:r>
              <a:rPr lang="pl" sz="2400" u="sng">
                <a:solidFill>
                  <a:schemeClr val="hlink"/>
                </a:solidFill>
                <a:latin typeface="Times New Roman"/>
                <a:ea typeface="Times New Roman"/>
                <a:cs typeface="Times New Roman"/>
                <a:sym typeface="Times New Roman"/>
                <a:hlinkClick r:id="rId4"/>
              </a:rPr>
              <a:t>Cry Me A River</a:t>
            </a:r>
            <a:br>
              <a:rPr lang="pl" sz="2400">
                <a:latin typeface="Times New Roman"/>
                <a:ea typeface="Times New Roman"/>
                <a:cs typeface="Times New Roman"/>
                <a:sym typeface="Times New Roman"/>
              </a:rPr>
            </a:br>
            <a:r>
              <a:rPr lang="pl" sz="2400" u="sng">
                <a:solidFill>
                  <a:schemeClr val="hlink"/>
                </a:solidFill>
                <a:latin typeface="Times New Roman"/>
                <a:ea typeface="Times New Roman"/>
                <a:cs typeface="Times New Roman"/>
                <a:sym typeface="Times New Roman"/>
                <a:hlinkClick r:id="rId5"/>
              </a:rPr>
              <a:t>Cheek To Cheek</a:t>
            </a:r>
            <a:br>
              <a:rPr lang="pl" sz="2400">
                <a:latin typeface="Times New Roman"/>
                <a:ea typeface="Times New Roman"/>
                <a:cs typeface="Times New Roman"/>
                <a:sym typeface="Times New Roman"/>
              </a:rPr>
            </a:br>
            <a:r>
              <a:rPr lang="pl" sz="2400" u="sng">
                <a:solidFill>
                  <a:schemeClr val="hlink"/>
                </a:solidFill>
                <a:latin typeface="Times New Roman"/>
                <a:ea typeface="Times New Roman"/>
                <a:cs typeface="Times New Roman"/>
                <a:sym typeface="Times New Roman"/>
                <a:hlinkClick r:id="rId6"/>
              </a:rPr>
              <a:t>Dream a Little Dream of Me</a:t>
            </a:r>
            <a:endParaRPr sz="2400">
              <a:latin typeface="Times New Roman"/>
              <a:ea typeface="Times New Roman"/>
              <a:cs typeface="Times New Roman"/>
              <a:sym typeface="Times New Roman"/>
            </a:endParaRPr>
          </a:p>
        </p:txBody>
      </p:sp>
      <p:pic>
        <p:nvPicPr>
          <p:cNvPr id="282" name="Shape 282"/>
          <p:cNvPicPr preferRelativeResize="0"/>
          <p:nvPr/>
        </p:nvPicPr>
        <p:blipFill>
          <a:blip r:embed="rId7">
            <a:alphaModFix/>
          </a:blip>
          <a:stretch>
            <a:fillRect/>
          </a:stretch>
        </p:blipFill>
        <p:spPr>
          <a:xfrm>
            <a:off x="6703375" y="982000"/>
            <a:ext cx="2251476" cy="2364050"/>
          </a:xfrm>
          <a:prstGeom prst="rect">
            <a:avLst/>
          </a:prstGeom>
          <a:noFill/>
          <a:ln>
            <a:noFill/>
          </a:ln>
        </p:spPr>
      </p:pic>
      <p:sp>
        <p:nvSpPr>
          <p:cNvPr id="283" name="Shape 283"/>
          <p:cNvSpPr txBox="1"/>
          <p:nvPr/>
        </p:nvSpPr>
        <p:spPr>
          <a:xfrm>
            <a:off x="1080450" y="3103150"/>
            <a:ext cx="5121300" cy="1454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pl" sz="2400" u="sng" dirty="0">
                <a:solidFill>
                  <a:schemeClr val="hlink"/>
                </a:solidFill>
                <a:latin typeface="Times New Roman"/>
                <a:ea typeface="Times New Roman"/>
                <a:cs typeface="Times New Roman"/>
                <a:sym typeface="Times New Roman"/>
                <a:hlinkClick r:id="rId8"/>
              </a:rPr>
              <a:t>Bewitched, Bothered and Bewildered</a:t>
            </a:r>
            <a:br>
              <a:rPr lang="pl" sz="2400" dirty="0">
                <a:latin typeface="Times New Roman"/>
                <a:ea typeface="Times New Roman"/>
                <a:cs typeface="Times New Roman"/>
                <a:sym typeface="Times New Roman"/>
              </a:rPr>
            </a:br>
            <a:r>
              <a:rPr lang="pl" sz="2400" u="sng" dirty="0">
                <a:solidFill>
                  <a:schemeClr val="hlink"/>
                </a:solidFill>
                <a:latin typeface="Times New Roman"/>
                <a:ea typeface="Times New Roman"/>
                <a:cs typeface="Times New Roman"/>
                <a:sym typeface="Times New Roman"/>
                <a:hlinkClick r:id="rId9"/>
              </a:rPr>
              <a:t>Misty</a:t>
            </a:r>
            <a:br>
              <a:rPr lang="pl" sz="2400" dirty="0">
                <a:latin typeface="Times New Roman"/>
                <a:ea typeface="Times New Roman"/>
                <a:cs typeface="Times New Roman"/>
                <a:sym typeface="Times New Roman"/>
              </a:rPr>
            </a:br>
            <a:r>
              <a:rPr lang="pl" sz="2400" u="sng" dirty="0">
                <a:solidFill>
                  <a:schemeClr val="hlink"/>
                </a:solidFill>
                <a:latin typeface="Times New Roman"/>
                <a:ea typeface="Times New Roman"/>
                <a:cs typeface="Times New Roman"/>
                <a:sym typeface="Times New Roman"/>
                <a:hlinkClick r:id="rId10"/>
              </a:rPr>
              <a:t>How High The Moon</a:t>
            </a:r>
            <a:r>
              <a:rPr lang="pl" sz="2400" u="sng" dirty="0">
                <a:solidFill>
                  <a:schemeClr val="hlink"/>
                </a:solidFill>
                <a:latin typeface="Times New Roman"/>
                <a:ea typeface="Times New Roman"/>
                <a:cs typeface="Times New Roman"/>
                <a:sym typeface="Times New Roman"/>
              </a:rPr>
              <a:t> </a:t>
            </a:r>
            <a:br>
              <a:rPr lang="pl" sz="2400" u="sng" dirty="0">
                <a:solidFill>
                  <a:schemeClr val="hlink"/>
                </a:solidFill>
                <a:latin typeface="Times New Roman"/>
                <a:ea typeface="Times New Roman"/>
                <a:cs typeface="Times New Roman"/>
                <a:sym typeface="Times New Roman"/>
              </a:rPr>
            </a:br>
            <a:r>
              <a:rPr lang="pl" sz="2400" u="sng" dirty="0">
                <a:solidFill>
                  <a:schemeClr val="hlink"/>
                </a:solidFill>
                <a:latin typeface="Times New Roman"/>
                <a:ea typeface="Times New Roman"/>
                <a:cs typeface="Times New Roman"/>
                <a:sym typeface="Times New Roman"/>
                <a:hlinkClick r:id="rId11"/>
              </a:rPr>
              <a:t>My Funny Valentine</a:t>
            </a:r>
            <a:br>
              <a:rPr lang="pl" sz="2400" dirty="0">
                <a:latin typeface="Times New Roman"/>
                <a:ea typeface="Times New Roman"/>
                <a:cs typeface="Times New Roman"/>
                <a:sym typeface="Times New Roman"/>
              </a:rPr>
            </a:br>
            <a:endParaRPr sz="2400" dirty="0">
              <a:latin typeface="Times New Roman"/>
              <a:ea typeface="Times New Roman"/>
              <a:cs typeface="Times New Roman"/>
              <a:sym typeface="Times New Roman"/>
            </a:endParaRPr>
          </a:p>
        </p:txBody>
      </p:sp>
      <p:pic>
        <p:nvPicPr>
          <p:cNvPr id="284" name="Shape 284"/>
          <p:cNvPicPr preferRelativeResize="0"/>
          <p:nvPr/>
        </p:nvPicPr>
        <p:blipFill>
          <a:blip r:embed="rId12">
            <a:alphaModFix/>
          </a:blip>
          <a:stretch>
            <a:fillRect/>
          </a:stretch>
        </p:blipFill>
        <p:spPr>
          <a:xfrm>
            <a:off x="351500" y="362550"/>
            <a:ext cx="2017825" cy="2635050"/>
          </a:xfrm>
          <a:prstGeom prst="rect">
            <a:avLst/>
          </a:prstGeom>
          <a:noFill/>
          <a:ln>
            <a:noFill/>
          </a:ln>
        </p:spPr>
      </p:pic>
      <p:sp>
        <p:nvSpPr>
          <p:cNvPr id="285" name="Shape 285"/>
          <p:cNvSpPr txBox="1"/>
          <p:nvPr/>
        </p:nvSpPr>
        <p:spPr>
          <a:xfrm>
            <a:off x="5436900" y="4826275"/>
            <a:ext cx="3659400" cy="38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a:solidFill>
                  <a:srgbClr val="FFFFFF"/>
                </a:solidFill>
                <a:latin typeface="Times New Roman"/>
                <a:ea typeface="Times New Roman"/>
                <a:cs typeface="Times New Roman"/>
                <a:sym typeface="Times New Roman"/>
              </a:rPr>
              <a:t>clicking on the text moves to the song</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2032000" y="1241500"/>
            <a:ext cx="416495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b="1" dirty="0">
                <a:latin typeface="Times New Roman"/>
                <a:ea typeface="Times New Roman"/>
                <a:cs typeface="Times New Roman"/>
                <a:sym typeface="Times New Roman"/>
              </a:rPr>
              <a:t>BIBLIOGRAPHY</a:t>
            </a:r>
            <a:endParaRPr b="1" dirty="0">
              <a:latin typeface="Times New Roman"/>
              <a:ea typeface="Times New Roman"/>
              <a:cs typeface="Times New Roman"/>
              <a:sym typeface="Times New Roman"/>
            </a:endParaRPr>
          </a:p>
        </p:txBody>
      </p:sp>
      <p:sp>
        <p:nvSpPr>
          <p:cNvPr id="291" name="Shape 291"/>
          <p:cNvSpPr txBox="1">
            <a:spLocks noGrp="1"/>
          </p:cNvSpPr>
          <p:nvPr>
            <p:ph type="body" idx="1"/>
          </p:nvPr>
        </p:nvSpPr>
        <p:spPr>
          <a:xfrm>
            <a:off x="1417825" y="2046350"/>
            <a:ext cx="7209900" cy="11715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pl" u="sng">
                <a:solidFill>
                  <a:schemeClr val="hlink"/>
                </a:solidFill>
                <a:latin typeface="Times New Roman"/>
                <a:ea typeface="Times New Roman"/>
                <a:cs typeface="Times New Roman"/>
                <a:sym typeface="Times New Roman"/>
                <a:hlinkClick r:id="rId3"/>
              </a:rPr>
              <a:t>https://pl.wikipedia.org/wiki/Wikipedia:Strona_g%C5%82%C3%B3wna</a:t>
            </a:r>
            <a:br>
              <a:rPr lang="pl">
                <a:latin typeface="Times New Roman"/>
                <a:ea typeface="Times New Roman"/>
                <a:cs typeface="Times New Roman"/>
                <a:sym typeface="Times New Roman"/>
              </a:rPr>
            </a:br>
            <a:r>
              <a:rPr lang="pl" u="sng">
                <a:solidFill>
                  <a:schemeClr val="hlink"/>
                </a:solidFill>
                <a:latin typeface="Times New Roman"/>
                <a:ea typeface="Times New Roman"/>
                <a:cs typeface="Times New Roman"/>
                <a:sym typeface="Times New Roman"/>
                <a:hlinkClick r:id="rId4"/>
              </a:rPr>
              <a:t>https://www.google.pl/imghp?hl=pl</a:t>
            </a:r>
            <a:br>
              <a:rPr lang="pl">
                <a:latin typeface="Times New Roman"/>
                <a:ea typeface="Times New Roman"/>
                <a:cs typeface="Times New Roman"/>
                <a:sym typeface="Times New Roman"/>
              </a:rPr>
            </a:br>
            <a:r>
              <a:rPr lang="pl" u="sng">
                <a:solidFill>
                  <a:schemeClr val="hlink"/>
                </a:solidFill>
                <a:latin typeface="Times New Roman"/>
                <a:ea typeface="Times New Roman"/>
                <a:cs typeface="Times New Roman"/>
                <a:sym typeface="Times New Roman"/>
                <a:hlinkClick r:id="rId5"/>
              </a:rPr>
              <a:t>https://www.biography.com/people</a:t>
            </a:r>
            <a:br>
              <a:rPr lang="pl">
                <a:latin typeface="Times New Roman"/>
                <a:ea typeface="Times New Roman"/>
                <a:cs typeface="Times New Roman"/>
                <a:sym typeface="Times New Roman"/>
              </a:rPr>
            </a:br>
            <a:br>
              <a:rPr lang="pl"/>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Shape 296"/>
          <p:cNvPicPr preferRelativeResize="0"/>
          <p:nvPr/>
        </p:nvPicPr>
        <p:blipFill>
          <a:blip r:embed="rId3">
            <a:alphaModFix/>
          </a:blip>
          <a:stretch>
            <a:fillRect/>
          </a:stretch>
        </p:blipFill>
        <p:spPr>
          <a:xfrm>
            <a:off x="17" y="0"/>
            <a:ext cx="9143981" cy="5143500"/>
          </a:xfrm>
          <a:prstGeom prst="rect">
            <a:avLst/>
          </a:prstGeom>
          <a:noFill/>
          <a:ln>
            <a:noFill/>
          </a:ln>
        </p:spPr>
      </p:pic>
      <p:sp>
        <p:nvSpPr>
          <p:cNvPr id="297" name="Shape 297"/>
          <p:cNvSpPr txBox="1"/>
          <p:nvPr/>
        </p:nvSpPr>
        <p:spPr>
          <a:xfrm>
            <a:off x="143800" y="3694475"/>
            <a:ext cx="553200" cy="199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98" name="Shape 298"/>
          <p:cNvPicPr preferRelativeResize="0"/>
          <p:nvPr/>
        </p:nvPicPr>
        <p:blipFill rotWithShape="1">
          <a:blip r:embed="rId4">
            <a:alphaModFix/>
          </a:blip>
          <a:srcRect l="-1329" t="31704" r="8976" b="48726"/>
          <a:stretch/>
        </p:blipFill>
        <p:spPr>
          <a:xfrm>
            <a:off x="283300" y="3827250"/>
            <a:ext cx="8444650" cy="1006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285513" y="328375"/>
            <a:ext cx="6759000" cy="81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4500" b="1" dirty="0">
                <a:latin typeface="Times New Roman"/>
                <a:ea typeface="Times New Roman"/>
                <a:cs typeface="Times New Roman"/>
                <a:sym typeface="Times New Roman"/>
              </a:rPr>
              <a:t>AWARDS AND HONORS</a:t>
            </a:r>
            <a:endParaRPr sz="4500" b="1" dirty="0">
              <a:latin typeface="Times New Roman"/>
              <a:ea typeface="Times New Roman"/>
              <a:cs typeface="Times New Roman"/>
              <a:sym typeface="Times New Roman"/>
            </a:endParaRPr>
          </a:p>
        </p:txBody>
      </p:sp>
      <p:sp>
        <p:nvSpPr>
          <p:cNvPr id="111" name="Shape 111"/>
          <p:cNvSpPr txBox="1"/>
          <p:nvPr/>
        </p:nvSpPr>
        <p:spPr>
          <a:xfrm>
            <a:off x="0" y="410400"/>
            <a:ext cx="4572000" cy="4383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1400"/>
              </a:spcBef>
              <a:spcAft>
                <a:spcPts val="0"/>
              </a:spcAft>
              <a:buNone/>
            </a:pPr>
            <a:endParaRPr sz="1500">
              <a:latin typeface="Times New Roman"/>
              <a:ea typeface="Times New Roman"/>
              <a:cs typeface="Times New Roman"/>
              <a:sym typeface="Times New Roman"/>
            </a:endParaRPr>
          </a:p>
          <a:p>
            <a:pPr marL="457200" lvl="0" indent="-330200" rtl="0">
              <a:lnSpc>
                <a:spcPct val="115000"/>
              </a:lnSpc>
              <a:spcBef>
                <a:spcPts val="1400"/>
              </a:spcBef>
              <a:spcAft>
                <a:spcPts val="0"/>
              </a:spcAft>
              <a:buSzPts val="1600"/>
              <a:buFont typeface="Times New Roman"/>
              <a:buChar char="★"/>
            </a:pPr>
            <a:r>
              <a:rPr lang="pl" sz="1600" b="1">
                <a:latin typeface="Times New Roman"/>
                <a:ea typeface="Times New Roman"/>
                <a:cs typeface="Times New Roman"/>
                <a:sym typeface="Times New Roman"/>
              </a:rPr>
              <a:t>Grammy Hall of Fame: </a:t>
            </a:r>
            <a:br>
              <a:rPr lang="pl" sz="1600" b="1">
                <a:latin typeface="Times New Roman"/>
                <a:ea typeface="Times New Roman"/>
                <a:cs typeface="Times New Roman"/>
                <a:sym typeface="Times New Roman"/>
              </a:rPr>
            </a:br>
            <a:r>
              <a:rPr lang="pl" sz="1500">
                <a:latin typeface="Times New Roman"/>
                <a:ea typeface="Times New Roman"/>
                <a:cs typeface="Times New Roman"/>
                <a:sym typeface="Times New Roman"/>
              </a:rPr>
              <a:t>"St. Louis Blues" 1925</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"Heebie Jeebies"  1926</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"West End Blues"  1928</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"Weather Bird"  1928</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"St. Louis Blues"  1929</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"Blue Yodel No. 9 (Standing on the Corner)"  1930</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"All of Me"  1932</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"When the Saints Go Marching In"  1938</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"Mack the Knife"  1955</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 Porgy and Bess  1958 (album)</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"Hello Dolly!"  1964</a:t>
            </a:r>
            <a:br>
              <a:rPr lang="pl" sz="1500">
                <a:latin typeface="Times New Roman"/>
                <a:ea typeface="Times New Roman"/>
                <a:cs typeface="Times New Roman"/>
                <a:sym typeface="Times New Roman"/>
              </a:rPr>
            </a:br>
            <a:r>
              <a:rPr lang="pl" sz="1500">
                <a:latin typeface="Times New Roman"/>
                <a:ea typeface="Times New Roman"/>
                <a:cs typeface="Times New Roman"/>
                <a:sym typeface="Times New Roman"/>
              </a:rPr>
              <a:t>"What a Wonderful World"  1967</a:t>
            </a:r>
            <a:endParaRPr sz="1500">
              <a:latin typeface="Times New Roman"/>
              <a:ea typeface="Times New Roman"/>
              <a:cs typeface="Times New Roman"/>
              <a:sym typeface="Times New Roman"/>
            </a:endParaRPr>
          </a:p>
          <a:p>
            <a:pPr marL="0" lvl="0" indent="0">
              <a:spcBef>
                <a:spcPts val="400"/>
              </a:spcBef>
              <a:spcAft>
                <a:spcPts val="0"/>
              </a:spcAft>
              <a:buNone/>
            </a:pPr>
            <a:endParaRPr>
              <a:latin typeface="Times New Roman"/>
              <a:ea typeface="Times New Roman"/>
              <a:cs typeface="Times New Roman"/>
              <a:sym typeface="Times New Roman"/>
            </a:endParaRPr>
          </a:p>
        </p:txBody>
      </p:sp>
      <p:sp>
        <p:nvSpPr>
          <p:cNvPr id="112" name="Shape 112"/>
          <p:cNvSpPr txBox="1"/>
          <p:nvPr/>
        </p:nvSpPr>
        <p:spPr>
          <a:xfrm>
            <a:off x="4758025" y="1264775"/>
            <a:ext cx="3878700" cy="1782900"/>
          </a:xfrm>
          <a:prstGeom prst="rect">
            <a:avLst/>
          </a:prstGeom>
          <a:noFill/>
          <a:ln>
            <a:noFill/>
          </a:ln>
        </p:spPr>
        <p:txBody>
          <a:bodyPr spcFirstLastPara="1" wrap="square" lIns="91425" tIns="91425" rIns="91425" bIns="91425" anchor="t" anchorCtr="0">
            <a:noAutofit/>
          </a:bodyPr>
          <a:lstStyle/>
          <a:p>
            <a:pPr marL="457200" lvl="0" indent="-330200" rtl="0">
              <a:lnSpc>
                <a:spcPct val="115000"/>
              </a:lnSpc>
              <a:spcBef>
                <a:spcPts val="0"/>
              </a:spcBef>
              <a:spcAft>
                <a:spcPts val="0"/>
              </a:spcAft>
              <a:buSzPts val="1600"/>
              <a:buFont typeface="Times New Roman"/>
              <a:buChar char="★"/>
            </a:pPr>
            <a:r>
              <a:rPr lang="pl" sz="1600" b="1">
                <a:latin typeface="Times New Roman"/>
                <a:ea typeface="Times New Roman"/>
                <a:cs typeface="Times New Roman"/>
                <a:sym typeface="Times New Roman"/>
              </a:rPr>
              <a:t>Grammy Award:</a:t>
            </a:r>
            <a:br>
              <a:rPr lang="pl" sz="1600" b="1">
                <a:latin typeface="Times New Roman"/>
                <a:ea typeface="Times New Roman"/>
                <a:cs typeface="Times New Roman"/>
                <a:sym typeface="Times New Roman"/>
              </a:rPr>
            </a:br>
            <a:r>
              <a:rPr lang="pl" sz="1500">
                <a:latin typeface="Times New Roman"/>
                <a:ea typeface="Times New Roman"/>
                <a:cs typeface="Times New Roman"/>
                <a:sym typeface="Times New Roman"/>
              </a:rPr>
              <a:t>"Hello, Dolly!" 1964, genre: Pop</a:t>
            </a:r>
            <a:endParaRPr sz="1500">
              <a:latin typeface="Times New Roman"/>
              <a:ea typeface="Times New Roman"/>
              <a:cs typeface="Times New Roman"/>
              <a:sym typeface="Times New Roman"/>
            </a:endParaRPr>
          </a:p>
          <a:p>
            <a:pPr marL="457200" lvl="0" indent="-330200" rtl="0">
              <a:lnSpc>
                <a:spcPct val="115000"/>
              </a:lnSpc>
              <a:spcBef>
                <a:spcPts val="0"/>
              </a:spcBef>
              <a:spcAft>
                <a:spcPts val="0"/>
              </a:spcAft>
              <a:buSzPts val="1600"/>
              <a:buFont typeface="Times New Roman"/>
              <a:buChar char="★"/>
            </a:pPr>
            <a:r>
              <a:rPr lang="pl" sz="1500" b="1">
                <a:latin typeface="Times New Roman"/>
                <a:ea typeface="Times New Roman"/>
                <a:cs typeface="Times New Roman"/>
                <a:sym typeface="Times New Roman"/>
              </a:rPr>
              <a:t>Rock and Roll Hall of Fame:</a:t>
            </a:r>
            <a:br>
              <a:rPr lang="pl" sz="1500" b="1">
                <a:latin typeface="Times New Roman"/>
                <a:ea typeface="Times New Roman"/>
                <a:cs typeface="Times New Roman"/>
                <a:sym typeface="Times New Roman"/>
              </a:rPr>
            </a:br>
            <a:r>
              <a:rPr lang="pl" sz="1500">
                <a:latin typeface="Times New Roman"/>
                <a:ea typeface="Times New Roman"/>
                <a:cs typeface="Times New Roman"/>
                <a:sym typeface="Times New Roman"/>
              </a:rPr>
              <a:t>"West End Blues" 1928</a:t>
            </a:r>
            <a:br>
              <a:rPr lang="pl" sz="1600" b="1">
                <a:latin typeface="Times New Roman"/>
                <a:ea typeface="Times New Roman"/>
                <a:cs typeface="Times New Roman"/>
                <a:sym typeface="Times New Roman"/>
              </a:rPr>
            </a:br>
            <a:endParaRPr sz="1600">
              <a:latin typeface="Times New Roman"/>
              <a:ea typeface="Times New Roman"/>
              <a:cs typeface="Times New Roman"/>
              <a:sym typeface="Times New Roman"/>
            </a:endParaRPr>
          </a:p>
        </p:txBody>
      </p:sp>
      <p:pic>
        <p:nvPicPr>
          <p:cNvPr id="113" name="Shape 113"/>
          <p:cNvPicPr preferRelativeResize="0"/>
          <p:nvPr/>
        </p:nvPicPr>
        <p:blipFill rotWithShape="1">
          <a:blip r:embed="rId3">
            <a:alphaModFix/>
          </a:blip>
          <a:srcRect r="5678"/>
          <a:stretch/>
        </p:blipFill>
        <p:spPr>
          <a:xfrm>
            <a:off x="3874450" y="3041550"/>
            <a:ext cx="5028251" cy="1674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41300" y="314547"/>
            <a:ext cx="8902700" cy="87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PL" sz="4400" b="1" dirty="0">
                <a:latin typeface="Times New Roman"/>
                <a:ea typeface="Times New Roman"/>
                <a:cs typeface="Times New Roman"/>
                <a:sym typeface="Times New Roman"/>
              </a:rPr>
              <a:t>LOUIS ARMSTRONG </a:t>
            </a:r>
            <a:r>
              <a:rPr lang="pl" sz="4400" b="1" dirty="0">
                <a:latin typeface="Times New Roman"/>
                <a:ea typeface="Times New Roman"/>
                <a:cs typeface="Times New Roman"/>
                <a:sym typeface="Times New Roman"/>
              </a:rPr>
              <a:t>CAREER</a:t>
            </a:r>
            <a:endParaRPr sz="4400" b="1" dirty="0">
              <a:latin typeface="Times New Roman"/>
              <a:ea typeface="Times New Roman"/>
              <a:cs typeface="Times New Roman"/>
              <a:sym typeface="Times New Roman"/>
            </a:endParaRPr>
          </a:p>
        </p:txBody>
      </p:sp>
      <p:sp>
        <p:nvSpPr>
          <p:cNvPr id="119" name="Shape 119"/>
          <p:cNvSpPr txBox="1">
            <a:spLocks noGrp="1"/>
          </p:cNvSpPr>
          <p:nvPr>
            <p:ph type="body" idx="1"/>
          </p:nvPr>
        </p:nvSpPr>
        <p:spPr>
          <a:xfrm>
            <a:off x="241300" y="1053847"/>
            <a:ext cx="8520600" cy="3397799"/>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Clr>
                <a:srgbClr val="000000"/>
              </a:buClr>
              <a:buSzPts val="1500"/>
              <a:buFont typeface="Times New Roman"/>
              <a:buChar char="●"/>
            </a:pPr>
            <a:r>
              <a:rPr lang="pl" sz="2000" dirty="0">
                <a:latin typeface="Times New Roman"/>
                <a:ea typeface="Times New Roman"/>
                <a:cs typeface="Times New Roman"/>
                <a:sym typeface="Times New Roman"/>
              </a:rPr>
              <a:t>On New Year's Eve in 1912, Armstrong fired his stepfather's gun in the air during a New Year's Eve celebration and was arrested on the spot. He was then sent to the Colored Waif's Home for Boys.</a:t>
            </a:r>
            <a:endParaRPr sz="2000" dirty="0">
              <a:latin typeface="Times New Roman"/>
              <a:ea typeface="Times New Roman"/>
              <a:cs typeface="Times New Roman"/>
              <a:sym typeface="Times New Roman"/>
            </a:endParaRPr>
          </a:p>
          <a:p>
            <a:pPr marL="457200" lvl="0" indent="-323850" rtl="0">
              <a:spcBef>
                <a:spcPts val="0"/>
              </a:spcBef>
              <a:spcAft>
                <a:spcPts val="0"/>
              </a:spcAft>
              <a:buClr>
                <a:srgbClr val="000000"/>
              </a:buClr>
              <a:buSzPts val="1500"/>
              <a:buFont typeface="Times New Roman"/>
              <a:buChar char="●"/>
            </a:pPr>
            <a:r>
              <a:rPr lang="pl" sz="2000" dirty="0">
                <a:latin typeface="Times New Roman"/>
                <a:ea typeface="Times New Roman"/>
                <a:cs typeface="Times New Roman"/>
                <a:sym typeface="Times New Roman"/>
              </a:rPr>
              <a:t>There, he received musical instruction on the cornet and fell in love with music. In 1914, the institution released him, and he immediately began dreaming of a life making music.</a:t>
            </a:r>
            <a:endParaRPr sz="2000" dirty="0">
              <a:latin typeface="Times New Roman"/>
              <a:ea typeface="Times New Roman"/>
              <a:cs typeface="Times New Roman"/>
              <a:sym typeface="Times New Roman"/>
            </a:endParaRPr>
          </a:p>
          <a:p>
            <a:pPr marL="457200" lvl="0" indent="-323850" rtl="0">
              <a:spcBef>
                <a:spcPts val="0"/>
              </a:spcBef>
              <a:spcAft>
                <a:spcPts val="0"/>
              </a:spcAft>
              <a:buClr>
                <a:srgbClr val="000000"/>
              </a:buClr>
              <a:buSzPts val="1500"/>
              <a:buFont typeface="Times New Roman"/>
              <a:buChar char="●"/>
            </a:pPr>
            <a:r>
              <a:rPr lang="pl" sz="2000" dirty="0">
                <a:latin typeface="Times New Roman"/>
                <a:ea typeface="Times New Roman"/>
                <a:cs typeface="Times New Roman"/>
                <a:sym typeface="Times New Roman"/>
              </a:rPr>
              <a:t>In 1918, he replaced Oliver in Kid Ory's band, then the most popular band in New Orleans.</a:t>
            </a:r>
            <a:endParaRPr sz="2000" dirty="0">
              <a:latin typeface="Times New Roman"/>
              <a:ea typeface="Times New Roman"/>
              <a:cs typeface="Times New Roman"/>
              <a:sym typeface="Times New Roman"/>
            </a:endParaRPr>
          </a:p>
          <a:p>
            <a:pPr lvl="0" indent="-323850">
              <a:buClr>
                <a:srgbClr val="000000"/>
              </a:buClr>
              <a:buSzPts val="1500"/>
              <a:buFont typeface="Times New Roman"/>
              <a:buChar char="●"/>
            </a:pPr>
            <a:r>
              <a:rPr lang="pl-PL" sz="2000" dirty="0">
                <a:latin typeface="Times New Roman"/>
                <a:ea typeface="Times New Roman"/>
                <a:cs typeface="Times New Roman"/>
                <a:sym typeface="Times New Roman"/>
              </a:rPr>
              <a:t>I</a:t>
            </a:r>
            <a:r>
              <a:rPr lang="pl" sz="2000" dirty="0">
                <a:latin typeface="Times New Roman"/>
                <a:ea typeface="Times New Roman"/>
                <a:cs typeface="Times New Roman"/>
                <a:sym typeface="Times New Roman"/>
              </a:rPr>
              <a:t>n the autumn of 1924 Armstrong joined Henderson </a:t>
            </a:r>
            <a:r>
              <a:rPr lang="pl-PL" sz="2000" dirty="0">
                <a:latin typeface="Times New Roman"/>
                <a:ea typeface="Times New Roman"/>
                <a:cs typeface="Times New Roman"/>
                <a:sym typeface="Times New Roman"/>
              </a:rPr>
              <a:t>but he was </a:t>
            </a:r>
            <a:r>
              <a:rPr lang="pl-PL" sz="2000" dirty="0" err="1">
                <a:latin typeface="Times New Roman"/>
                <a:ea typeface="Times New Roman"/>
                <a:cs typeface="Times New Roman"/>
                <a:sym typeface="Times New Roman"/>
              </a:rPr>
              <a:t>unhappy</a:t>
            </a:r>
            <a:r>
              <a:rPr lang="pl-PL" sz="2000" dirty="0">
                <a:latin typeface="Times New Roman"/>
                <a:ea typeface="Times New Roman"/>
                <a:cs typeface="Times New Roman"/>
                <a:sym typeface="Times New Roman"/>
              </a:rPr>
              <a:t> </a:t>
            </a:r>
            <a:r>
              <a:rPr lang="pl-PL" sz="2000" dirty="0" err="1">
                <a:latin typeface="Times New Roman"/>
                <a:ea typeface="Times New Roman"/>
                <a:cs typeface="Times New Roman"/>
                <a:sym typeface="Times New Roman"/>
              </a:rPr>
              <a:t>there</a:t>
            </a:r>
            <a:r>
              <a:rPr lang="pl" sz="2000"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p>
            <a:pPr marL="457200" lvl="0" indent="-323850" rtl="0">
              <a:spcBef>
                <a:spcPts val="0"/>
              </a:spcBef>
              <a:spcAft>
                <a:spcPts val="0"/>
              </a:spcAft>
              <a:buClr>
                <a:srgbClr val="000000"/>
              </a:buClr>
              <a:buSzPts val="1500"/>
              <a:buFont typeface="Times New Roman"/>
              <a:buChar char="●"/>
            </a:pPr>
            <a:r>
              <a:rPr lang="pl" sz="2000" dirty="0">
                <a:latin typeface="Times New Roman"/>
                <a:ea typeface="Times New Roman"/>
                <a:cs typeface="Times New Roman"/>
                <a:sym typeface="Times New Roman"/>
              </a:rPr>
              <a:t>In 1925 he return</a:t>
            </a:r>
            <a:r>
              <a:rPr lang="pl-PL" sz="2000" dirty="0" err="1">
                <a:latin typeface="Times New Roman"/>
                <a:ea typeface="Times New Roman"/>
                <a:cs typeface="Times New Roman"/>
                <a:sym typeface="Times New Roman"/>
              </a:rPr>
              <a:t>ed</a:t>
            </a:r>
            <a:r>
              <a:rPr lang="pl" sz="2000" dirty="0">
                <a:latin typeface="Times New Roman"/>
                <a:ea typeface="Times New Roman"/>
                <a:cs typeface="Times New Roman"/>
                <a:sym typeface="Times New Roman"/>
              </a:rPr>
              <a:t> to Chicago and began playing with his wife Lil's band at the Dreamland Café.</a:t>
            </a:r>
            <a:endParaRPr sz="2000" dirty="0">
              <a:latin typeface="Times New Roman"/>
              <a:ea typeface="Times New Roman"/>
              <a:cs typeface="Times New Roman"/>
              <a:sym typeface="Times New Roman"/>
            </a:endParaRPr>
          </a:p>
          <a:p>
            <a:pPr marL="0" lvl="0" indent="0">
              <a:spcBef>
                <a:spcPts val="1600"/>
              </a:spcBef>
              <a:spcAft>
                <a:spcPts val="0"/>
              </a:spcAft>
              <a:buNone/>
            </a:pPr>
            <a:endParaRPr dirty="0"/>
          </a:p>
          <a:p>
            <a:pPr marL="0" lvl="0" indent="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327584" y="1549400"/>
            <a:ext cx="8460816" cy="2769562"/>
          </a:xfrm>
          <a:prstGeom prst="rect">
            <a:avLst/>
          </a:prstGeom>
        </p:spPr>
        <p:txBody>
          <a:bodyPr spcFirstLastPara="1" vert="horz" lIns="91440" tIns="45720" rIns="91440" bIns="45720" rtlCol="0" anchorCtr="0">
            <a:noAutofit/>
          </a:bodyPr>
          <a:lstStyle/>
          <a:p>
            <a:pPr lvl="0" indent="-323850">
              <a:buClr>
                <a:srgbClr val="000000"/>
              </a:buClr>
              <a:buSzPts val="1500"/>
              <a:buFont typeface="Times New Roman"/>
              <a:buChar char="●"/>
            </a:pPr>
            <a:r>
              <a:rPr lang="en-US" sz="2000" dirty="0">
                <a:latin typeface="Times New Roman"/>
                <a:ea typeface="Times New Roman"/>
                <a:cs typeface="Times New Roman"/>
                <a:sym typeface="Times New Roman"/>
              </a:rPr>
              <a:t>From 1925 to 1928, Armstrong made more than 60 records with the Hot Five </a:t>
            </a:r>
            <a:br>
              <a:rPr lang="en-US" sz="2000" dirty="0">
                <a:latin typeface="Times New Roman"/>
                <a:ea typeface="Times New Roman"/>
                <a:cs typeface="Times New Roman"/>
                <a:sym typeface="Times New Roman"/>
              </a:rPr>
            </a:br>
            <a:r>
              <a:rPr lang="en-US" sz="2000" dirty="0">
                <a:latin typeface="Times New Roman"/>
                <a:ea typeface="Times New Roman"/>
                <a:cs typeface="Times New Roman"/>
                <a:sym typeface="Times New Roman"/>
              </a:rPr>
              <a:t>and later the Hot Seven.</a:t>
            </a:r>
          </a:p>
          <a:p>
            <a:pPr lvl="0" indent="-323850">
              <a:buClr>
                <a:srgbClr val="000000"/>
              </a:buClr>
              <a:buSzPts val="1500"/>
              <a:buFont typeface="Times New Roman"/>
              <a:buChar char="●"/>
            </a:pPr>
            <a:r>
              <a:rPr lang="en-US" sz="2000" dirty="0">
                <a:latin typeface="Times New Roman"/>
                <a:ea typeface="Times New Roman"/>
                <a:cs typeface="Times New Roman"/>
                <a:sym typeface="Times New Roman"/>
              </a:rPr>
              <a:t>By 1932, Armstrong, who was now known as Satchmo (such mouth), had begun appearing </a:t>
            </a:r>
            <a:br>
              <a:rPr lang="en-US" sz="2000" dirty="0">
                <a:latin typeface="Times New Roman"/>
                <a:ea typeface="Times New Roman"/>
                <a:cs typeface="Times New Roman"/>
                <a:sym typeface="Times New Roman"/>
              </a:rPr>
            </a:br>
            <a:r>
              <a:rPr lang="en-US" sz="2000" dirty="0">
                <a:latin typeface="Times New Roman"/>
                <a:ea typeface="Times New Roman"/>
                <a:cs typeface="Times New Roman"/>
                <a:sym typeface="Times New Roman"/>
              </a:rPr>
              <a:t>in movies and made his first tour of England.</a:t>
            </a:r>
          </a:p>
          <a:p>
            <a:pPr indent="-323850">
              <a:buClr>
                <a:srgbClr val="000000"/>
              </a:buClr>
              <a:buSzPts val="1500"/>
              <a:buFont typeface="Times New Roman"/>
              <a:buChar char="●"/>
            </a:pPr>
            <a:r>
              <a:rPr lang="en-US" sz="2000" dirty="0">
                <a:latin typeface="Times New Roman"/>
                <a:ea typeface="Times New Roman"/>
                <a:cs typeface="Times New Roman"/>
                <a:sym typeface="Times New Roman"/>
              </a:rPr>
              <a:t>Armstrong joined Columbia Records in the mid-'50s, and soon cut some of the finest albums of his career for producer George </a:t>
            </a:r>
            <a:r>
              <a:rPr lang="en-US" sz="2000" dirty="0" err="1">
                <a:latin typeface="Times New Roman"/>
                <a:ea typeface="Times New Roman"/>
                <a:cs typeface="Times New Roman"/>
                <a:sym typeface="Times New Roman"/>
              </a:rPr>
              <a:t>Avakian</a:t>
            </a:r>
            <a:r>
              <a:rPr lang="en-US" sz="2000" dirty="0">
                <a:latin typeface="Times New Roman"/>
                <a:ea typeface="Times New Roman"/>
                <a:cs typeface="Times New Roman"/>
                <a:sym typeface="Times New Roman"/>
              </a:rPr>
              <a:t>.</a:t>
            </a:r>
          </a:p>
          <a:p>
            <a:pPr indent="-182880" defTabSz="914400">
              <a:lnSpc>
                <a:spcPct val="90000"/>
              </a:lnSpc>
              <a:spcAft>
                <a:spcPts val="600"/>
              </a:spcAft>
              <a:buSzPts val="1500"/>
              <a:buFont typeface="Garamond" pitchFamily="18"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sym typeface="Times New Roman"/>
              </a:rPr>
              <a:t>In 1963 he was called into the studio to record the title number for a Broadway show that hadn't opened yet: Hello, Dolly! </a:t>
            </a:r>
          </a:p>
        </p:txBody>
      </p:sp>
      <p:sp>
        <p:nvSpPr>
          <p:cNvPr id="2" name="pole tekstowe 1">
            <a:extLst>
              <a:ext uri="{FF2B5EF4-FFF2-40B4-BE49-F238E27FC236}">
                <a16:creationId xmlns:a16="http://schemas.microsoft.com/office/drawing/2014/main" id="{4144253F-BD6E-4B1A-AE5B-6012364FF89F}"/>
              </a:ext>
            </a:extLst>
          </p:cNvPr>
          <p:cNvSpPr txBox="1"/>
          <p:nvPr/>
        </p:nvSpPr>
        <p:spPr>
          <a:xfrm>
            <a:off x="457200" y="411624"/>
            <a:ext cx="7989705" cy="11377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pl-PL" sz="4000" b="1" dirty="0">
                <a:latin typeface="Times New Roman"/>
                <a:ea typeface="Times New Roman"/>
                <a:cs typeface="Times New Roman"/>
                <a:sym typeface="Times New Roman"/>
              </a:rPr>
              <a:t>LOUIS ARMSTRONG </a:t>
            </a:r>
            <a:r>
              <a:rPr lang="pl" sz="4000" b="1" dirty="0">
                <a:latin typeface="Times New Roman"/>
                <a:ea typeface="Times New Roman"/>
                <a:cs typeface="Times New Roman"/>
                <a:sym typeface="Times New Roman"/>
              </a:rPr>
              <a:t>CAREER</a:t>
            </a:r>
            <a:endParaRPr lang="en-US" sz="3700" dirty="0">
              <a:solidFill>
                <a:schemeClr val="tx1">
                  <a:lumMod val="75000"/>
                  <a:lumOff val="25000"/>
                </a:schemeClr>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785A63-5CA9-451F-B64A-EEC482CBCE87}"/>
              </a:ext>
            </a:extLst>
          </p:cNvPr>
          <p:cNvSpPr>
            <a:spLocks noGrp="1"/>
          </p:cNvSpPr>
          <p:nvPr>
            <p:ph type="title"/>
          </p:nvPr>
        </p:nvSpPr>
        <p:spPr/>
        <p:txBody>
          <a:bodyPr>
            <a:normAutofit fontScale="90000"/>
          </a:bodyPr>
          <a:lstStyle/>
          <a:p>
            <a:r>
              <a:rPr lang="pl-PL" sz="4400" b="1" dirty="0">
                <a:latin typeface="Times New Roman"/>
                <a:ea typeface="Times New Roman"/>
                <a:cs typeface="Times New Roman"/>
                <a:sym typeface="Times New Roman"/>
              </a:rPr>
              <a:t>LOUIS ARMSTRONG </a:t>
            </a:r>
            <a:r>
              <a:rPr lang="pl" sz="4400" b="1" dirty="0">
                <a:latin typeface="Times New Roman"/>
                <a:ea typeface="Times New Roman"/>
                <a:cs typeface="Times New Roman"/>
                <a:sym typeface="Times New Roman"/>
              </a:rPr>
              <a:t>CAREER</a:t>
            </a:r>
            <a:br>
              <a:rPr lang="en-US" dirty="0">
                <a:solidFill>
                  <a:schemeClr val="tx1">
                    <a:lumMod val="75000"/>
                    <a:lumOff val="25000"/>
                  </a:schemeClr>
                </a:solidFill>
              </a:rPr>
            </a:br>
            <a:endParaRPr lang="pl-PL" dirty="0"/>
          </a:p>
        </p:txBody>
      </p:sp>
      <p:sp>
        <p:nvSpPr>
          <p:cNvPr id="3" name="Symbol zastępczy tekstu 2">
            <a:extLst>
              <a:ext uri="{FF2B5EF4-FFF2-40B4-BE49-F238E27FC236}">
                <a16:creationId xmlns:a16="http://schemas.microsoft.com/office/drawing/2014/main" id="{0BE165E4-8A8F-4D80-BE45-8054E1EB1496}"/>
              </a:ext>
            </a:extLst>
          </p:cNvPr>
          <p:cNvSpPr>
            <a:spLocks noGrp="1"/>
          </p:cNvSpPr>
          <p:nvPr>
            <p:ph type="body" idx="1"/>
          </p:nvPr>
        </p:nvSpPr>
        <p:spPr/>
        <p:txBody>
          <a:bodyPr/>
          <a:lstStyle/>
          <a:p>
            <a:pPr indent="-182880" defTabSz="914400">
              <a:lnSpc>
                <a:spcPct val="90000"/>
              </a:lnSpc>
              <a:spcAft>
                <a:spcPts val="600"/>
              </a:spcAft>
              <a:buSzPts val="1500"/>
              <a:buFont typeface="Garamond" pitchFamily="18"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sym typeface="Times New Roman"/>
              </a:rPr>
              <a:t>The record was released in 1964 and quickly climbed to the top of the pop music charts, hitting the No. 1 slot in May 1964.</a:t>
            </a:r>
          </a:p>
          <a:p>
            <a:pPr lvl="0" indent="-182880" defTabSz="914400">
              <a:lnSpc>
                <a:spcPct val="90000"/>
              </a:lnSpc>
              <a:spcAft>
                <a:spcPts val="600"/>
              </a:spcAft>
              <a:buSzPts val="1500"/>
              <a:buFont typeface="Garamond" pitchFamily="18"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sym typeface="Times New Roman"/>
              </a:rPr>
              <a:t>In 1967, Armstrong recorded a new ballad, "What a Wonderful World."</a:t>
            </a:r>
          </a:p>
          <a:p>
            <a:pPr lvl="0" indent="-182880" defTabSz="914400">
              <a:lnSpc>
                <a:spcPct val="90000"/>
              </a:lnSpc>
              <a:spcAft>
                <a:spcPts val="600"/>
              </a:spcAft>
              <a:buSzPts val="1500"/>
              <a:buFont typeface="Garamond" pitchFamily="18"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sym typeface="Times New Roman"/>
              </a:rPr>
              <a:t>Heart and kidney problems forced him to stop performing in 1969.</a:t>
            </a:r>
          </a:p>
          <a:p>
            <a:pPr lvl="0" indent="-182880" defTabSz="914400">
              <a:lnSpc>
                <a:spcPct val="90000"/>
              </a:lnSpc>
              <a:spcAft>
                <a:spcPts val="600"/>
              </a:spcAft>
              <a:buSzPts val="1500"/>
              <a:buFont typeface="Garamond" pitchFamily="18"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sym typeface="Times New Roman"/>
              </a:rPr>
              <a:t>Armstrong returned home in May 1971, and though he soon resumed </a:t>
            </a:r>
            <a:br>
              <a:rPr lang="en-US" sz="2000" dirty="0">
                <a:solidFill>
                  <a:schemeClr val="tx1">
                    <a:lumMod val="75000"/>
                    <a:lumOff val="25000"/>
                  </a:schemeClr>
                </a:solidFill>
                <a:latin typeface="Times New Roman" panose="02020603050405020304" pitchFamily="18" charset="0"/>
                <a:cs typeface="Times New Roman" panose="02020603050405020304" pitchFamily="18" charset="0"/>
                <a:sym typeface="Times New Roman"/>
              </a:rPr>
            </a:br>
            <a:r>
              <a:rPr lang="en-US" sz="2000" dirty="0">
                <a:solidFill>
                  <a:schemeClr val="tx1">
                    <a:lumMod val="75000"/>
                    <a:lumOff val="25000"/>
                  </a:schemeClr>
                </a:solidFill>
                <a:latin typeface="Times New Roman" panose="02020603050405020304" pitchFamily="18" charset="0"/>
                <a:cs typeface="Times New Roman" panose="02020603050405020304" pitchFamily="18" charset="0"/>
                <a:sym typeface="Times New Roman"/>
              </a:rPr>
              <a:t>playing again and promised to perform in public once more, </a:t>
            </a:r>
            <a:br>
              <a:rPr lang="en-US" sz="2000" dirty="0">
                <a:solidFill>
                  <a:schemeClr val="tx1">
                    <a:lumMod val="75000"/>
                    <a:lumOff val="25000"/>
                  </a:schemeClr>
                </a:solidFill>
                <a:latin typeface="Times New Roman" panose="02020603050405020304" pitchFamily="18" charset="0"/>
                <a:cs typeface="Times New Roman" panose="02020603050405020304" pitchFamily="18" charset="0"/>
                <a:sym typeface="Times New Roman"/>
              </a:rPr>
            </a:br>
            <a:r>
              <a:rPr lang="en-US" sz="2000" dirty="0">
                <a:solidFill>
                  <a:schemeClr val="tx1">
                    <a:lumMod val="75000"/>
                    <a:lumOff val="25000"/>
                  </a:schemeClr>
                </a:solidFill>
                <a:latin typeface="Times New Roman" panose="02020603050405020304" pitchFamily="18" charset="0"/>
                <a:cs typeface="Times New Roman" panose="02020603050405020304" pitchFamily="18" charset="0"/>
                <a:sym typeface="Times New Roman"/>
              </a:rPr>
              <a:t>he died in his sleep on July 6, 1971, at his home in Queens, New York.</a:t>
            </a:r>
          </a:p>
          <a:p>
            <a:endParaRPr lang="pl-PL" dirty="0"/>
          </a:p>
        </p:txBody>
      </p:sp>
    </p:spTree>
    <p:extLst>
      <p:ext uri="{BB962C8B-B14F-4D97-AF65-F5344CB8AC3E}">
        <p14:creationId xmlns:p14="http://schemas.microsoft.com/office/powerpoint/2010/main" val="318772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017100" y="0"/>
            <a:ext cx="3109800" cy="881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5000" b="1">
                <a:latin typeface="Times New Roman"/>
                <a:ea typeface="Times New Roman"/>
                <a:cs typeface="Times New Roman"/>
                <a:sym typeface="Times New Roman"/>
              </a:rPr>
              <a:t>ALBUMS</a:t>
            </a:r>
            <a:endParaRPr/>
          </a:p>
        </p:txBody>
      </p:sp>
      <p:pic>
        <p:nvPicPr>
          <p:cNvPr id="131" name="Shape 131"/>
          <p:cNvPicPr preferRelativeResize="0"/>
          <p:nvPr/>
        </p:nvPicPr>
        <p:blipFill>
          <a:blip r:embed="rId3">
            <a:alphaModFix/>
          </a:blip>
          <a:stretch>
            <a:fillRect/>
          </a:stretch>
        </p:blipFill>
        <p:spPr>
          <a:xfrm>
            <a:off x="95750" y="972350"/>
            <a:ext cx="1438275" cy="1438275"/>
          </a:xfrm>
          <a:prstGeom prst="rect">
            <a:avLst/>
          </a:prstGeom>
          <a:noFill/>
          <a:ln>
            <a:noFill/>
          </a:ln>
        </p:spPr>
      </p:pic>
      <p:sp>
        <p:nvSpPr>
          <p:cNvPr id="132" name="Shape 132"/>
          <p:cNvSpPr txBox="1"/>
          <p:nvPr/>
        </p:nvSpPr>
        <p:spPr>
          <a:xfrm>
            <a:off x="-312362" y="2193300"/>
            <a:ext cx="2254500" cy="7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dirty="0">
                <a:solidFill>
                  <a:schemeClr val="bg1"/>
                </a:solidFill>
                <a:latin typeface="Times New Roman"/>
                <a:ea typeface="Times New Roman"/>
                <a:cs typeface="Times New Roman"/>
                <a:sym typeface="Times New Roman"/>
              </a:rPr>
              <a:t>Loui</a:t>
            </a:r>
            <a:r>
              <a:rPr lang="pl" sz="1200" dirty="0">
                <a:latin typeface="Times New Roman"/>
                <a:ea typeface="Times New Roman"/>
                <a:cs typeface="Times New Roman"/>
                <a:sym typeface="Times New Roman"/>
              </a:rPr>
              <a:t>s and the Good Book </a:t>
            </a:r>
            <a:br>
              <a:rPr lang="pl" sz="1200" dirty="0">
                <a:latin typeface="Times New Roman"/>
                <a:ea typeface="Times New Roman"/>
                <a:cs typeface="Times New Roman"/>
                <a:sym typeface="Times New Roman"/>
              </a:rPr>
            </a:br>
            <a:r>
              <a:rPr lang="pl" sz="1200" dirty="0">
                <a:latin typeface="Times New Roman"/>
                <a:ea typeface="Times New Roman"/>
                <a:cs typeface="Times New Roman"/>
                <a:sym typeface="Times New Roman"/>
              </a:rPr>
              <a:t>1958</a:t>
            </a:r>
            <a:endParaRPr sz="1200" dirty="0">
              <a:latin typeface="Times New Roman"/>
              <a:ea typeface="Times New Roman"/>
              <a:cs typeface="Times New Roman"/>
              <a:sym typeface="Times New Roman"/>
            </a:endParaRPr>
          </a:p>
        </p:txBody>
      </p:sp>
      <p:pic>
        <p:nvPicPr>
          <p:cNvPr id="133" name="Shape 133"/>
          <p:cNvPicPr preferRelativeResize="0"/>
          <p:nvPr/>
        </p:nvPicPr>
        <p:blipFill>
          <a:blip r:embed="rId4">
            <a:alphaModFix/>
          </a:blip>
          <a:stretch>
            <a:fillRect/>
          </a:stretch>
        </p:blipFill>
        <p:spPr>
          <a:xfrm>
            <a:off x="1772224" y="967824"/>
            <a:ext cx="1438275" cy="1447321"/>
          </a:xfrm>
          <a:prstGeom prst="rect">
            <a:avLst/>
          </a:prstGeom>
          <a:noFill/>
          <a:ln>
            <a:noFill/>
          </a:ln>
        </p:spPr>
      </p:pic>
      <p:sp>
        <p:nvSpPr>
          <p:cNvPr id="134" name="Shape 134"/>
          <p:cNvSpPr txBox="1"/>
          <p:nvPr/>
        </p:nvSpPr>
        <p:spPr>
          <a:xfrm>
            <a:off x="1635800" y="2373450"/>
            <a:ext cx="15747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a:latin typeface="Times New Roman"/>
                <a:ea typeface="Times New Roman"/>
                <a:cs typeface="Times New Roman"/>
                <a:sym typeface="Times New Roman"/>
              </a:rPr>
              <a:t>Porgy and Bess </a:t>
            </a:r>
            <a:br>
              <a:rPr lang="pl" sz="1200">
                <a:latin typeface="Times New Roman"/>
                <a:ea typeface="Times New Roman"/>
                <a:cs typeface="Times New Roman"/>
                <a:sym typeface="Times New Roman"/>
              </a:rPr>
            </a:br>
            <a:r>
              <a:rPr lang="pl" sz="1200">
                <a:latin typeface="Times New Roman"/>
                <a:ea typeface="Times New Roman"/>
                <a:cs typeface="Times New Roman"/>
                <a:sym typeface="Times New Roman"/>
              </a:rPr>
              <a:t>1958</a:t>
            </a:r>
            <a:endParaRPr sz="1200">
              <a:latin typeface="Times New Roman"/>
              <a:ea typeface="Times New Roman"/>
              <a:cs typeface="Times New Roman"/>
              <a:sym typeface="Times New Roman"/>
            </a:endParaRPr>
          </a:p>
        </p:txBody>
      </p:sp>
      <p:pic>
        <p:nvPicPr>
          <p:cNvPr id="135" name="Shape 135"/>
          <p:cNvPicPr preferRelativeResize="0"/>
          <p:nvPr/>
        </p:nvPicPr>
        <p:blipFill>
          <a:blip r:embed="rId5">
            <a:alphaModFix/>
          </a:blip>
          <a:stretch>
            <a:fillRect/>
          </a:stretch>
        </p:blipFill>
        <p:spPr>
          <a:xfrm>
            <a:off x="95738" y="2869450"/>
            <a:ext cx="1438275" cy="1428750"/>
          </a:xfrm>
          <a:prstGeom prst="rect">
            <a:avLst/>
          </a:prstGeom>
          <a:noFill/>
          <a:ln>
            <a:noFill/>
          </a:ln>
        </p:spPr>
      </p:pic>
      <p:sp>
        <p:nvSpPr>
          <p:cNvPr id="136" name="Shape 136"/>
          <p:cNvSpPr txBox="1"/>
          <p:nvPr/>
        </p:nvSpPr>
        <p:spPr>
          <a:xfrm>
            <a:off x="-110912" y="4196225"/>
            <a:ext cx="1851600" cy="65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dirty="0">
                <a:solidFill>
                  <a:schemeClr val="bg1"/>
                </a:solidFill>
                <a:latin typeface="Times New Roman"/>
                <a:ea typeface="Times New Roman"/>
                <a:cs typeface="Times New Roman"/>
                <a:sym typeface="Times New Roman"/>
              </a:rPr>
              <a:t>Lo</a:t>
            </a:r>
            <a:r>
              <a:rPr lang="pl" sz="1200" dirty="0">
                <a:latin typeface="Times New Roman"/>
                <a:ea typeface="Times New Roman"/>
                <a:cs typeface="Times New Roman"/>
                <a:sym typeface="Times New Roman"/>
              </a:rPr>
              <a:t>uis Under the Stars </a:t>
            </a:r>
            <a:br>
              <a:rPr lang="pl" sz="1200" dirty="0">
                <a:latin typeface="Times New Roman"/>
                <a:ea typeface="Times New Roman"/>
                <a:cs typeface="Times New Roman"/>
                <a:sym typeface="Times New Roman"/>
              </a:rPr>
            </a:br>
            <a:r>
              <a:rPr lang="pl" sz="1200" dirty="0">
                <a:latin typeface="Times New Roman"/>
                <a:ea typeface="Times New Roman"/>
                <a:cs typeface="Times New Roman"/>
                <a:sym typeface="Times New Roman"/>
              </a:rPr>
              <a:t>1958</a:t>
            </a:r>
            <a:endParaRPr sz="1200" dirty="0">
              <a:latin typeface="Times New Roman"/>
              <a:ea typeface="Times New Roman"/>
              <a:cs typeface="Times New Roman"/>
              <a:sym typeface="Times New Roman"/>
            </a:endParaRPr>
          </a:p>
        </p:txBody>
      </p:sp>
      <p:pic>
        <p:nvPicPr>
          <p:cNvPr id="137" name="Shape 137"/>
          <p:cNvPicPr preferRelativeResize="0"/>
          <p:nvPr/>
        </p:nvPicPr>
        <p:blipFill>
          <a:blip r:embed="rId6">
            <a:alphaModFix/>
          </a:blip>
          <a:stretch>
            <a:fillRect/>
          </a:stretch>
        </p:blipFill>
        <p:spPr>
          <a:xfrm>
            <a:off x="1772225" y="2864687"/>
            <a:ext cx="1438275" cy="1438275"/>
          </a:xfrm>
          <a:prstGeom prst="rect">
            <a:avLst/>
          </a:prstGeom>
          <a:noFill/>
          <a:ln>
            <a:noFill/>
          </a:ln>
        </p:spPr>
      </p:pic>
      <p:sp>
        <p:nvSpPr>
          <p:cNvPr id="138" name="Shape 138"/>
          <p:cNvSpPr txBox="1"/>
          <p:nvPr/>
        </p:nvSpPr>
        <p:spPr>
          <a:xfrm>
            <a:off x="1565563" y="4225925"/>
            <a:ext cx="1851600" cy="6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a:latin typeface="Times New Roman"/>
                <a:ea typeface="Times New Roman"/>
                <a:cs typeface="Times New Roman"/>
                <a:sym typeface="Times New Roman"/>
              </a:rPr>
              <a:t>The Standard Oil Sessions </a:t>
            </a:r>
            <a:br>
              <a:rPr lang="pl" sz="1200">
                <a:latin typeface="Times New Roman"/>
                <a:ea typeface="Times New Roman"/>
                <a:cs typeface="Times New Roman"/>
                <a:sym typeface="Times New Roman"/>
              </a:rPr>
            </a:br>
            <a:r>
              <a:rPr lang="pl" sz="1200">
                <a:latin typeface="Times New Roman"/>
                <a:ea typeface="Times New Roman"/>
                <a:cs typeface="Times New Roman"/>
                <a:sym typeface="Times New Roman"/>
              </a:rPr>
              <a:t>2017</a:t>
            </a:r>
            <a:endParaRPr sz="1200">
              <a:latin typeface="Times New Roman"/>
              <a:ea typeface="Times New Roman"/>
              <a:cs typeface="Times New Roman"/>
              <a:sym typeface="Times New Roman"/>
            </a:endParaRPr>
          </a:p>
        </p:txBody>
      </p:sp>
      <p:pic>
        <p:nvPicPr>
          <p:cNvPr id="139" name="Shape 139"/>
          <p:cNvPicPr preferRelativeResize="0"/>
          <p:nvPr/>
        </p:nvPicPr>
        <p:blipFill>
          <a:blip r:embed="rId7">
            <a:alphaModFix/>
          </a:blip>
          <a:stretch>
            <a:fillRect/>
          </a:stretch>
        </p:blipFill>
        <p:spPr>
          <a:xfrm>
            <a:off x="3494499" y="972350"/>
            <a:ext cx="1438275" cy="1438275"/>
          </a:xfrm>
          <a:prstGeom prst="rect">
            <a:avLst/>
          </a:prstGeom>
          <a:noFill/>
          <a:ln>
            <a:noFill/>
          </a:ln>
        </p:spPr>
      </p:pic>
      <p:sp>
        <p:nvSpPr>
          <p:cNvPr id="140" name="Shape 140"/>
          <p:cNvSpPr txBox="1"/>
          <p:nvPr/>
        </p:nvSpPr>
        <p:spPr>
          <a:xfrm>
            <a:off x="3287825" y="2329350"/>
            <a:ext cx="18516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a:latin typeface="Times New Roman"/>
                <a:ea typeface="Times New Roman"/>
                <a:cs typeface="Times New Roman"/>
                <a:sym typeface="Times New Roman"/>
              </a:rPr>
              <a:t>Louis and the Angels </a:t>
            </a:r>
            <a:br>
              <a:rPr lang="pl" sz="1200">
                <a:latin typeface="Times New Roman"/>
                <a:ea typeface="Times New Roman"/>
                <a:cs typeface="Times New Roman"/>
                <a:sym typeface="Times New Roman"/>
              </a:rPr>
            </a:br>
            <a:r>
              <a:rPr lang="pl" sz="1200">
                <a:latin typeface="Times New Roman"/>
                <a:ea typeface="Times New Roman"/>
                <a:cs typeface="Times New Roman"/>
                <a:sym typeface="Times New Roman"/>
              </a:rPr>
              <a:t>1957</a:t>
            </a:r>
            <a:endParaRPr sz="1200">
              <a:latin typeface="Times New Roman"/>
              <a:ea typeface="Times New Roman"/>
              <a:cs typeface="Times New Roman"/>
              <a:sym typeface="Times New Roman"/>
            </a:endParaRPr>
          </a:p>
        </p:txBody>
      </p:sp>
      <p:pic>
        <p:nvPicPr>
          <p:cNvPr id="141" name="Shape 141"/>
          <p:cNvPicPr preferRelativeResize="0"/>
          <p:nvPr/>
        </p:nvPicPr>
        <p:blipFill>
          <a:blip r:embed="rId8">
            <a:alphaModFix/>
          </a:blip>
          <a:stretch>
            <a:fillRect/>
          </a:stretch>
        </p:blipFill>
        <p:spPr>
          <a:xfrm>
            <a:off x="3494500" y="2770051"/>
            <a:ext cx="1532925" cy="1532925"/>
          </a:xfrm>
          <a:prstGeom prst="rect">
            <a:avLst/>
          </a:prstGeom>
          <a:noFill/>
          <a:ln>
            <a:noFill/>
          </a:ln>
        </p:spPr>
      </p:pic>
      <p:sp>
        <p:nvSpPr>
          <p:cNvPr id="142" name="Shape 142"/>
          <p:cNvSpPr txBox="1"/>
          <p:nvPr/>
        </p:nvSpPr>
        <p:spPr>
          <a:xfrm>
            <a:off x="3188388" y="4099025"/>
            <a:ext cx="2050500" cy="7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a:latin typeface="Times New Roman"/>
                <a:ea typeface="Times New Roman"/>
                <a:cs typeface="Times New Roman"/>
                <a:sym typeface="Times New Roman"/>
              </a:rPr>
              <a:t>The Great Summit </a:t>
            </a:r>
            <a:br>
              <a:rPr lang="pl" sz="1200">
                <a:latin typeface="Times New Roman"/>
                <a:ea typeface="Times New Roman"/>
                <a:cs typeface="Times New Roman"/>
                <a:sym typeface="Times New Roman"/>
              </a:rPr>
            </a:br>
            <a:r>
              <a:rPr lang="pl" sz="1200">
                <a:latin typeface="Times New Roman"/>
                <a:ea typeface="Times New Roman"/>
                <a:cs typeface="Times New Roman"/>
                <a:sym typeface="Times New Roman"/>
              </a:rPr>
              <a:t>1961</a:t>
            </a:r>
            <a:endParaRPr sz="1200">
              <a:latin typeface="Times New Roman"/>
              <a:ea typeface="Times New Roman"/>
              <a:cs typeface="Times New Roman"/>
              <a:sym typeface="Times New Roman"/>
            </a:endParaRPr>
          </a:p>
        </p:txBody>
      </p:sp>
      <p:pic>
        <p:nvPicPr>
          <p:cNvPr id="143" name="Shape 143"/>
          <p:cNvPicPr preferRelativeResize="0"/>
          <p:nvPr/>
        </p:nvPicPr>
        <p:blipFill>
          <a:blip r:embed="rId9">
            <a:alphaModFix/>
          </a:blip>
          <a:stretch>
            <a:fillRect/>
          </a:stretch>
        </p:blipFill>
        <p:spPr>
          <a:xfrm>
            <a:off x="5238900" y="2860163"/>
            <a:ext cx="1438275" cy="1447321"/>
          </a:xfrm>
          <a:prstGeom prst="rect">
            <a:avLst/>
          </a:prstGeom>
          <a:noFill/>
          <a:ln>
            <a:noFill/>
          </a:ln>
        </p:spPr>
      </p:pic>
      <p:sp>
        <p:nvSpPr>
          <p:cNvPr id="144" name="Shape 144"/>
          <p:cNvSpPr txBox="1"/>
          <p:nvPr/>
        </p:nvSpPr>
        <p:spPr>
          <a:xfrm>
            <a:off x="5104750" y="4235075"/>
            <a:ext cx="15747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a:latin typeface="Times New Roman"/>
                <a:ea typeface="Times New Roman"/>
                <a:cs typeface="Times New Roman"/>
                <a:sym typeface="Times New Roman"/>
              </a:rPr>
              <a:t>Ambassador Satch </a:t>
            </a:r>
            <a:br>
              <a:rPr lang="pl" sz="1200">
                <a:latin typeface="Times New Roman"/>
                <a:ea typeface="Times New Roman"/>
                <a:cs typeface="Times New Roman"/>
                <a:sym typeface="Times New Roman"/>
              </a:rPr>
            </a:br>
            <a:r>
              <a:rPr lang="pl" sz="1200">
                <a:latin typeface="Times New Roman"/>
                <a:ea typeface="Times New Roman"/>
                <a:cs typeface="Times New Roman"/>
                <a:sym typeface="Times New Roman"/>
              </a:rPr>
              <a:t>1956</a:t>
            </a:r>
            <a:endParaRPr sz="1200">
              <a:latin typeface="Times New Roman"/>
              <a:ea typeface="Times New Roman"/>
              <a:cs typeface="Times New Roman"/>
              <a:sym typeface="Times New Roman"/>
            </a:endParaRPr>
          </a:p>
        </p:txBody>
      </p:sp>
      <p:pic>
        <p:nvPicPr>
          <p:cNvPr id="145" name="Shape 145"/>
          <p:cNvPicPr preferRelativeResize="0"/>
          <p:nvPr/>
        </p:nvPicPr>
        <p:blipFill>
          <a:blip r:embed="rId10">
            <a:alphaModFix/>
          </a:blip>
          <a:stretch>
            <a:fillRect/>
          </a:stretch>
        </p:blipFill>
        <p:spPr>
          <a:xfrm>
            <a:off x="5216750" y="972338"/>
            <a:ext cx="1438275" cy="1438298"/>
          </a:xfrm>
          <a:prstGeom prst="rect">
            <a:avLst/>
          </a:prstGeom>
          <a:noFill/>
          <a:ln>
            <a:noFill/>
          </a:ln>
        </p:spPr>
      </p:pic>
      <p:sp>
        <p:nvSpPr>
          <p:cNvPr id="146" name="Shape 146"/>
          <p:cNvSpPr txBox="1"/>
          <p:nvPr/>
        </p:nvSpPr>
        <p:spPr>
          <a:xfrm>
            <a:off x="5216750" y="2360075"/>
            <a:ext cx="15330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200">
                <a:latin typeface="Times New Roman"/>
                <a:ea typeface="Times New Roman"/>
                <a:cs typeface="Times New Roman"/>
                <a:sym typeface="Times New Roman"/>
              </a:rPr>
              <a:t>Satchmo Serenades </a:t>
            </a:r>
            <a:br>
              <a:rPr lang="pl" sz="1200">
                <a:latin typeface="Times New Roman"/>
                <a:ea typeface="Times New Roman"/>
                <a:cs typeface="Times New Roman"/>
                <a:sym typeface="Times New Roman"/>
              </a:rPr>
            </a:br>
            <a:r>
              <a:rPr lang="pl" sz="1200">
                <a:latin typeface="Times New Roman"/>
                <a:ea typeface="Times New Roman"/>
                <a:cs typeface="Times New Roman"/>
                <a:sym typeface="Times New Roman"/>
              </a:rPr>
              <a:t>1952</a:t>
            </a:r>
            <a:endParaRPr sz="1200">
              <a:latin typeface="Times New Roman"/>
              <a:ea typeface="Times New Roman"/>
              <a:cs typeface="Times New Roman"/>
              <a:sym typeface="Times New Roman"/>
            </a:endParaRPr>
          </a:p>
        </p:txBody>
      </p:sp>
      <p:pic>
        <p:nvPicPr>
          <p:cNvPr id="147" name="Shape 147"/>
          <p:cNvPicPr preferRelativeResize="0"/>
          <p:nvPr/>
        </p:nvPicPr>
        <p:blipFill>
          <a:blip r:embed="rId11">
            <a:alphaModFix/>
          </a:blip>
          <a:stretch>
            <a:fillRect/>
          </a:stretch>
        </p:blipFill>
        <p:spPr>
          <a:xfrm>
            <a:off x="7174050" y="1477925"/>
            <a:ext cx="1524000" cy="1524000"/>
          </a:xfrm>
          <a:prstGeom prst="rect">
            <a:avLst/>
          </a:prstGeom>
          <a:noFill/>
          <a:ln>
            <a:noFill/>
          </a:ln>
        </p:spPr>
      </p:pic>
      <p:sp>
        <p:nvSpPr>
          <p:cNvPr id="148" name="Shape 148"/>
          <p:cNvSpPr txBox="1"/>
          <p:nvPr/>
        </p:nvSpPr>
        <p:spPr>
          <a:xfrm>
            <a:off x="7174050" y="2950196"/>
            <a:ext cx="1631400" cy="484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pl" sz="1200">
                <a:latin typeface="Times New Roman"/>
                <a:ea typeface="Times New Roman"/>
                <a:cs typeface="Times New Roman"/>
                <a:sym typeface="Times New Roman"/>
              </a:rPr>
              <a:t>Ella and Louis</a:t>
            </a:r>
            <a:endParaRPr sz="1200">
              <a:latin typeface="Times New Roman"/>
              <a:ea typeface="Times New Roman"/>
              <a:cs typeface="Times New Roman"/>
              <a:sym typeface="Times New Roman"/>
            </a:endParaRPr>
          </a:p>
          <a:p>
            <a:pPr marL="0" lvl="0" indent="0" algn="ctr" rtl="0">
              <a:spcBef>
                <a:spcPts val="0"/>
              </a:spcBef>
              <a:spcAft>
                <a:spcPts val="0"/>
              </a:spcAft>
              <a:buNone/>
            </a:pPr>
            <a:r>
              <a:rPr lang="pl" sz="1200">
                <a:latin typeface="Times New Roman"/>
                <a:ea typeface="Times New Roman"/>
                <a:cs typeface="Times New Roman"/>
                <a:sym typeface="Times New Roman"/>
              </a:rPr>
              <a:t>1956</a:t>
            </a:r>
            <a:endParaRPr sz="1200">
              <a:latin typeface="Times New Roman"/>
              <a:ea typeface="Times New Roman"/>
              <a:cs typeface="Times New Roman"/>
              <a:sym typeface="Times New Roman"/>
            </a:endParaRPr>
          </a:p>
        </p:txBody>
      </p:sp>
      <p:sp>
        <p:nvSpPr>
          <p:cNvPr id="149" name="Shape 149"/>
          <p:cNvSpPr txBox="1"/>
          <p:nvPr/>
        </p:nvSpPr>
        <p:spPr>
          <a:xfrm>
            <a:off x="7779900" y="4769575"/>
            <a:ext cx="1364100" cy="48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a:solidFill>
                  <a:srgbClr val="FFFFFF"/>
                </a:solidFill>
                <a:latin typeface="Times New Roman"/>
                <a:ea typeface="Times New Roman"/>
                <a:cs typeface="Times New Roman"/>
                <a:sym typeface="Times New Roman"/>
              </a:rPr>
              <a:t>not all albums</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707100" y="0"/>
            <a:ext cx="1729800" cy="906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5000" b="1">
                <a:latin typeface="Times New Roman"/>
                <a:ea typeface="Times New Roman"/>
                <a:cs typeface="Times New Roman"/>
                <a:sym typeface="Times New Roman"/>
              </a:rPr>
              <a:t>HITS</a:t>
            </a:r>
            <a:endParaRPr sz="5000" b="1">
              <a:latin typeface="Times New Roman"/>
              <a:ea typeface="Times New Roman"/>
              <a:cs typeface="Times New Roman"/>
              <a:sym typeface="Times New Roman"/>
            </a:endParaRPr>
          </a:p>
        </p:txBody>
      </p:sp>
      <p:sp>
        <p:nvSpPr>
          <p:cNvPr id="155" name="Shape 155"/>
          <p:cNvSpPr txBox="1">
            <a:spLocks noGrp="1"/>
          </p:cNvSpPr>
          <p:nvPr>
            <p:ph type="body" idx="1"/>
          </p:nvPr>
        </p:nvSpPr>
        <p:spPr>
          <a:xfrm>
            <a:off x="2820000" y="2430775"/>
            <a:ext cx="4446600" cy="2395500"/>
          </a:xfrm>
          <a:prstGeom prst="rect">
            <a:avLst/>
          </a:prstGeom>
        </p:spPr>
        <p:txBody>
          <a:bodyPr spcFirstLastPara="1" wrap="square" lIns="91425" tIns="91425" rIns="91425" bIns="91425" anchor="t" anchorCtr="0">
            <a:noAutofit/>
          </a:bodyPr>
          <a:lstStyle/>
          <a:p>
            <a:pPr marL="0" lvl="0" indent="0" algn="ctr">
              <a:lnSpc>
                <a:spcPct val="150000"/>
              </a:lnSpc>
              <a:spcBef>
                <a:spcPts val="0"/>
              </a:spcBef>
              <a:spcAft>
                <a:spcPts val="0"/>
              </a:spcAft>
              <a:buNone/>
            </a:pPr>
            <a:r>
              <a:rPr lang="pl" sz="2400" u="sng" dirty="0">
                <a:solidFill>
                  <a:schemeClr val="hlink"/>
                </a:solidFill>
                <a:latin typeface="Times New Roman"/>
                <a:ea typeface="Times New Roman"/>
                <a:cs typeface="Times New Roman"/>
                <a:sym typeface="Times New Roman"/>
                <a:hlinkClick r:id="rId3"/>
              </a:rPr>
              <a:t>What a Wonderful World</a:t>
            </a:r>
            <a:br>
              <a:rPr lang="pl" sz="2400" dirty="0">
                <a:latin typeface="Times New Roman"/>
                <a:ea typeface="Times New Roman"/>
                <a:cs typeface="Times New Roman"/>
                <a:sym typeface="Times New Roman"/>
              </a:rPr>
            </a:br>
            <a:r>
              <a:rPr lang="pl" sz="2400" u="sng" dirty="0">
                <a:solidFill>
                  <a:schemeClr val="hlink"/>
                </a:solidFill>
                <a:latin typeface="Times New Roman"/>
                <a:ea typeface="Times New Roman"/>
                <a:cs typeface="Times New Roman"/>
                <a:sym typeface="Times New Roman"/>
                <a:hlinkClick r:id="rId4"/>
              </a:rPr>
              <a:t>Dream A Little Dream Of Me</a:t>
            </a:r>
            <a:br>
              <a:rPr lang="pl" sz="2400" dirty="0">
                <a:latin typeface="Times New Roman"/>
                <a:ea typeface="Times New Roman"/>
                <a:cs typeface="Times New Roman"/>
                <a:sym typeface="Times New Roman"/>
              </a:rPr>
            </a:br>
            <a:r>
              <a:rPr lang="pl" sz="2400" u="sng" dirty="0">
                <a:solidFill>
                  <a:schemeClr val="hlink"/>
                </a:solidFill>
                <a:latin typeface="Times New Roman"/>
                <a:ea typeface="Times New Roman"/>
                <a:cs typeface="Times New Roman"/>
                <a:sym typeface="Times New Roman"/>
                <a:hlinkClick r:id="rId5"/>
              </a:rPr>
              <a:t>When the Saints Go Marching In</a:t>
            </a:r>
            <a:br>
              <a:rPr lang="pl" sz="2400" dirty="0">
                <a:latin typeface="Times New Roman"/>
                <a:ea typeface="Times New Roman"/>
                <a:cs typeface="Times New Roman"/>
                <a:sym typeface="Times New Roman"/>
              </a:rPr>
            </a:br>
            <a:r>
              <a:rPr lang="pl" sz="2400" u="sng" dirty="0">
                <a:solidFill>
                  <a:schemeClr val="hlink"/>
                </a:solidFill>
                <a:latin typeface="Times New Roman"/>
                <a:ea typeface="Times New Roman"/>
                <a:cs typeface="Times New Roman"/>
                <a:sym typeface="Times New Roman"/>
                <a:hlinkClick r:id="rId6"/>
              </a:rPr>
              <a:t>Hello Dolly</a:t>
            </a:r>
            <a:br>
              <a:rPr lang="pl" sz="2400" dirty="0">
                <a:latin typeface="Times New Roman"/>
                <a:ea typeface="Times New Roman"/>
                <a:cs typeface="Times New Roman"/>
                <a:sym typeface="Times New Roman"/>
              </a:rPr>
            </a:br>
            <a:endParaRPr sz="2400" dirty="0">
              <a:latin typeface="Times New Roman"/>
              <a:ea typeface="Times New Roman"/>
              <a:cs typeface="Times New Roman"/>
              <a:sym typeface="Times New Roman"/>
            </a:endParaRPr>
          </a:p>
          <a:p>
            <a:pPr marL="0" lvl="0" indent="0">
              <a:lnSpc>
                <a:spcPct val="100000"/>
              </a:lnSpc>
              <a:spcBef>
                <a:spcPts val="1600"/>
              </a:spcBef>
              <a:spcAft>
                <a:spcPts val="1600"/>
              </a:spcAft>
              <a:buNone/>
            </a:pPr>
            <a:endParaRPr sz="1000" dirty="0"/>
          </a:p>
        </p:txBody>
      </p:sp>
      <p:sp>
        <p:nvSpPr>
          <p:cNvPr id="156" name="Shape 156"/>
          <p:cNvSpPr txBox="1"/>
          <p:nvPr/>
        </p:nvSpPr>
        <p:spPr>
          <a:xfrm>
            <a:off x="5436900" y="4826275"/>
            <a:ext cx="3659400" cy="38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pl">
                <a:solidFill>
                  <a:srgbClr val="FFFFFF"/>
                </a:solidFill>
                <a:latin typeface="Times New Roman"/>
                <a:ea typeface="Times New Roman"/>
                <a:cs typeface="Times New Roman"/>
                <a:sym typeface="Times New Roman"/>
              </a:rPr>
              <a:t>clicking on the text moves to the song</a:t>
            </a:r>
            <a:endParaRPr>
              <a:solidFill>
                <a:srgbClr val="FFFFFF"/>
              </a:solidFill>
              <a:latin typeface="Times New Roman"/>
              <a:ea typeface="Times New Roman"/>
              <a:cs typeface="Times New Roman"/>
              <a:sym typeface="Times New Roman"/>
            </a:endParaRPr>
          </a:p>
        </p:txBody>
      </p:sp>
      <p:sp>
        <p:nvSpPr>
          <p:cNvPr id="157" name="Shape 157"/>
          <p:cNvSpPr txBox="1"/>
          <p:nvPr/>
        </p:nvSpPr>
        <p:spPr>
          <a:xfrm>
            <a:off x="5026925" y="453150"/>
            <a:ext cx="3884700" cy="2262600"/>
          </a:xfrm>
          <a:prstGeom prst="rect">
            <a:avLst/>
          </a:prstGeom>
          <a:noFill/>
          <a:ln>
            <a:noFill/>
          </a:ln>
        </p:spPr>
        <p:txBody>
          <a:bodyPr spcFirstLastPara="1" wrap="square" lIns="91425" tIns="91425" rIns="91425" bIns="91425" anchor="t" anchorCtr="0">
            <a:noAutofit/>
          </a:bodyPr>
          <a:lstStyle/>
          <a:p>
            <a:pPr marL="0" lvl="0" indent="0" algn="ctr">
              <a:lnSpc>
                <a:spcPct val="150000"/>
              </a:lnSpc>
              <a:spcBef>
                <a:spcPts val="0"/>
              </a:spcBef>
              <a:spcAft>
                <a:spcPts val="0"/>
              </a:spcAft>
              <a:buNone/>
            </a:pPr>
            <a:r>
              <a:rPr lang="pl" sz="2400" u="sng" dirty="0">
                <a:solidFill>
                  <a:schemeClr val="hlink"/>
                </a:solidFill>
                <a:latin typeface="Times New Roman"/>
                <a:ea typeface="Times New Roman"/>
                <a:cs typeface="Times New Roman"/>
                <a:sym typeface="Times New Roman"/>
                <a:hlinkClick r:id="rId7"/>
              </a:rPr>
              <a:t>When You're Smiling</a:t>
            </a:r>
            <a:br>
              <a:rPr lang="pl" sz="2400" dirty="0">
                <a:latin typeface="Times New Roman"/>
                <a:ea typeface="Times New Roman"/>
                <a:cs typeface="Times New Roman"/>
                <a:sym typeface="Times New Roman"/>
              </a:rPr>
            </a:br>
            <a:r>
              <a:rPr lang="pl" sz="2400" u="sng" dirty="0">
                <a:solidFill>
                  <a:schemeClr val="hlink"/>
                </a:solidFill>
                <a:latin typeface="Times New Roman"/>
                <a:ea typeface="Times New Roman"/>
                <a:cs typeface="Times New Roman"/>
                <a:sym typeface="Times New Roman"/>
                <a:hlinkClick r:id="rId8"/>
              </a:rPr>
              <a:t>Go Down Moses</a:t>
            </a:r>
            <a:r>
              <a:rPr lang="pl" sz="2400" u="sng" dirty="0">
                <a:solidFill>
                  <a:schemeClr val="hlink"/>
                </a:solidFill>
                <a:latin typeface="Times New Roman"/>
                <a:ea typeface="Times New Roman"/>
                <a:cs typeface="Times New Roman"/>
                <a:sym typeface="Times New Roman"/>
              </a:rPr>
              <a:t> </a:t>
            </a:r>
            <a:br>
              <a:rPr lang="pl" sz="2400" u="sng" dirty="0">
                <a:solidFill>
                  <a:schemeClr val="hlink"/>
                </a:solidFill>
                <a:latin typeface="Times New Roman"/>
                <a:ea typeface="Times New Roman"/>
                <a:cs typeface="Times New Roman"/>
                <a:sym typeface="Times New Roman"/>
              </a:rPr>
            </a:br>
            <a:r>
              <a:rPr lang="pl" sz="2400" u="sng" dirty="0">
                <a:solidFill>
                  <a:schemeClr val="hlink"/>
                </a:solidFill>
                <a:latin typeface="Times New Roman"/>
                <a:ea typeface="Times New Roman"/>
                <a:cs typeface="Times New Roman"/>
                <a:sym typeface="Times New Roman"/>
                <a:hlinkClick r:id="rId9"/>
              </a:rPr>
              <a:t>Dream a Little Dream of Me</a:t>
            </a:r>
            <a:br>
              <a:rPr lang="pl" sz="2400" dirty="0">
                <a:latin typeface="Times New Roman"/>
                <a:ea typeface="Times New Roman"/>
                <a:cs typeface="Times New Roman"/>
                <a:sym typeface="Times New Roman"/>
              </a:rPr>
            </a:br>
            <a:r>
              <a:rPr lang="pl" sz="2400" u="sng" dirty="0">
                <a:solidFill>
                  <a:schemeClr val="hlink"/>
                </a:solidFill>
                <a:latin typeface="Times New Roman"/>
                <a:ea typeface="Times New Roman"/>
                <a:cs typeface="Times New Roman"/>
                <a:sym typeface="Times New Roman"/>
                <a:hlinkClick r:id="rId10"/>
              </a:rPr>
              <a:t>La Vie en Rose</a:t>
            </a:r>
            <a:endParaRPr sz="2400" dirty="0">
              <a:latin typeface="Times New Roman"/>
              <a:ea typeface="Times New Roman"/>
              <a:cs typeface="Times New Roman"/>
              <a:sym typeface="Times New Roman"/>
            </a:endParaRPr>
          </a:p>
        </p:txBody>
      </p:sp>
      <p:pic>
        <p:nvPicPr>
          <p:cNvPr id="3" name="Obraz 2" descr="Obraz zawierający osoba, mężczyzna, odzież, ściana&#10;&#10;Opis wygenerowany przy bardzo wysokim poziomie pewności">
            <a:extLst>
              <a:ext uri="{FF2B5EF4-FFF2-40B4-BE49-F238E27FC236}">
                <a16:creationId xmlns:a16="http://schemas.microsoft.com/office/drawing/2014/main" id="{AB91771C-A233-4FC5-9AE4-BF8FCFDB609B}"/>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30650" y="475525"/>
            <a:ext cx="2600600" cy="2788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848900" y="180675"/>
            <a:ext cx="5687100" cy="81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4800" b="1">
                <a:latin typeface="Times New Roman"/>
                <a:ea typeface="Times New Roman"/>
                <a:cs typeface="Times New Roman"/>
                <a:sym typeface="Times New Roman"/>
              </a:rPr>
              <a:t>BILLIE HOLIDAY</a:t>
            </a:r>
            <a:endParaRPr sz="4800" b="1">
              <a:latin typeface="Times New Roman"/>
              <a:ea typeface="Times New Roman"/>
              <a:cs typeface="Times New Roman"/>
              <a:sym typeface="Times New Roman"/>
            </a:endParaRPr>
          </a:p>
        </p:txBody>
      </p:sp>
      <p:sp>
        <p:nvSpPr>
          <p:cNvPr id="164" name="Shape 164"/>
          <p:cNvSpPr txBox="1">
            <a:spLocks noGrp="1"/>
          </p:cNvSpPr>
          <p:nvPr>
            <p:ph type="body" idx="1"/>
          </p:nvPr>
        </p:nvSpPr>
        <p:spPr>
          <a:xfrm>
            <a:off x="203325" y="1868300"/>
            <a:ext cx="6987900" cy="2661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Times New Roman"/>
              <a:buChar char="➔"/>
            </a:pPr>
            <a:r>
              <a:rPr lang="pl" sz="2000" b="1" dirty="0">
                <a:latin typeface="Times New Roman"/>
                <a:ea typeface="Times New Roman"/>
                <a:cs typeface="Times New Roman"/>
                <a:sym typeface="Times New Roman"/>
              </a:rPr>
              <a:t>TRUE NAME AND SURNAME: </a:t>
            </a:r>
            <a:r>
              <a:rPr lang="pl" sz="2000" dirty="0">
                <a:latin typeface="Times New Roman"/>
                <a:ea typeface="Times New Roman"/>
                <a:cs typeface="Times New Roman"/>
                <a:sym typeface="Times New Roman"/>
              </a:rPr>
              <a:t>Eleanora Fagan</a:t>
            </a:r>
            <a:endParaRPr sz="2000" dirty="0">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pl" sz="2000" b="1" dirty="0">
                <a:latin typeface="Times New Roman"/>
                <a:ea typeface="Times New Roman"/>
                <a:cs typeface="Times New Roman"/>
                <a:sym typeface="Times New Roman"/>
              </a:rPr>
              <a:t>BORN: </a:t>
            </a:r>
            <a:r>
              <a:rPr lang="pl" sz="2000" dirty="0">
                <a:latin typeface="Times New Roman"/>
                <a:ea typeface="Times New Roman"/>
                <a:cs typeface="Times New Roman"/>
                <a:sym typeface="Times New Roman"/>
              </a:rPr>
              <a:t>April 7, 1915 Philadelphia, Pennsylvania, USA </a:t>
            </a:r>
            <a:endParaRPr sz="2000" b="1" dirty="0">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pl" sz="2000" b="1" dirty="0">
                <a:latin typeface="Times New Roman"/>
                <a:ea typeface="Times New Roman"/>
                <a:cs typeface="Times New Roman"/>
                <a:sym typeface="Times New Roman"/>
              </a:rPr>
              <a:t>DIED: </a:t>
            </a:r>
            <a:r>
              <a:rPr lang="pl" sz="2000" dirty="0">
                <a:latin typeface="Times New Roman"/>
                <a:ea typeface="Times New Roman"/>
                <a:cs typeface="Times New Roman"/>
                <a:sym typeface="Times New Roman"/>
              </a:rPr>
              <a:t>July 17, 1959 (aged 44) Manhattan, New York City</a:t>
            </a:r>
            <a:endParaRPr sz="2000" dirty="0">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pl" sz="2000" b="1" dirty="0">
                <a:latin typeface="Times New Roman"/>
                <a:ea typeface="Times New Roman"/>
                <a:cs typeface="Times New Roman"/>
                <a:sym typeface="Times New Roman"/>
              </a:rPr>
              <a:t>OCCUPATION: </a:t>
            </a:r>
            <a:r>
              <a:rPr lang="pl" sz="2000" dirty="0">
                <a:latin typeface="Times New Roman"/>
                <a:ea typeface="Times New Roman"/>
                <a:cs typeface="Times New Roman"/>
                <a:sym typeface="Times New Roman"/>
              </a:rPr>
              <a:t>Singer</a:t>
            </a:r>
            <a:endParaRPr sz="2000" dirty="0">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pl" sz="2000" b="1" dirty="0">
                <a:latin typeface="Times New Roman"/>
                <a:ea typeface="Times New Roman"/>
                <a:cs typeface="Times New Roman"/>
                <a:sym typeface="Times New Roman"/>
              </a:rPr>
              <a:t>THE BEST SINGIEL:</a:t>
            </a:r>
            <a:r>
              <a:rPr lang="pl" sz="2000" dirty="0">
                <a:latin typeface="Times New Roman"/>
                <a:ea typeface="Times New Roman"/>
                <a:cs typeface="Times New Roman"/>
                <a:sym typeface="Times New Roman"/>
              </a:rPr>
              <a:t> "Blue moon" (1952)</a:t>
            </a:r>
            <a:endParaRPr sz="2000" dirty="0">
              <a:latin typeface="Times New Roman"/>
              <a:ea typeface="Times New Roman"/>
              <a:cs typeface="Times New Roman"/>
              <a:sym typeface="Times New Roman"/>
            </a:endParaRPr>
          </a:p>
          <a:p>
            <a:pPr marL="457200" lvl="0" indent="-342900" rtl="0">
              <a:spcBef>
                <a:spcPts val="0"/>
              </a:spcBef>
              <a:spcAft>
                <a:spcPts val="0"/>
              </a:spcAft>
              <a:buClr>
                <a:srgbClr val="000000"/>
              </a:buClr>
              <a:buSzPts val="1800"/>
              <a:buFont typeface="Times New Roman"/>
              <a:buChar char="➔"/>
            </a:pPr>
            <a:r>
              <a:rPr lang="pl" sz="2000" b="1" dirty="0">
                <a:latin typeface="Times New Roman"/>
                <a:ea typeface="Times New Roman"/>
                <a:cs typeface="Times New Roman"/>
                <a:sym typeface="Times New Roman"/>
              </a:rPr>
              <a:t>GENRES: </a:t>
            </a:r>
            <a:r>
              <a:rPr lang="pl" sz="2000" dirty="0">
                <a:latin typeface="Times New Roman"/>
                <a:ea typeface="Times New Roman"/>
                <a:cs typeface="Times New Roman"/>
                <a:sym typeface="Times New Roman"/>
              </a:rPr>
              <a:t>Vocal jazz, jazz blues, torch songs, swing, blues, R&amp;B</a:t>
            </a:r>
            <a:endParaRPr sz="2000" dirty="0">
              <a:latin typeface="Times New Roman"/>
              <a:ea typeface="Times New Roman"/>
              <a:cs typeface="Times New Roman"/>
              <a:sym typeface="Times New Roman"/>
            </a:endParaRPr>
          </a:p>
          <a:p>
            <a:pPr marL="0" lvl="0" indent="0" rtl="0">
              <a:spcBef>
                <a:spcPts val="1600"/>
              </a:spcBef>
              <a:spcAft>
                <a:spcPts val="1600"/>
              </a:spcAft>
              <a:buNone/>
            </a:pPr>
            <a:endParaRPr b="1" dirty="0">
              <a:solidFill>
                <a:srgbClr val="000000"/>
              </a:solidFill>
              <a:latin typeface="Times New Roman"/>
              <a:ea typeface="Times New Roman"/>
              <a:cs typeface="Times New Roman"/>
              <a:sym typeface="Times New Roman"/>
            </a:endParaRPr>
          </a:p>
        </p:txBody>
      </p:sp>
      <p:pic>
        <p:nvPicPr>
          <p:cNvPr id="165" name="Shape 165"/>
          <p:cNvPicPr preferRelativeResize="0"/>
          <p:nvPr/>
        </p:nvPicPr>
        <p:blipFill>
          <a:blip r:embed="rId3">
            <a:alphaModFix/>
          </a:blip>
          <a:stretch>
            <a:fillRect/>
          </a:stretch>
        </p:blipFill>
        <p:spPr>
          <a:xfrm>
            <a:off x="6793750" y="1060025"/>
            <a:ext cx="2183525" cy="2818725"/>
          </a:xfrm>
          <a:prstGeom prst="rect">
            <a:avLst/>
          </a:prstGeom>
          <a:noFill/>
          <a:ln>
            <a:noFill/>
          </a:ln>
        </p:spPr>
      </p:pic>
      <p:pic>
        <p:nvPicPr>
          <p:cNvPr id="166" name="Shape 166"/>
          <p:cNvPicPr preferRelativeResize="0"/>
          <p:nvPr/>
        </p:nvPicPr>
        <p:blipFill>
          <a:blip r:embed="rId4">
            <a:alphaModFix/>
          </a:blip>
          <a:stretch>
            <a:fillRect/>
          </a:stretch>
        </p:blipFill>
        <p:spPr>
          <a:xfrm>
            <a:off x="421250" y="313175"/>
            <a:ext cx="1277175" cy="1277175"/>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Mydło">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Mydło">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ydło">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TM03457510[[fn=Mydło]]</Template>
  <TotalTime>52</TotalTime>
  <Words>1009</Words>
  <Application>Microsoft Office PowerPoint</Application>
  <PresentationFormat>Pokaz na ekranie (16:9)</PresentationFormat>
  <Paragraphs>136</Paragraphs>
  <Slides>22</Slides>
  <Notes>20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22</vt:i4>
      </vt:variant>
    </vt:vector>
  </HeadingPairs>
  <TitlesOfParts>
    <vt:vector size="28" baseType="lpstr">
      <vt:lpstr>Times New Roman</vt:lpstr>
      <vt:lpstr>Wingdings</vt:lpstr>
      <vt:lpstr>Century Gothic</vt:lpstr>
      <vt:lpstr>Arial</vt:lpstr>
      <vt:lpstr>Garamond</vt:lpstr>
      <vt:lpstr>Mydło</vt:lpstr>
      <vt:lpstr> FAMOUS SINGERS OF THE USA</vt:lpstr>
      <vt:lpstr>   LOUIS DANIEL ARMSTRONG</vt:lpstr>
      <vt:lpstr>AWARDS AND HONORS</vt:lpstr>
      <vt:lpstr>LOUIS ARMSTRONG CAREER</vt:lpstr>
      <vt:lpstr>Prezentacja programu PowerPoint</vt:lpstr>
      <vt:lpstr>LOUIS ARMSTRONG CAREER </vt:lpstr>
      <vt:lpstr>ALBUMS</vt:lpstr>
      <vt:lpstr>HITS</vt:lpstr>
      <vt:lpstr>BILLIE HOLIDAY</vt:lpstr>
      <vt:lpstr>  AWARDS AND NOMINATIONS</vt:lpstr>
      <vt:lpstr>BILLIE HOLIDAY CAREER</vt:lpstr>
      <vt:lpstr>BILLIE HOLIDAY CAREER</vt:lpstr>
      <vt:lpstr>ALBUMS</vt:lpstr>
      <vt:lpstr>HITS</vt:lpstr>
      <vt:lpstr>ELLA JANE FITZGERALD </vt:lpstr>
      <vt:lpstr>AWARDS AND HONORS</vt:lpstr>
      <vt:lpstr>ELLA FITZGERALD CAREER</vt:lpstr>
      <vt:lpstr>Prezentacja programu PowerPoint</vt:lpstr>
      <vt:lpstr>ALBUMS</vt:lpstr>
      <vt:lpstr>HITS</vt:lpstr>
      <vt:lpstr>BIBLIOGRAPHY</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FAMOUS SINGERS OF THE USA</dc:title>
  <cp:lastModifiedBy>Kleopatra</cp:lastModifiedBy>
  <cp:revision>11</cp:revision>
  <dcterms:modified xsi:type="dcterms:W3CDTF">2018-04-29T16:07:05Z</dcterms:modified>
</cp:coreProperties>
</file>