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62" r:id="rId4"/>
    <p:sldId id="258" r:id="rId5"/>
    <p:sldId id="263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AE594-D841-42C8-9811-1B7C71B3105B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B1031-E2AB-4F04-9D6A-86464E8CB4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276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B1031-E2AB-4F04-9D6A-86464E8CB4A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24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B1031-E2AB-4F04-9D6A-86464E8CB4A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1365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99592" y="332656"/>
            <a:ext cx="71989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72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Famous</a:t>
            </a:r>
            <a:r>
              <a:rPr lang="pl-P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pl-PL" sz="72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writers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Picture 3" descr="Ilustrac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432" y="3970947"/>
            <a:ext cx="1934627" cy="271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lustracj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20161"/>
            <a:ext cx="18859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lustracj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53" y="1817173"/>
            <a:ext cx="1998594" cy="22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lustracj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925" y="1779080"/>
            <a:ext cx="16859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lustracj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841" y="4123980"/>
            <a:ext cx="1814460" cy="240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lustracj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480" y="3792713"/>
            <a:ext cx="1974339" cy="253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lustracj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" y="4292101"/>
            <a:ext cx="15430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Znalezione obrazy dla zapytania ken kese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28708"/>
            <a:ext cx="1864642" cy="186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E7DCF759-960D-4E65-BA6E-8FD18A5DE0F0}"/>
              </a:ext>
            </a:extLst>
          </p:cNvPr>
          <p:cNvSpPr txBox="1"/>
          <p:nvPr/>
        </p:nvSpPr>
        <p:spPr>
          <a:xfrm>
            <a:off x="1752760" y="4414841"/>
            <a:ext cx="1723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Author: Alicja</a:t>
            </a:r>
          </a:p>
          <a:p>
            <a:r>
              <a:rPr lang="pl-PL" dirty="0"/>
              <a:t>Zając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B0EA0AA-E700-475A-A450-B596FC36E979}"/>
              </a:ext>
            </a:extLst>
          </p:cNvPr>
          <p:cNvSpPr txBox="1"/>
          <p:nvPr/>
        </p:nvSpPr>
        <p:spPr>
          <a:xfrm>
            <a:off x="1717481" y="5222470"/>
            <a:ext cx="187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Suppervised</a:t>
            </a:r>
            <a:r>
              <a:rPr lang="pl-PL" dirty="0"/>
              <a:t> by: </a:t>
            </a:r>
          </a:p>
          <a:p>
            <a:r>
              <a:rPr lang="pl-PL" dirty="0"/>
              <a:t>M. Stasińska</a:t>
            </a:r>
          </a:p>
        </p:txBody>
      </p:sp>
    </p:spTree>
    <p:extLst>
      <p:ext uri="{BB962C8B-B14F-4D97-AF65-F5344CB8AC3E}">
        <p14:creationId xmlns:p14="http://schemas.microsoft.com/office/powerpoint/2010/main" val="156389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04640" y="188640"/>
            <a:ext cx="7442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Jerome David Salinger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266283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Jerome David Salinger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1st January 1919</a:t>
            </a:r>
            <a:endParaRPr lang="pl-PL" b="1" dirty="0"/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27th January 2010</a:t>
            </a:r>
          </a:p>
          <a:p>
            <a:endParaRPr lang="pl-PL" b="1" dirty="0"/>
          </a:p>
          <a:p>
            <a:r>
              <a:rPr lang="pl-PL" dirty="0"/>
              <a:t>He </a:t>
            </a:r>
            <a:r>
              <a:rPr lang="pl-PL" dirty="0" err="1"/>
              <a:t>started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he was 15. His </a:t>
            </a:r>
            <a:r>
              <a:rPr lang="pl-PL" dirty="0" err="1"/>
              <a:t>only</a:t>
            </a:r>
            <a:r>
              <a:rPr lang="pl-PL" dirty="0"/>
              <a:t> </a:t>
            </a:r>
            <a:r>
              <a:rPr lang="pl-PL" dirty="0" err="1"/>
              <a:t>published</a:t>
            </a:r>
            <a:r>
              <a:rPr lang="pl-PL" dirty="0"/>
              <a:t> </a:t>
            </a:r>
            <a:r>
              <a:rPr lang="pl-PL" dirty="0" err="1"/>
              <a:t>novel</a:t>
            </a:r>
            <a:r>
              <a:rPr lang="pl-PL" dirty="0"/>
              <a:t> is </a:t>
            </a:r>
            <a:r>
              <a:rPr lang="en-US" i="1" dirty="0"/>
              <a:t>The Catcher in the Rye</a:t>
            </a:r>
            <a:r>
              <a:rPr lang="pl-PL" i="1" dirty="0"/>
              <a:t>. </a:t>
            </a:r>
          </a:p>
          <a:p>
            <a:endParaRPr lang="pl-PL" i="1" dirty="0"/>
          </a:p>
          <a:p>
            <a:endParaRPr lang="pl-PL" dirty="0"/>
          </a:p>
        </p:txBody>
      </p:sp>
      <p:pic>
        <p:nvPicPr>
          <p:cNvPr id="1026" name="Picture 2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266283"/>
            <a:ext cx="1831082" cy="270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07988" y="3389941"/>
            <a:ext cx="53441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FF0000"/>
                </a:solidFill>
              </a:rPr>
              <a:t>The Catcher in the Rye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pl-PL" b="1" i="1" dirty="0"/>
              <a:t>Buszujący w</a:t>
            </a:r>
            <a:r>
              <a:rPr lang="pl-PL" b="1" i="1" u="sng" dirty="0"/>
              <a:t> </a:t>
            </a:r>
            <a:r>
              <a:rPr lang="pl-PL" b="1" i="1" dirty="0"/>
              <a:t>zbożu </a:t>
            </a:r>
            <a:r>
              <a:rPr lang="en-US" b="1" dirty="0">
                <a:solidFill>
                  <a:srgbClr val="00B0F0"/>
                </a:solidFill>
              </a:rPr>
              <a:t>1951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Nine </a:t>
            </a:r>
            <a:r>
              <a:rPr lang="pl-PL" i="1" dirty="0" err="1">
                <a:solidFill>
                  <a:srgbClr val="FF0000"/>
                </a:solidFill>
              </a:rPr>
              <a:t>Stories</a:t>
            </a:r>
            <a:r>
              <a:rPr lang="pl-PL" dirty="0"/>
              <a:t> </a:t>
            </a:r>
            <a:r>
              <a:rPr lang="pl-PL" i="1" dirty="0"/>
              <a:t>Dziewięć opowiadań </a:t>
            </a:r>
            <a:r>
              <a:rPr lang="pl-PL" dirty="0">
                <a:solidFill>
                  <a:srgbClr val="00B0F0"/>
                </a:solidFill>
              </a:rPr>
              <a:t>1953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rgbClr val="FF0000"/>
                </a:solidFill>
              </a:rPr>
              <a:t>Franny</a:t>
            </a:r>
            <a:r>
              <a:rPr lang="pl-PL" i="1" dirty="0">
                <a:solidFill>
                  <a:srgbClr val="FF0000"/>
                </a:solidFill>
              </a:rPr>
              <a:t> and </a:t>
            </a:r>
            <a:r>
              <a:rPr lang="pl-PL" i="1" dirty="0" err="1">
                <a:solidFill>
                  <a:srgbClr val="FF0000"/>
                </a:solidFill>
              </a:rPr>
              <a:t>Zooey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i="1" dirty="0" err="1"/>
              <a:t>Franny</a:t>
            </a:r>
            <a:r>
              <a:rPr lang="pl-PL" i="1" dirty="0"/>
              <a:t> i </a:t>
            </a:r>
            <a:r>
              <a:rPr lang="pl-PL" i="1" dirty="0" err="1"/>
              <a:t>Zooey</a:t>
            </a:r>
            <a:r>
              <a:rPr lang="pl-PL" i="1" u="sng" dirty="0"/>
              <a:t> </a:t>
            </a:r>
            <a:r>
              <a:rPr lang="pl-PL" dirty="0">
                <a:solidFill>
                  <a:srgbClr val="00B0F0"/>
                </a:solidFill>
              </a:rPr>
              <a:t>1961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Raise High the Roof Beam, Carpenters and Seymour: An Introduction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pl-PL" i="1" dirty="0"/>
              <a:t>Wyżej podnieście strop, cieśle i </a:t>
            </a:r>
            <a:r>
              <a:rPr lang="pl-PL" i="1" dirty="0" err="1"/>
              <a:t>Seymour</a:t>
            </a:r>
            <a:r>
              <a:rPr lang="pl-PL" i="1" dirty="0"/>
              <a:t> – introdukcja </a:t>
            </a:r>
            <a:r>
              <a:rPr lang="en-US" dirty="0">
                <a:solidFill>
                  <a:srgbClr val="00B0F0"/>
                </a:solidFill>
              </a:rPr>
              <a:t>1963</a:t>
            </a:r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847580" y="4094459"/>
            <a:ext cx="648072" cy="197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395536" y="4346591"/>
            <a:ext cx="216024" cy="16026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198299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"</a:t>
            </a:r>
            <a:r>
              <a:rPr lang="pl-PL" dirty="0" err="1"/>
              <a:t>Franny</a:t>
            </a:r>
            <a:r>
              <a:rPr lang="pl-PL" dirty="0"/>
              <a:t>" </a:t>
            </a:r>
            <a:r>
              <a:rPr lang="pl-PL" dirty="0">
                <a:solidFill>
                  <a:srgbClr val="00B0F0"/>
                </a:solidFill>
              </a:rPr>
              <a:t>1955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"</a:t>
            </a:r>
            <a:r>
              <a:rPr lang="pl-PL" dirty="0" err="1"/>
              <a:t>Zooey</a:t>
            </a:r>
            <a:r>
              <a:rPr lang="pl-PL" dirty="0"/>
              <a:t>" </a:t>
            </a:r>
            <a:r>
              <a:rPr lang="pl-PL" dirty="0">
                <a:solidFill>
                  <a:srgbClr val="00B0F0"/>
                </a:solidFill>
              </a:rPr>
              <a:t>1957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5144863" y="4132932"/>
            <a:ext cx="388843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"A Perfect Day for </a:t>
            </a:r>
            <a:r>
              <a:rPr lang="en-US" sz="1200" dirty="0" err="1"/>
              <a:t>Bananafish</a:t>
            </a:r>
            <a:r>
              <a:rPr lang="en-US" sz="1200" dirty="0"/>
              <a:t>", </a:t>
            </a:r>
            <a:r>
              <a:rPr lang="en-US" sz="1200" dirty="0">
                <a:solidFill>
                  <a:srgbClr val="00B0F0"/>
                </a:solidFill>
              </a:rPr>
              <a:t>1948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Idealny dzień na ryby</a:t>
            </a:r>
            <a:r>
              <a:rPr lang="pl-PL" sz="1200" dirty="0"/>
              <a:t>’’)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"Uncle </a:t>
            </a:r>
            <a:r>
              <a:rPr lang="en-US" sz="1200" dirty="0" err="1"/>
              <a:t>Wiggily</a:t>
            </a:r>
            <a:r>
              <a:rPr lang="en-US" sz="1200" dirty="0"/>
              <a:t> in Connecticut", </a:t>
            </a:r>
            <a:r>
              <a:rPr lang="en-US" sz="1200" dirty="0">
                <a:solidFill>
                  <a:srgbClr val="00B0F0"/>
                </a:solidFill>
              </a:rPr>
              <a:t>1948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Pan Kostek w Connecticut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/>
              <a:t>"</a:t>
            </a:r>
            <a:r>
              <a:rPr lang="pl-PL" sz="1200" dirty="0">
                <a:solidFill>
                  <a:srgbClr val="92D050"/>
                </a:solidFill>
              </a:rPr>
              <a:t>W przeddzień wojny z Eskimosami</a:t>
            </a:r>
            <a:r>
              <a:rPr lang="pl-PL" sz="1200" dirty="0"/>
              <a:t>" (</a:t>
            </a:r>
            <a:r>
              <a:rPr lang="pl-PL" sz="1200" dirty="0">
                <a:solidFill>
                  <a:srgbClr val="00B0F0"/>
                </a:solidFill>
              </a:rPr>
              <a:t>1948</a:t>
            </a:r>
            <a:r>
              <a:rPr lang="pl-PL" sz="12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/>
              <a:t>"The </a:t>
            </a:r>
            <a:r>
              <a:rPr lang="pl-PL" sz="1200" dirty="0" err="1"/>
              <a:t>Laughing</a:t>
            </a:r>
            <a:r>
              <a:rPr lang="pl-PL" sz="1200" dirty="0"/>
              <a:t> Man", </a:t>
            </a:r>
            <a:r>
              <a:rPr lang="pl-PL" sz="1200" dirty="0">
                <a:solidFill>
                  <a:srgbClr val="00B0F0"/>
                </a:solidFill>
              </a:rPr>
              <a:t>1949</a:t>
            </a:r>
            <a:r>
              <a:rPr lang="pl-PL" sz="1200" dirty="0"/>
              <a:t> ("</a:t>
            </a:r>
            <a:r>
              <a:rPr lang="pl-PL" sz="1200" dirty="0">
                <a:solidFill>
                  <a:srgbClr val="92D050"/>
                </a:solidFill>
              </a:rPr>
              <a:t>Człowiek Śmiechu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"Down at the Dinghy", </a:t>
            </a:r>
            <a:r>
              <a:rPr lang="en-US" sz="1200" dirty="0">
                <a:solidFill>
                  <a:srgbClr val="00B0F0"/>
                </a:solidFill>
              </a:rPr>
              <a:t>1949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Nad jeziorem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"For </a:t>
            </a:r>
            <a:r>
              <a:rPr lang="en-US" sz="1200" dirty="0" err="1"/>
              <a:t>Esmé</a:t>
            </a:r>
            <a:r>
              <a:rPr lang="en-US" sz="1200" dirty="0"/>
              <a:t> – with Love and Squalor", </a:t>
            </a:r>
            <a:r>
              <a:rPr lang="en-US" sz="1200" dirty="0">
                <a:solidFill>
                  <a:srgbClr val="00B0F0"/>
                </a:solidFill>
              </a:rPr>
              <a:t>1950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Opowiadanie dla </a:t>
            </a:r>
            <a:r>
              <a:rPr lang="pl-PL" sz="1200" dirty="0" err="1">
                <a:solidFill>
                  <a:srgbClr val="92D050"/>
                </a:solidFill>
              </a:rPr>
              <a:t>Esmé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"Pretty Mouth and Green My Eyes", </a:t>
            </a:r>
            <a:r>
              <a:rPr lang="en-US" sz="1200" dirty="0">
                <a:solidFill>
                  <a:srgbClr val="00B0F0"/>
                </a:solidFill>
              </a:rPr>
              <a:t>1951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Śliczne usta moje i oczy zielone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"De Daumier-Smith's Blue Period", </a:t>
            </a:r>
            <a:r>
              <a:rPr lang="en-US" sz="1200" dirty="0">
                <a:solidFill>
                  <a:srgbClr val="00B0F0"/>
                </a:solidFill>
              </a:rPr>
              <a:t>1952</a:t>
            </a:r>
            <a:r>
              <a:rPr lang="pl-PL" sz="1200" dirty="0">
                <a:solidFill>
                  <a:srgbClr val="00B0F0"/>
                </a:solidFill>
              </a:rPr>
              <a:t> </a:t>
            </a:r>
            <a:r>
              <a:rPr lang="pl-PL" sz="1200" dirty="0"/>
              <a:t>("</a:t>
            </a:r>
            <a:r>
              <a:rPr lang="pl-PL" sz="1200" dirty="0">
                <a:solidFill>
                  <a:srgbClr val="92D050"/>
                </a:solidFill>
              </a:rPr>
              <a:t>Niebieski okres de Daumier-</a:t>
            </a:r>
            <a:r>
              <a:rPr lang="pl-PL" sz="1200" dirty="0" err="1">
                <a:solidFill>
                  <a:srgbClr val="92D050"/>
                </a:solidFill>
              </a:rPr>
              <a:t>Smitha</a:t>
            </a:r>
            <a:r>
              <a:rPr lang="pl-PL" sz="1200" dirty="0"/>
              <a:t>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/>
              <a:t>"Teddy" (</a:t>
            </a:r>
            <a:r>
              <a:rPr lang="pl-PL" sz="1200" dirty="0">
                <a:solidFill>
                  <a:srgbClr val="00B0F0"/>
                </a:solidFill>
              </a:rPr>
              <a:t>1953</a:t>
            </a:r>
            <a:r>
              <a:rPr lang="pl-PL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6798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116632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Stories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Go See Eddie</a:t>
            </a:r>
            <a:r>
              <a:rPr lang="en-US" dirty="0"/>
              <a:t>"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Hang of It</a:t>
            </a:r>
            <a:r>
              <a:rPr lang="en-US" dirty="0"/>
              <a:t>"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Long Debut of Lois </a:t>
            </a:r>
            <a:r>
              <a:rPr lang="en-US" dirty="0" err="1">
                <a:solidFill>
                  <a:srgbClr val="92D050"/>
                </a:solidFill>
              </a:rPr>
              <a:t>Taggett</a:t>
            </a:r>
            <a:r>
              <a:rPr lang="en-US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A Boy in France</a:t>
            </a:r>
            <a:r>
              <a:rPr lang="en-US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This Sandwich Has No Mayonnaise</a:t>
            </a:r>
            <a:r>
              <a:rPr lang="en-US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A Girl I Knew</a:t>
            </a:r>
            <a:r>
              <a:rPr lang="en-US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Slight Rebellion off Madison</a:t>
            </a:r>
            <a:r>
              <a:rPr lang="en-US" dirty="0"/>
              <a:t>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"</a:t>
            </a:r>
            <a:r>
              <a:rPr lang="en-US" dirty="0">
                <a:solidFill>
                  <a:srgbClr val="92D050"/>
                </a:solidFill>
              </a:rPr>
              <a:t>The Young Folks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1940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Heart of a Broken Story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1941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Personal Notes of an Infantryman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1942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</a:t>
            </a:r>
            <a:r>
              <a:rPr lang="en-US" dirty="0" err="1">
                <a:solidFill>
                  <a:srgbClr val="92D050"/>
                </a:solidFill>
              </a:rPr>
              <a:t>Varioni</a:t>
            </a:r>
            <a:r>
              <a:rPr lang="en-US" dirty="0">
                <a:solidFill>
                  <a:srgbClr val="92D050"/>
                </a:solidFill>
              </a:rPr>
              <a:t> Brothers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1943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Both Parties Concerned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Soft-Boiled Sergeant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Last Day of the Last Furlough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Once a Week Won't Kill You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Elaine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1945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Stranger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1945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I'm Crazy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1945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A Young Girl in </a:t>
            </a:r>
            <a:r>
              <a:rPr lang="en-US" dirty="0">
                <a:solidFill>
                  <a:srgbClr val="00B0F0"/>
                </a:solidFill>
              </a:rPr>
              <a:t>1941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with No Waist at All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1947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Inverted Forest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1947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Blue Melody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1948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 err="1">
                <a:solidFill>
                  <a:srgbClr val="92D050"/>
                </a:solidFill>
              </a:rPr>
              <a:t>Hapworth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16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1924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1965</a:t>
            </a:r>
            <a:r>
              <a:rPr lang="en-US" dirty="0"/>
              <a:t>)</a:t>
            </a:r>
          </a:p>
        </p:txBody>
      </p:sp>
      <p:sp>
        <p:nvSpPr>
          <p:cNvPr id="3" name="Prostokąt 2"/>
          <p:cNvSpPr/>
          <p:nvPr/>
        </p:nvSpPr>
        <p:spPr>
          <a:xfrm>
            <a:off x="4088702" y="122514"/>
            <a:ext cx="489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Unpublished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Ocean Full of Bowling Balls</a:t>
            </a:r>
            <a:r>
              <a:rPr lang="en-US" dirty="0"/>
              <a:t>" (</a:t>
            </a:r>
            <a:r>
              <a:rPr lang="pl-PL" dirty="0"/>
              <a:t>the </a:t>
            </a:r>
            <a:r>
              <a:rPr lang="pl-PL" dirty="0" err="1"/>
              <a:t>date</a:t>
            </a:r>
            <a:r>
              <a:rPr lang="pl-PL" dirty="0"/>
              <a:t> is </a:t>
            </a:r>
            <a:r>
              <a:rPr lang="pl-PL" dirty="0" err="1"/>
              <a:t>unknown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Last and Best of the Peter Pans</a:t>
            </a:r>
            <a:r>
              <a:rPr lang="en-US" dirty="0"/>
              <a:t>" (</a:t>
            </a:r>
            <a:r>
              <a:rPr lang="pl-PL" dirty="0"/>
              <a:t>the </a:t>
            </a:r>
            <a:r>
              <a:rPr lang="pl-PL" dirty="0" err="1"/>
              <a:t>date</a:t>
            </a:r>
            <a:r>
              <a:rPr lang="pl-PL" dirty="0"/>
              <a:t> is </a:t>
            </a:r>
            <a:r>
              <a:rPr lang="pl-PL" dirty="0" err="1"/>
              <a:t>unknown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Two Lonely Men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Children's Echelon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1944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solidFill>
                  <a:srgbClr val="92D050"/>
                </a:solidFill>
              </a:rPr>
              <a:t>The Magic Foxhole</a:t>
            </a:r>
            <a:r>
              <a:rPr lang="en-US" dirty="0"/>
              <a:t>" (</a:t>
            </a:r>
            <a:r>
              <a:rPr lang="en-US" dirty="0">
                <a:solidFill>
                  <a:srgbClr val="00B0F0"/>
                </a:solidFill>
              </a:rPr>
              <a:t>1945</a:t>
            </a:r>
            <a:r>
              <a:rPr lang="en-US" dirty="0"/>
              <a:t>)</a:t>
            </a:r>
          </a:p>
        </p:txBody>
      </p:sp>
      <p:pic>
        <p:nvPicPr>
          <p:cNvPr id="6146" name="Picture 2" descr="C:\Users\Alicja\AppData\Local\Microsoft\Windows\Temporary Internet Files\Content.IE5\90J28QOM\book-158120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3851920" cy="242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66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01640" y="160140"/>
            <a:ext cx="3518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Ken</a:t>
            </a:r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pl-PL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Kesey</a:t>
            </a:r>
            <a:endParaRPr lang="pl-P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170" name="Picture 2" descr="Znalezione obrazy dla zapytania ken kese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906" y="1110730"/>
            <a:ext cx="2584722" cy="2584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11073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dirty="0"/>
              <a:t>: </a:t>
            </a:r>
            <a:r>
              <a:rPr lang="pl-PL" dirty="0" err="1"/>
              <a:t>Ken</a:t>
            </a:r>
            <a:r>
              <a:rPr lang="pl-PL" dirty="0"/>
              <a:t> Elton </a:t>
            </a:r>
            <a:r>
              <a:rPr lang="pl-PL" dirty="0" err="1"/>
              <a:t>Kesey</a:t>
            </a:r>
            <a:endParaRPr lang="pl-PL" dirty="0"/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17th </a:t>
            </a:r>
            <a:r>
              <a:rPr lang="pl-PL" dirty="0" err="1"/>
              <a:t>September</a:t>
            </a:r>
            <a:r>
              <a:rPr lang="pl-PL" dirty="0"/>
              <a:t> 1935 </a:t>
            </a:r>
            <a:endParaRPr lang="pl-PL" b="1" dirty="0"/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10th </a:t>
            </a:r>
            <a:r>
              <a:rPr lang="pl-PL" dirty="0" err="1"/>
              <a:t>November</a:t>
            </a:r>
            <a:r>
              <a:rPr lang="pl-PL" dirty="0"/>
              <a:t> 2001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37332" y="2237955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He </a:t>
            </a:r>
            <a:r>
              <a:rPr lang="pl-PL" dirty="0" err="1"/>
              <a:t>said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himself</a:t>
            </a:r>
            <a:r>
              <a:rPr lang="pl-PL" dirty="0"/>
              <a:t>: </a:t>
            </a:r>
            <a:r>
              <a:rPr lang="pl-PL" dirty="0" err="1"/>
              <a:t>I’m</a:t>
            </a:r>
            <a:r>
              <a:rPr lang="pl-PL" dirty="0"/>
              <a:t> </a:t>
            </a:r>
            <a:r>
              <a:rPr lang="pl-PL" dirty="0" err="1"/>
              <a:t>too</a:t>
            </a:r>
            <a:r>
              <a:rPr lang="pl-PL" dirty="0"/>
              <a:t> </a:t>
            </a:r>
            <a:r>
              <a:rPr lang="pl-PL" dirty="0" err="1"/>
              <a:t>young</a:t>
            </a:r>
            <a:r>
              <a:rPr lang="pl-PL" dirty="0"/>
              <a:t> to be a beatnik but </a:t>
            </a:r>
            <a:r>
              <a:rPr lang="pl-PL" dirty="0" err="1"/>
              <a:t>too</a:t>
            </a:r>
            <a:r>
              <a:rPr lang="pl-PL" dirty="0"/>
              <a:t> </a:t>
            </a:r>
            <a:r>
              <a:rPr lang="pl-PL" dirty="0" err="1"/>
              <a:t>old</a:t>
            </a:r>
            <a:r>
              <a:rPr lang="pl-PL" dirty="0"/>
              <a:t> to be a hippis.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906116" y="2884286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395536" y="33883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a young person in the 1950s and early 1960s belonging to a subculture associated with the beat generation</a:t>
            </a:r>
            <a:endParaRPr lang="pl-PL" sz="1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87860" y="3947929"/>
            <a:ext cx="740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His </a:t>
            </a:r>
            <a:r>
              <a:rPr lang="pl-PL" dirty="0" err="1"/>
              <a:t>first</a:t>
            </a:r>
            <a:r>
              <a:rPr lang="pl-PL" dirty="0"/>
              <a:t> </a:t>
            </a:r>
            <a:r>
              <a:rPr lang="pl-PL" dirty="0" err="1"/>
              <a:t>novel</a:t>
            </a:r>
            <a:r>
              <a:rPr lang="pl-PL" dirty="0"/>
              <a:t> was</a:t>
            </a:r>
            <a:r>
              <a:rPr lang="pl-PL" i="1" dirty="0"/>
              <a:t> </a:t>
            </a:r>
            <a:r>
              <a:rPr lang="en-US" b="1" i="1" dirty="0"/>
              <a:t>One Flew Over the Cuckoo’s Nest</a:t>
            </a:r>
            <a:r>
              <a:rPr lang="pl-PL" i="1" dirty="0"/>
              <a:t>. </a:t>
            </a:r>
            <a:r>
              <a:rPr lang="pl-PL" dirty="0"/>
              <a:t>It was sold in 8 </a:t>
            </a:r>
            <a:r>
              <a:rPr lang="pl-PL" dirty="0" err="1"/>
              <a:t>million</a:t>
            </a:r>
            <a:r>
              <a:rPr lang="pl-PL" dirty="0"/>
              <a:t> </a:t>
            </a:r>
            <a:r>
              <a:rPr lang="pl-PL" dirty="0" err="1"/>
              <a:t>copies</a:t>
            </a:r>
            <a:r>
              <a:rPr lang="pl-PL" dirty="0"/>
              <a:t> in the United </a:t>
            </a:r>
            <a:r>
              <a:rPr lang="pl-PL" dirty="0" err="1"/>
              <a:t>States</a:t>
            </a:r>
            <a:r>
              <a:rPr lang="pl-PL" dirty="0"/>
              <a:t>.</a:t>
            </a:r>
          </a:p>
        </p:txBody>
      </p:sp>
      <p:sp>
        <p:nvSpPr>
          <p:cNvPr id="9" name="Prostokąt 8"/>
          <p:cNvSpPr/>
          <p:nvPr/>
        </p:nvSpPr>
        <p:spPr>
          <a:xfrm>
            <a:off x="216868" y="471318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FF0000"/>
                </a:solidFill>
              </a:rPr>
              <a:t>One Flew Over the Cuckoo’s Nest</a:t>
            </a:r>
            <a:r>
              <a:rPr lang="pl-PL" b="1" i="1" dirty="0">
                <a:solidFill>
                  <a:srgbClr val="FF0000"/>
                </a:solidFill>
              </a:rPr>
              <a:t> </a:t>
            </a:r>
            <a:r>
              <a:rPr lang="pl-PL" b="1" i="1" dirty="0"/>
              <a:t>Lot nad kukułczym gniazdem</a:t>
            </a:r>
            <a:r>
              <a:rPr lang="pl-PL" b="1" dirty="0"/>
              <a:t> </a:t>
            </a:r>
            <a:r>
              <a:rPr lang="pl-PL" b="1" dirty="0">
                <a:solidFill>
                  <a:srgbClr val="00B0F0"/>
                </a:solidFill>
              </a:rPr>
              <a:t>1962</a:t>
            </a:r>
            <a:r>
              <a:rPr lang="pl-PL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rgbClr val="FF0000"/>
                </a:solidFill>
              </a:rPr>
              <a:t>Sometimes</a:t>
            </a:r>
            <a:r>
              <a:rPr lang="pl-PL" i="1" dirty="0">
                <a:solidFill>
                  <a:srgbClr val="FF0000"/>
                </a:solidFill>
              </a:rPr>
              <a:t> a Great </a:t>
            </a:r>
            <a:r>
              <a:rPr lang="pl-PL" i="1" dirty="0" err="1">
                <a:solidFill>
                  <a:srgbClr val="FF0000"/>
                </a:solidFill>
              </a:rPr>
              <a:t>Notion</a:t>
            </a:r>
            <a:r>
              <a:rPr lang="pl-PL" i="1" dirty="0">
                <a:solidFill>
                  <a:srgbClr val="FF0000"/>
                </a:solidFill>
              </a:rPr>
              <a:t> </a:t>
            </a:r>
            <a:r>
              <a:rPr lang="pl-PL" i="1" dirty="0"/>
              <a:t>Czasem wielka chętka</a:t>
            </a:r>
            <a:r>
              <a:rPr lang="pl-PL" dirty="0"/>
              <a:t> </a:t>
            </a:r>
            <a:r>
              <a:rPr lang="pl-PL" dirty="0">
                <a:solidFill>
                  <a:srgbClr val="00B0F0"/>
                </a:solidFill>
              </a:rPr>
              <a:t>1964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rgbClr val="FF0000"/>
                </a:solidFill>
              </a:rPr>
              <a:t>Kesey’s</a:t>
            </a:r>
            <a:r>
              <a:rPr lang="pl-PL" i="1" dirty="0">
                <a:solidFill>
                  <a:srgbClr val="FF0000"/>
                </a:solidFill>
              </a:rPr>
              <a:t> </a:t>
            </a:r>
            <a:r>
              <a:rPr lang="pl-PL" i="1" dirty="0" err="1">
                <a:solidFill>
                  <a:srgbClr val="FF0000"/>
                </a:solidFill>
              </a:rPr>
              <a:t>Garage</a:t>
            </a:r>
            <a:r>
              <a:rPr lang="pl-PL" i="1" dirty="0">
                <a:solidFill>
                  <a:srgbClr val="FF0000"/>
                </a:solidFill>
              </a:rPr>
              <a:t> Sale</a:t>
            </a:r>
            <a:r>
              <a:rPr lang="pl-PL" dirty="0"/>
              <a:t> </a:t>
            </a:r>
            <a:r>
              <a:rPr lang="pl-PL" dirty="0">
                <a:solidFill>
                  <a:srgbClr val="00B0F0"/>
                </a:solidFill>
              </a:rPr>
              <a:t>1973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Demon Box</a:t>
            </a:r>
            <a:r>
              <a:rPr lang="pl-PL" dirty="0"/>
              <a:t> </a:t>
            </a:r>
            <a:r>
              <a:rPr lang="pl-PL" dirty="0">
                <a:solidFill>
                  <a:srgbClr val="00B0F0"/>
                </a:solidFill>
              </a:rPr>
              <a:t>1986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Little </a:t>
            </a:r>
            <a:r>
              <a:rPr lang="pl-PL" i="1" dirty="0" err="1">
                <a:solidFill>
                  <a:srgbClr val="FF0000"/>
                </a:solidFill>
              </a:rPr>
              <a:t>Tricker</a:t>
            </a:r>
            <a:r>
              <a:rPr lang="pl-PL" i="1" dirty="0">
                <a:solidFill>
                  <a:srgbClr val="FF0000"/>
                </a:solidFill>
              </a:rPr>
              <a:t> the </a:t>
            </a:r>
            <a:r>
              <a:rPr lang="pl-PL" i="1" dirty="0" err="1">
                <a:solidFill>
                  <a:srgbClr val="FF0000"/>
                </a:solidFill>
              </a:rPr>
              <a:t>Squirrel</a:t>
            </a:r>
            <a:r>
              <a:rPr lang="pl-PL" i="1" dirty="0">
                <a:solidFill>
                  <a:srgbClr val="FF0000"/>
                </a:solidFill>
              </a:rPr>
              <a:t> </a:t>
            </a:r>
            <a:r>
              <a:rPr lang="pl-PL" i="1" dirty="0" err="1">
                <a:solidFill>
                  <a:srgbClr val="FF0000"/>
                </a:solidFill>
              </a:rPr>
              <a:t>Meets</a:t>
            </a:r>
            <a:r>
              <a:rPr lang="pl-PL" i="1" dirty="0">
                <a:solidFill>
                  <a:srgbClr val="FF0000"/>
                </a:solidFill>
              </a:rPr>
              <a:t> Big </a:t>
            </a:r>
            <a:r>
              <a:rPr lang="pl-PL" i="1" dirty="0" err="1">
                <a:solidFill>
                  <a:srgbClr val="FF0000"/>
                </a:solidFill>
              </a:rPr>
              <a:t>Double</a:t>
            </a:r>
            <a:r>
              <a:rPr lang="pl-PL" i="1" dirty="0">
                <a:solidFill>
                  <a:srgbClr val="FF0000"/>
                </a:solidFill>
              </a:rPr>
              <a:t> the Bear </a:t>
            </a:r>
            <a:r>
              <a:rPr lang="pl-PL" i="1" dirty="0">
                <a:solidFill>
                  <a:srgbClr val="00B0F0"/>
                </a:solidFill>
              </a:rPr>
              <a:t>1990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The Sea Lion</a:t>
            </a:r>
            <a:r>
              <a:rPr lang="pl-PL" dirty="0"/>
              <a:t> </a:t>
            </a:r>
            <a:r>
              <a:rPr lang="pl-PL" dirty="0">
                <a:solidFill>
                  <a:srgbClr val="00B0F0"/>
                </a:solidFill>
              </a:rPr>
              <a:t>1991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Pieśń żeglarzy</a:t>
            </a:r>
            <a:r>
              <a:rPr lang="pl-PL" dirty="0"/>
              <a:t> </a:t>
            </a:r>
            <a:r>
              <a:rPr lang="pl-PL" dirty="0">
                <a:solidFill>
                  <a:srgbClr val="00B0F0"/>
                </a:solidFill>
              </a:rPr>
              <a:t>1992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83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licja\AppData\Local\Microsoft\Windows\Temporary Internet Files\Content.IE5\JWUU11KB\pile-old-books-closed-ope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94" y="1772816"/>
            <a:ext cx="59055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/>
          <p:cNvSpPr/>
          <p:nvPr/>
        </p:nvSpPr>
        <p:spPr>
          <a:xfrm>
            <a:off x="3172231" y="404664"/>
            <a:ext cx="2832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05287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91680" y="188640"/>
            <a:ext cx="5514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James F. Cooper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218863" y="1844824"/>
            <a:ext cx="63492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James </a:t>
            </a:r>
            <a:r>
              <a:rPr lang="pl-PL" dirty="0" err="1"/>
              <a:t>Fenimore</a:t>
            </a:r>
            <a:r>
              <a:rPr lang="pl-PL" dirty="0"/>
              <a:t> Cooper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15th </a:t>
            </a:r>
            <a:r>
              <a:rPr lang="pl-PL" dirty="0" err="1"/>
              <a:t>September</a:t>
            </a:r>
            <a:r>
              <a:rPr lang="pl-PL" dirty="0"/>
              <a:t> 1789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14th </a:t>
            </a:r>
            <a:r>
              <a:rPr lang="pl-PL" dirty="0" err="1"/>
              <a:t>September</a:t>
            </a:r>
            <a:r>
              <a:rPr lang="pl-PL" dirty="0"/>
              <a:t> 1851</a:t>
            </a:r>
          </a:p>
          <a:p>
            <a:endParaRPr lang="pl-PL" b="1" dirty="0"/>
          </a:p>
          <a:p>
            <a:r>
              <a:rPr lang="pl-PL" dirty="0"/>
              <a:t>He </a:t>
            </a:r>
            <a:r>
              <a:rPr lang="pl-PL" dirty="0" err="1"/>
              <a:t>debuted</a:t>
            </a:r>
            <a:r>
              <a:rPr lang="pl-PL" dirty="0"/>
              <a:t> as </a:t>
            </a:r>
            <a:r>
              <a:rPr lang="pl-PL" dirty="0" err="1"/>
              <a:t>an</a:t>
            </a:r>
            <a:r>
              <a:rPr lang="pl-PL" dirty="0"/>
              <a:t> anonim in </a:t>
            </a:r>
            <a:r>
              <a:rPr lang="pl-PL" dirty="0">
                <a:solidFill>
                  <a:srgbClr val="00B0F0"/>
                </a:solidFill>
              </a:rPr>
              <a:t>1820</a:t>
            </a:r>
            <a:r>
              <a:rPr lang="pl-PL" dirty="0"/>
              <a:t> with the  </a:t>
            </a:r>
            <a:r>
              <a:rPr lang="pl-PL" dirty="0" err="1"/>
              <a:t>novel</a:t>
            </a:r>
            <a:r>
              <a:rPr lang="pl-PL" dirty="0"/>
              <a:t> </a:t>
            </a:r>
            <a:r>
              <a:rPr lang="pl-PL" i="1" dirty="0" err="1">
                <a:solidFill>
                  <a:srgbClr val="FF0000"/>
                </a:solidFill>
              </a:rPr>
              <a:t>Care</a:t>
            </a:r>
            <a:r>
              <a:rPr lang="pl-PL" i="1" dirty="0">
                <a:solidFill>
                  <a:srgbClr val="92D050"/>
                </a:solidFill>
              </a:rPr>
              <a:t> </a:t>
            </a:r>
            <a:r>
              <a:rPr lang="pl-PL" i="1" dirty="0"/>
              <a:t>(Ostrożność).</a:t>
            </a:r>
          </a:p>
          <a:p>
            <a:endParaRPr lang="pl-PL" i="1" dirty="0"/>
          </a:p>
          <a:p>
            <a:r>
              <a:rPr lang="pl-PL" b="1" i="1" dirty="0" err="1"/>
              <a:t>Books</a:t>
            </a:r>
            <a:r>
              <a:rPr lang="pl-PL" b="1" i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FF0000"/>
                </a:solidFill>
              </a:rPr>
              <a:t>White fang </a:t>
            </a:r>
            <a:r>
              <a:rPr lang="pl-PL" b="1" i="1" dirty="0">
                <a:solidFill>
                  <a:srgbClr val="92D050"/>
                </a:solidFill>
              </a:rPr>
              <a:t>– </a:t>
            </a:r>
            <a:r>
              <a:rPr lang="pl-PL" b="1" i="1" dirty="0"/>
              <a:t>Biały Kieł</a:t>
            </a:r>
            <a:endParaRPr lang="pl-PL" b="1" i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rgbClr val="FF0000"/>
                </a:solidFill>
              </a:rPr>
              <a:t>Leather-Stocking</a:t>
            </a:r>
            <a:r>
              <a:rPr lang="pl-PL" i="1" dirty="0">
                <a:solidFill>
                  <a:srgbClr val="FF0000"/>
                </a:solidFill>
              </a:rPr>
              <a:t> Tales</a:t>
            </a:r>
            <a:br>
              <a:rPr lang="pl-PL" dirty="0">
                <a:solidFill>
                  <a:srgbClr val="92D050"/>
                </a:solidFill>
              </a:rPr>
            </a:br>
            <a:r>
              <a:rPr lang="pl-PL" dirty="0">
                <a:solidFill>
                  <a:srgbClr val="92D050"/>
                </a:solidFill>
              </a:rPr>
              <a:t>                    </a:t>
            </a:r>
            <a:r>
              <a:rPr lang="pl-PL" i="1" dirty="0"/>
              <a:t>Opowieści Skórzanej Pończochy</a:t>
            </a:r>
            <a:br>
              <a:rPr lang="pl-PL" i="1" dirty="0"/>
            </a:br>
            <a:r>
              <a:rPr lang="pl-PL" i="1" dirty="0"/>
              <a:t>                    Pięcioksiąg przygód Sokolego Oka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Paluch szatana (</a:t>
            </a:r>
            <a:r>
              <a:rPr lang="pl-PL" i="1" dirty="0" err="1">
                <a:solidFill>
                  <a:srgbClr val="FF0000"/>
                </a:solidFill>
              </a:rPr>
              <a:t>Satan's</a:t>
            </a:r>
            <a:r>
              <a:rPr lang="pl-PL" i="1" dirty="0">
                <a:solidFill>
                  <a:srgbClr val="FF0000"/>
                </a:solidFill>
              </a:rPr>
              <a:t> </a:t>
            </a:r>
            <a:r>
              <a:rPr lang="pl-PL" i="1" dirty="0" err="1">
                <a:solidFill>
                  <a:srgbClr val="FF0000"/>
                </a:solidFill>
              </a:rPr>
              <a:t>finger</a:t>
            </a:r>
            <a:r>
              <a:rPr lang="pl-PL" i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Pojęcie o Amerykanach </a:t>
            </a:r>
            <a:r>
              <a:rPr lang="pl-PL" i="1" dirty="0">
                <a:solidFill>
                  <a:srgbClr val="00B0F0"/>
                </a:solidFill>
              </a:rPr>
              <a:t>1828 </a:t>
            </a:r>
            <a:r>
              <a:rPr lang="pl-PL" i="1" dirty="0"/>
              <a:t>(</a:t>
            </a:r>
            <a:r>
              <a:rPr lang="pl-PL" i="1" dirty="0">
                <a:solidFill>
                  <a:srgbClr val="FF0000"/>
                </a:solidFill>
              </a:rPr>
              <a:t>The </a:t>
            </a:r>
            <a:r>
              <a:rPr lang="pl-PL" i="1" dirty="0" err="1">
                <a:solidFill>
                  <a:srgbClr val="FF0000"/>
                </a:solidFill>
              </a:rPr>
              <a:t>concept</a:t>
            </a:r>
            <a:r>
              <a:rPr lang="pl-PL" i="1" dirty="0">
                <a:solidFill>
                  <a:srgbClr val="FF0000"/>
                </a:solidFill>
              </a:rPr>
              <a:t> of </a:t>
            </a:r>
            <a:r>
              <a:rPr lang="pl-PL" i="1" dirty="0" err="1">
                <a:solidFill>
                  <a:srgbClr val="FF0000"/>
                </a:solidFill>
              </a:rPr>
              <a:t>Americans</a:t>
            </a:r>
            <a:r>
              <a:rPr lang="pl-PL" i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Czerwony korsarz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1827</a:t>
            </a:r>
            <a:r>
              <a:rPr lang="pl-PL" dirty="0"/>
              <a:t> (</a:t>
            </a:r>
            <a:r>
              <a:rPr lang="pl-PL" i="1" dirty="0">
                <a:solidFill>
                  <a:srgbClr val="FF0000"/>
                </a:solidFill>
              </a:rPr>
              <a:t>Red </a:t>
            </a:r>
            <a:r>
              <a:rPr lang="pl-PL" i="1" dirty="0" err="1">
                <a:solidFill>
                  <a:srgbClr val="FF0000"/>
                </a:solidFill>
              </a:rPr>
              <a:t>corsair</a:t>
            </a:r>
            <a:r>
              <a:rPr lang="pl-PL" i="1" dirty="0"/>
              <a:t>)                                   </a:t>
            </a:r>
            <a:endParaRPr lang="pl-PL" i="1" dirty="0">
              <a:solidFill>
                <a:srgbClr val="92D050"/>
              </a:solidFill>
            </a:endParaRPr>
          </a:p>
        </p:txBody>
      </p:sp>
      <p:pic>
        <p:nvPicPr>
          <p:cNvPr id="4" name="Picture 6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556792"/>
            <a:ext cx="2354460" cy="28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Alicja\AppData\Local\Microsoft\Windows\Temporary Internet Files\Content.IE5\46J6LDOR\Open-Book-Remixed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677" y="5139430"/>
            <a:ext cx="2398978" cy="135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00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58010" y="188640"/>
            <a:ext cx="6227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James O. Curwood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111970"/>
            <a:ext cx="64087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James Oliver Curwood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12th </a:t>
            </a:r>
            <a:r>
              <a:rPr lang="pl-PL" dirty="0" err="1"/>
              <a:t>June</a:t>
            </a:r>
            <a:r>
              <a:rPr lang="pl-PL" dirty="0"/>
              <a:t> 1878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13rd August 1927</a:t>
            </a:r>
          </a:p>
          <a:p>
            <a:endParaRPr lang="pl-PL" dirty="0"/>
          </a:p>
          <a:p>
            <a:r>
              <a:rPr lang="pl-PL" dirty="0"/>
              <a:t>In </a:t>
            </a:r>
            <a:r>
              <a:rPr lang="pl-PL" dirty="0">
                <a:solidFill>
                  <a:srgbClr val="00B0F0"/>
                </a:solidFill>
              </a:rPr>
              <a:t>1908</a:t>
            </a:r>
            <a:r>
              <a:rPr lang="pl-PL" dirty="0"/>
              <a:t> he </a:t>
            </a:r>
            <a:r>
              <a:rPr lang="pl-PL" dirty="0" err="1"/>
              <a:t>published</a:t>
            </a:r>
            <a:r>
              <a:rPr lang="pl-PL" dirty="0"/>
              <a:t>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first</a:t>
            </a:r>
            <a:r>
              <a:rPr lang="pl-PL" dirty="0"/>
              <a:t> </a:t>
            </a:r>
            <a:r>
              <a:rPr lang="pl-PL" dirty="0" err="1"/>
              <a:t>book</a:t>
            </a:r>
            <a:r>
              <a:rPr lang="pl-PL" dirty="0"/>
              <a:t> </a:t>
            </a:r>
            <a:r>
              <a:rPr lang="en-US" i="1" dirty="0">
                <a:solidFill>
                  <a:srgbClr val="FF0000"/>
                </a:solidFill>
              </a:rPr>
              <a:t>The Courage of Captain Plum</a:t>
            </a:r>
            <a:r>
              <a:rPr lang="pl-PL" i="1" dirty="0">
                <a:solidFill>
                  <a:srgbClr val="92D050"/>
                </a:solidFill>
              </a:rPr>
              <a:t> </a:t>
            </a:r>
            <a:r>
              <a:rPr lang="pl-PL" i="1" dirty="0"/>
              <a:t>(Śród Mormonów).</a:t>
            </a:r>
          </a:p>
          <a:p>
            <a:endParaRPr lang="pl-PL" i="1" dirty="0"/>
          </a:p>
          <a:p>
            <a:r>
              <a:rPr lang="pl-PL" b="1" i="1" dirty="0" err="1"/>
              <a:t>Books</a:t>
            </a:r>
            <a:r>
              <a:rPr lang="pl-PL" b="1" i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 err="1">
                <a:solidFill>
                  <a:srgbClr val="FF0000"/>
                </a:solidFill>
              </a:rPr>
              <a:t>Nomads</a:t>
            </a:r>
            <a:r>
              <a:rPr lang="pl-PL" b="1" i="1" dirty="0">
                <a:solidFill>
                  <a:srgbClr val="FF0000"/>
                </a:solidFill>
              </a:rPr>
              <a:t> of the </a:t>
            </a:r>
            <a:r>
              <a:rPr lang="pl-PL" b="1" i="1" dirty="0" err="1">
                <a:solidFill>
                  <a:srgbClr val="FF0000"/>
                </a:solidFill>
              </a:rPr>
              <a:t>North</a:t>
            </a:r>
            <a:br>
              <a:rPr lang="pl-PL" b="1" i="1" dirty="0">
                <a:solidFill>
                  <a:srgbClr val="92D050"/>
                </a:solidFill>
              </a:rPr>
            </a:br>
            <a:r>
              <a:rPr lang="pl-PL" b="1" i="1" dirty="0">
                <a:solidFill>
                  <a:srgbClr val="92D050"/>
                </a:solidFill>
              </a:rPr>
              <a:t>            </a:t>
            </a:r>
            <a:r>
              <a:rPr lang="pl-PL" b="1" i="1" dirty="0"/>
              <a:t>Włóczęgi Północy  </a:t>
            </a:r>
            <a:r>
              <a:rPr lang="pl-PL" b="1" i="1" dirty="0">
                <a:solidFill>
                  <a:srgbClr val="00B0F0"/>
                </a:solidFill>
              </a:rPr>
              <a:t>1919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Kazan</a:t>
            </a:r>
            <a:br>
              <a:rPr lang="pl-PL" i="1" dirty="0">
                <a:solidFill>
                  <a:srgbClr val="92D050"/>
                </a:solidFill>
              </a:rPr>
            </a:br>
            <a:r>
              <a:rPr lang="pl-PL" i="1" dirty="0">
                <a:solidFill>
                  <a:srgbClr val="92D050"/>
                </a:solidFill>
              </a:rPr>
              <a:t>            </a:t>
            </a:r>
            <a:r>
              <a:rPr lang="pl-PL" i="1" dirty="0"/>
              <a:t>Szara Wilczyca  </a:t>
            </a:r>
            <a:r>
              <a:rPr lang="pl-PL" i="1" dirty="0">
                <a:solidFill>
                  <a:srgbClr val="00B0F0"/>
                </a:solidFill>
              </a:rPr>
              <a:t>1914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The Wolf </a:t>
            </a:r>
            <a:r>
              <a:rPr lang="pl-PL" i="1" dirty="0" err="1">
                <a:solidFill>
                  <a:srgbClr val="FF0000"/>
                </a:solidFill>
              </a:rPr>
              <a:t>Hunters</a:t>
            </a:r>
            <a:br>
              <a:rPr lang="pl-PL" i="1" dirty="0">
                <a:solidFill>
                  <a:srgbClr val="92D050"/>
                </a:solidFill>
              </a:rPr>
            </a:br>
            <a:r>
              <a:rPr lang="pl-PL" i="1" dirty="0">
                <a:solidFill>
                  <a:srgbClr val="92D050"/>
                </a:solidFill>
              </a:rPr>
              <a:t>             </a:t>
            </a:r>
            <a:r>
              <a:rPr lang="pl-PL" i="1" dirty="0"/>
              <a:t>Łowcy wilków</a:t>
            </a:r>
            <a:r>
              <a:rPr lang="pl-PL" i="1" dirty="0">
                <a:solidFill>
                  <a:srgbClr val="92D050"/>
                </a:solidFill>
              </a:rPr>
              <a:t>  </a:t>
            </a:r>
            <a:r>
              <a:rPr lang="pl-PL" i="1" dirty="0">
                <a:solidFill>
                  <a:srgbClr val="00B0F0"/>
                </a:solidFill>
              </a:rPr>
              <a:t>1908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The Gold </a:t>
            </a:r>
            <a:r>
              <a:rPr lang="pl-PL" i="1" dirty="0" err="1">
                <a:solidFill>
                  <a:srgbClr val="FF0000"/>
                </a:solidFill>
              </a:rPr>
              <a:t>Hunters</a:t>
            </a:r>
            <a:br>
              <a:rPr lang="pl-PL" i="1" dirty="0">
                <a:solidFill>
                  <a:srgbClr val="92D050"/>
                </a:solidFill>
              </a:rPr>
            </a:br>
            <a:r>
              <a:rPr lang="pl-PL" i="1" dirty="0">
                <a:solidFill>
                  <a:srgbClr val="92D050"/>
                </a:solidFill>
              </a:rPr>
              <a:t>            </a:t>
            </a:r>
            <a:r>
              <a:rPr lang="pl-PL" i="1" dirty="0"/>
              <a:t>Łowcy złota  </a:t>
            </a:r>
            <a:r>
              <a:rPr lang="pl-PL" i="1" dirty="0">
                <a:solidFill>
                  <a:srgbClr val="00B0F0"/>
                </a:solidFill>
              </a:rPr>
              <a:t>1909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The Valley of Silent Men</a:t>
            </a:r>
            <a:br>
              <a:rPr lang="pl-PL" i="1" dirty="0">
                <a:solidFill>
                  <a:srgbClr val="92D050"/>
                </a:solidFill>
              </a:rPr>
            </a:br>
            <a:r>
              <a:rPr lang="pl-PL" i="1" dirty="0">
                <a:solidFill>
                  <a:srgbClr val="92D050"/>
                </a:solidFill>
              </a:rPr>
              <a:t>            </a:t>
            </a:r>
            <a:r>
              <a:rPr lang="pl-PL" i="1" dirty="0"/>
              <a:t>Dolina Ludzi Milczących</a:t>
            </a:r>
            <a:r>
              <a:rPr lang="pl-PL" dirty="0"/>
              <a:t>  </a:t>
            </a:r>
            <a:r>
              <a:rPr lang="pl-PL" dirty="0">
                <a:solidFill>
                  <a:srgbClr val="00B0F0"/>
                </a:solidFill>
              </a:rPr>
              <a:t>1920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</a:rPr>
              <a:t>Isobel: A Romance of the Northern Trail</a:t>
            </a:r>
            <a:br>
              <a:rPr lang="pl-PL" i="1" dirty="0">
                <a:solidFill>
                  <a:srgbClr val="92D050"/>
                </a:solidFill>
              </a:rPr>
            </a:br>
            <a:r>
              <a:rPr lang="pl-PL" i="1" dirty="0">
                <a:solidFill>
                  <a:srgbClr val="92D050"/>
                </a:solidFill>
              </a:rPr>
              <a:t>            </a:t>
            </a:r>
            <a:r>
              <a:rPr lang="pl-PL" i="1" dirty="0"/>
              <a:t>Najdziksze serca  </a:t>
            </a:r>
            <a:r>
              <a:rPr lang="pl-PL" dirty="0">
                <a:solidFill>
                  <a:srgbClr val="00B0F0"/>
                </a:solidFill>
              </a:rPr>
              <a:t>1913</a:t>
            </a:r>
          </a:p>
        </p:txBody>
      </p:sp>
      <p:pic>
        <p:nvPicPr>
          <p:cNvPr id="4" name="Picture 8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412" y="3068960"/>
            <a:ext cx="2987672" cy="328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63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483768" y="116632"/>
            <a:ext cx="3837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Mark Twain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23528" y="1196752"/>
            <a:ext cx="882047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Mark Twain</a:t>
            </a:r>
          </a:p>
          <a:p>
            <a:r>
              <a:rPr lang="pl-PL" b="1" dirty="0"/>
              <a:t>Real </a:t>
            </a:r>
            <a:r>
              <a:rPr lang="pl-PL" b="1" dirty="0" err="1"/>
              <a:t>name</a:t>
            </a:r>
            <a:r>
              <a:rPr lang="pl-PL" b="1" dirty="0"/>
              <a:t>:</a:t>
            </a:r>
            <a:r>
              <a:rPr lang="pl-PL" dirty="0"/>
              <a:t> Samuel </a:t>
            </a:r>
            <a:r>
              <a:rPr lang="pl-PL" dirty="0" err="1"/>
              <a:t>Langhorne</a:t>
            </a:r>
            <a:r>
              <a:rPr lang="pl-PL" dirty="0"/>
              <a:t> </a:t>
            </a:r>
            <a:r>
              <a:rPr lang="pl-PL" dirty="0" err="1"/>
              <a:t>Clemens</a:t>
            </a:r>
            <a:endParaRPr lang="pl-PL" dirty="0"/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30th </a:t>
            </a:r>
            <a:r>
              <a:rPr lang="pl-PL" dirty="0" err="1"/>
              <a:t>November</a:t>
            </a:r>
            <a:r>
              <a:rPr lang="pl-PL" dirty="0"/>
              <a:t> 1835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21nd </a:t>
            </a:r>
            <a:r>
              <a:rPr lang="pl-PL" dirty="0" err="1"/>
              <a:t>April</a:t>
            </a:r>
            <a:r>
              <a:rPr lang="pl-PL" dirty="0"/>
              <a:t> 1910</a:t>
            </a:r>
          </a:p>
          <a:p>
            <a:endParaRPr lang="pl-PL" dirty="0"/>
          </a:p>
          <a:p>
            <a:r>
              <a:rPr lang="pl-PL" b="1" dirty="0" err="1"/>
              <a:t>Books</a:t>
            </a:r>
            <a:r>
              <a:rPr lang="pl-PL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rgbClr val="FF0000"/>
                </a:solidFill>
              </a:rPr>
              <a:t>The Adventures of Tom Sawyer</a:t>
            </a:r>
            <a:br>
              <a:rPr lang="pl-PL" sz="1600" b="1" i="1" dirty="0">
                <a:solidFill>
                  <a:srgbClr val="92D050"/>
                </a:solidFill>
              </a:rPr>
            </a:br>
            <a:r>
              <a:rPr lang="pl-PL" sz="1600" b="1" i="1" dirty="0">
                <a:solidFill>
                  <a:srgbClr val="92D050"/>
                </a:solidFill>
              </a:rPr>
              <a:t>               </a:t>
            </a:r>
            <a:r>
              <a:rPr lang="pl-PL" sz="1600" b="1" i="1" dirty="0"/>
              <a:t>Przygody Tomka Sawyera </a:t>
            </a:r>
            <a:r>
              <a:rPr lang="pl-PL" sz="1600" i="1" dirty="0">
                <a:solidFill>
                  <a:srgbClr val="00B0F0"/>
                </a:solidFill>
              </a:rPr>
              <a:t>1876</a:t>
            </a:r>
            <a:br>
              <a:rPr lang="pl-PL" sz="1600" i="1" dirty="0"/>
            </a:br>
            <a:r>
              <a:rPr lang="pl-PL" sz="1600" i="1" dirty="0"/>
              <a:t>                                                         </a:t>
            </a:r>
            <a:br>
              <a:rPr lang="pl-PL" sz="1600" i="1" dirty="0"/>
            </a:br>
            <a:r>
              <a:rPr lang="pl-PL" sz="1600" i="1" dirty="0" err="1"/>
              <a:t>Nourman</a:t>
            </a:r>
            <a:r>
              <a:rPr lang="pl-PL" sz="1600" i="1" dirty="0"/>
              <a:t> </a:t>
            </a:r>
            <a:r>
              <a:rPr lang="pl-PL" sz="1600" i="1" dirty="0" err="1"/>
              <a:t>Taurog</a:t>
            </a:r>
            <a:r>
              <a:rPr lang="pl-PL" sz="1600" i="1" dirty="0"/>
              <a:t> and George Cukor </a:t>
            </a:r>
            <a:r>
              <a:rPr lang="pl-PL" sz="1600" i="1" dirty="0" err="1"/>
              <a:t>made</a:t>
            </a:r>
            <a:r>
              <a:rPr lang="pl-PL" sz="1600" i="1" dirty="0"/>
              <a:t> a film </a:t>
            </a:r>
            <a:r>
              <a:rPr lang="pl-PL" sz="1600" i="1" dirty="0" err="1"/>
              <a:t>based</a:t>
            </a:r>
            <a:r>
              <a:rPr lang="pl-PL" sz="1600" i="1" dirty="0"/>
              <a:t> on </a:t>
            </a:r>
            <a:r>
              <a:rPr lang="pl-PL" sz="1600" i="1" dirty="0" err="1"/>
              <a:t>this</a:t>
            </a:r>
            <a:r>
              <a:rPr lang="pl-PL" sz="1600" i="1" dirty="0"/>
              <a:t> </a:t>
            </a:r>
            <a:r>
              <a:rPr lang="pl-PL" sz="1600" i="1" dirty="0" err="1"/>
              <a:t>book</a:t>
            </a:r>
            <a:r>
              <a:rPr lang="pl-PL" sz="1600" i="1" dirty="0"/>
              <a:t> in 1938</a:t>
            </a:r>
            <a:r>
              <a:rPr lang="pl-PL" sz="1600" i="1" dirty="0">
                <a:solidFill>
                  <a:schemeClr val="accent5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accent6"/>
                </a:solidFill>
              </a:rPr>
              <a:t>The Adventures of </a:t>
            </a:r>
            <a:r>
              <a:rPr lang="en-US" sz="1600" i="1" dirty="0" err="1">
                <a:solidFill>
                  <a:schemeClr val="accent6"/>
                </a:solidFill>
              </a:rPr>
              <a:t>Huckelberry</a:t>
            </a:r>
            <a:r>
              <a:rPr lang="en-US" sz="1600" i="1" dirty="0">
                <a:solidFill>
                  <a:schemeClr val="accent6"/>
                </a:solidFill>
              </a:rPr>
              <a:t> Finn</a:t>
            </a:r>
            <a:br>
              <a:rPr lang="pl-PL" sz="1600" i="1" dirty="0">
                <a:solidFill>
                  <a:srgbClr val="92D050"/>
                </a:solidFill>
              </a:rPr>
            </a:br>
            <a:r>
              <a:rPr lang="pl-PL" sz="1600" i="1" dirty="0"/>
              <a:t>               Przygody </a:t>
            </a:r>
            <a:r>
              <a:rPr lang="pl-PL" sz="1600" i="1" dirty="0" err="1"/>
              <a:t>Hucka</a:t>
            </a:r>
            <a:r>
              <a:rPr lang="pl-PL" sz="1600" i="1" dirty="0"/>
              <a:t> Finna </a:t>
            </a:r>
            <a:r>
              <a:rPr lang="pl-PL" sz="1600" i="1" dirty="0">
                <a:solidFill>
                  <a:srgbClr val="00B0F0"/>
                </a:solidFill>
              </a:rPr>
              <a:t>1884</a:t>
            </a:r>
          </a:p>
          <a:p>
            <a:br>
              <a:rPr lang="pl-PL" sz="1600" i="1" dirty="0"/>
            </a:br>
            <a:r>
              <a:rPr lang="pl-PL" sz="1600" i="1" dirty="0">
                <a:solidFill>
                  <a:schemeClr val="accent6"/>
                </a:solidFill>
              </a:rPr>
              <a:t>Life on the </a:t>
            </a:r>
            <a:r>
              <a:rPr lang="pl-PL" sz="1600" i="1" dirty="0" err="1">
                <a:solidFill>
                  <a:schemeClr val="accent6"/>
                </a:solidFill>
              </a:rPr>
              <a:t>Mississippi</a:t>
            </a:r>
            <a:br>
              <a:rPr lang="pl-PL" sz="1600" dirty="0"/>
            </a:br>
            <a:r>
              <a:rPr lang="pl-PL" sz="1600" dirty="0"/>
              <a:t>              </a:t>
            </a:r>
            <a:r>
              <a:rPr lang="pl-PL" sz="1600" i="1" dirty="0"/>
              <a:t>Życie na Missisipi </a:t>
            </a:r>
            <a:r>
              <a:rPr lang="pl-PL" sz="1600" i="1" dirty="0">
                <a:solidFill>
                  <a:srgbClr val="00B0F0"/>
                </a:solidFill>
              </a:rPr>
              <a:t>1883</a:t>
            </a:r>
          </a:p>
          <a:p>
            <a:endParaRPr lang="pl-PL" sz="1600" i="1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accent6"/>
                </a:solidFill>
              </a:rPr>
              <a:t>The Celebrated Jumping Frog of Calaveras County</a:t>
            </a:r>
            <a:br>
              <a:rPr lang="pl-PL" sz="1600" i="1" dirty="0"/>
            </a:br>
            <a:r>
              <a:rPr lang="pl-PL" sz="1600" i="1" dirty="0"/>
              <a:t>              O sławnej skaczącej żabie z </a:t>
            </a:r>
            <a:r>
              <a:rPr lang="pl-PL" sz="1600" i="1" dirty="0" err="1"/>
              <a:t>Calaveras</a:t>
            </a:r>
            <a:r>
              <a:rPr lang="pl-PL" sz="1600" i="1" dirty="0"/>
              <a:t> </a:t>
            </a:r>
            <a:r>
              <a:rPr lang="pl-PL" sz="1600" i="1" dirty="0">
                <a:solidFill>
                  <a:srgbClr val="00B0F0"/>
                </a:solidFill>
              </a:rPr>
              <a:t>1885</a:t>
            </a:r>
          </a:p>
          <a:p>
            <a:r>
              <a:rPr lang="pl-PL" sz="1600" i="1" dirty="0"/>
              <a:t>             </a:t>
            </a:r>
            <a:br>
              <a:rPr lang="pl-PL" sz="1600" i="1" dirty="0"/>
            </a:br>
            <a:r>
              <a:rPr lang="pl-PL" i="1" dirty="0"/>
              <a:t>                               It was </a:t>
            </a:r>
            <a:r>
              <a:rPr lang="pl-PL" i="1" dirty="0" err="1"/>
              <a:t>his</a:t>
            </a:r>
            <a:r>
              <a:rPr lang="pl-PL" i="1" dirty="0"/>
              <a:t> </a:t>
            </a:r>
            <a:r>
              <a:rPr lang="pl-PL" i="1" dirty="0" err="1"/>
              <a:t>first</a:t>
            </a:r>
            <a:r>
              <a:rPr lang="pl-PL" i="1" dirty="0"/>
              <a:t> story and he </a:t>
            </a:r>
            <a:r>
              <a:rPr lang="pl-PL" i="1" dirty="0" err="1"/>
              <a:t>debuted</a:t>
            </a:r>
            <a:r>
              <a:rPr lang="pl-PL" i="1" dirty="0"/>
              <a:t> with </a:t>
            </a:r>
            <a:r>
              <a:rPr lang="pl-PL" i="1" dirty="0" err="1"/>
              <a:t>it</a:t>
            </a:r>
            <a:r>
              <a:rPr lang="pl-PL" i="1" dirty="0"/>
              <a:t> as a </a:t>
            </a:r>
            <a:r>
              <a:rPr lang="pl-PL" i="1" dirty="0" err="1"/>
              <a:t>journalist</a:t>
            </a:r>
            <a:r>
              <a:rPr lang="pl-PL" i="1" dirty="0">
                <a:solidFill>
                  <a:srgbClr val="FF0000"/>
                </a:solidFill>
              </a:rPr>
              <a:t>.</a:t>
            </a:r>
            <a:endParaRPr lang="pl-PL" b="1" dirty="0"/>
          </a:p>
        </p:txBody>
      </p:sp>
      <p:pic>
        <p:nvPicPr>
          <p:cNvPr id="1027" name="Picture 3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03582"/>
            <a:ext cx="2136336" cy="2998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31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61891" y="47126"/>
            <a:ext cx="7810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Francis Scott Fitzgerald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836712"/>
            <a:ext cx="80648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Francis Scott Fitzgerald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24th </a:t>
            </a:r>
            <a:r>
              <a:rPr lang="pl-PL" dirty="0" err="1"/>
              <a:t>September</a:t>
            </a:r>
            <a:r>
              <a:rPr lang="pl-PL" dirty="0"/>
              <a:t> 1896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21st </a:t>
            </a:r>
            <a:r>
              <a:rPr lang="pl-PL" dirty="0" err="1"/>
              <a:t>December</a:t>
            </a:r>
            <a:r>
              <a:rPr lang="pl-PL" dirty="0"/>
              <a:t> 1940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rgbClr val="FF0000"/>
                </a:solidFill>
              </a:rPr>
              <a:t>This</a:t>
            </a:r>
            <a:r>
              <a:rPr lang="pl-PL" i="1" dirty="0">
                <a:solidFill>
                  <a:srgbClr val="FF0000"/>
                </a:solidFill>
              </a:rPr>
              <a:t> </a:t>
            </a:r>
            <a:r>
              <a:rPr lang="pl-PL" i="1" dirty="0" err="1">
                <a:solidFill>
                  <a:srgbClr val="FF0000"/>
                </a:solidFill>
              </a:rPr>
              <a:t>Side</a:t>
            </a:r>
            <a:r>
              <a:rPr lang="pl-PL" i="1" dirty="0">
                <a:solidFill>
                  <a:srgbClr val="FF0000"/>
                </a:solidFill>
              </a:rPr>
              <a:t> of </a:t>
            </a:r>
            <a:r>
              <a:rPr lang="pl-PL" i="1" dirty="0" err="1">
                <a:solidFill>
                  <a:srgbClr val="FF0000"/>
                </a:solidFill>
              </a:rPr>
              <a:t>Paradise</a:t>
            </a:r>
            <a:r>
              <a:rPr lang="pl-PL" dirty="0"/>
              <a:t> </a:t>
            </a:r>
            <a:br>
              <a:rPr lang="pl-PL" dirty="0"/>
            </a:br>
            <a:r>
              <a:rPr lang="pl-PL" dirty="0"/>
              <a:t>                      </a:t>
            </a:r>
            <a:r>
              <a:rPr lang="pl-PL" i="1" dirty="0"/>
              <a:t>Po tej stronie raju</a:t>
            </a:r>
            <a:r>
              <a:rPr lang="pl-PL" dirty="0"/>
              <a:t>     </a:t>
            </a:r>
            <a:r>
              <a:rPr lang="pl-PL" dirty="0">
                <a:solidFill>
                  <a:srgbClr val="00B0F0"/>
                </a:solidFill>
              </a:rPr>
              <a:t>1920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The </a:t>
            </a:r>
            <a:r>
              <a:rPr lang="pl-PL" i="1" dirty="0" err="1">
                <a:solidFill>
                  <a:srgbClr val="FF0000"/>
                </a:solidFill>
              </a:rPr>
              <a:t>Beautiful</a:t>
            </a:r>
            <a:r>
              <a:rPr lang="pl-PL" i="1" dirty="0">
                <a:solidFill>
                  <a:srgbClr val="FF0000"/>
                </a:solidFill>
              </a:rPr>
              <a:t> and </a:t>
            </a:r>
            <a:r>
              <a:rPr lang="pl-PL" i="1" dirty="0" err="1">
                <a:solidFill>
                  <a:srgbClr val="FF0000"/>
                </a:solidFill>
              </a:rPr>
              <a:t>Damned</a:t>
            </a:r>
            <a:r>
              <a:rPr lang="pl-PL" dirty="0">
                <a:solidFill>
                  <a:srgbClr val="FF0000"/>
                </a:solidFill>
              </a:rPr>
              <a:t> </a:t>
            </a:r>
            <a:br>
              <a:rPr lang="pl-PL" dirty="0"/>
            </a:br>
            <a:r>
              <a:rPr lang="pl-PL" dirty="0"/>
              <a:t>                      </a:t>
            </a:r>
            <a:r>
              <a:rPr lang="pl-PL" i="1" dirty="0"/>
              <a:t>Piękni i przeklęci       </a:t>
            </a:r>
            <a:r>
              <a:rPr lang="pl-PL" i="1" dirty="0">
                <a:solidFill>
                  <a:srgbClr val="00B0F0"/>
                </a:solidFill>
              </a:rPr>
              <a:t>1922</a:t>
            </a:r>
            <a:endParaRPr lang="pl-PL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FF0000"/>
                </a:solidFill>
              </a:rPr>
              <a:t>The Great </a:t>
            </a:r>
            <a:r>
              <a:rPr lang="pl-PL" b="1" i="1" dirty="0" err="1">
                <a:solidFill>
                  <a:srgbClr val="FF0000"/>
                </a:solidFill>
              </a:rPr>
              <a:t>Gatsby</a:t>
            </a:r>
            <a:r>
              <a:rPr lang="pl-PL" b="1" dirty="0">
                <a:solidFill>
                  <a:srgbClr val="FF0000"/>
                </a:solidFill>
              </a:rPr>
              <a:t> </a:t>
            </a:r>
            <a:br>
              <a:rPr lang="pl-PL" b="1" dirty="0"/>
            </a:br>
            <a:r>
              <a:rPr lang="pl-PL" b="1" dirty="0"/>
              <a:t>                      </a:t>
            </a:r>
            <a:r>
              <a:rPr lang="pl-PL" b="1" i="1" dirty="0"/>
              <a:t>Wielki </a:t>
            </a:r>
            <a:r>
              <a:rPr lang="pl-PL" b="1" i="1" dirty="0" err="1"/>
              <a:t>Gatsby</a:t>
            </a:r>
            <a:r>
              <a:rPr lang="pl-PL" b="1" dirty="0"/>
              <a:t>             </a:t>
            </a:r>
            <a:r>
              <a:rPr lang="pl-PL" b="1" dirty="0">
                <a:solidFill>
                  <a:srgbClr val="00B0F0"/>
                </a:solidFill>
              </a:rPr>
              <a:t>1925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Tender is the </a:t>
            </a:r>
            <a:r>
              <a:rPr lang="pl-PL" i="1" dirty="0" err="1">
                <a:solidFill>
                  <a:srgbClr val="FF0000"/>
                </a:solidFill>
              </a:rPr>
              <a:t>Night</a:t>
            </a:r>
            <a:r>
              <a:rPr lang="pl-PL" dirty="0"/>
              <a:t> </a:t>
            </a:r>
            <a:br>
              <a:rPr lang="pl-PL" dirty="0"/>
            </a:br>
            <a:r>
              <a:rPr lang="pl-PL" dirty="0"/>
              <a:t>                      </a:t>
            </a:r>
            <a:r>
              <a:rPr lang="pl-PL" i="1" dirty="0"/>
              <a:t>Czuła jest noc</a:t>
            </a:r>
            <a:r>
              <a:rPr lang="pl-PL" dirty="0"/>
              <a:t>            </a:t>
            </a:r>
            <a:r>
              <a:rPr lang="pl-PL" dirty="0">
                <a:solidFill>
                  <a:srgbClr val="00B0F0"/>
                </a:solidFill>
              </a:rPr>
              <a:t>1934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FF0000"/>
                </a:solidFill>
              </a:rPr>
              <a:t>The Love of the </a:t>
            </a:r>
            <a:r>
              <a:rPr lang="pl-PL" i="1" dirty="0" err="1">
                <a:solidFill>
                  <a:srgbClr val="FF0000"/>
                </a:solidFill>
              </a:rPr>
              <a:t>Last</a:t>
            </a:r>
            <a:r>
              <a:rPr lang="pl-PL" i="1" dirty="0">
                <a:solidFill>
                  <a:srgbClr val="FF0000"/>
                </a:solidFill>
              </a:rPr>
              <a:t> Tycoon</a:t>
            </a:r>
            <a:r>
              <a:rPr lang="pl-PL" dirty="0">
                <a:solidFill>
                  <a:srgbClr val="FF0000"/>
                </a:solidFill>
              </a:rPr>
              <a:t> </a:t>
            </a:r>
            <a:br>
              <a:rPr lang="pl-PL" dirty="0"/>
            </a:br>
            <a:r>
              <a:rPr lang="pl-PL" dirty="0"/>
              <a:t>                      </a:t>
            </a:r>
            <a:r>
              <a:rPr lang="pl-PL" i="1" dirty="0"/>
              <a:t>Ostatni z wielkich</a:t>
            </a:r>
            <a:r>
              <a:rPr lang="pl-PL" dirty="0"/>
              <a:t>      </a:t>
            </a:r>
            <a:r>
              <a:rPr lang="pl-PL" dirty="0">
                <a:solidFill>
                  <a:srgbClr val="00B0F0"/>
                </a:solidFill>
              </a:rPr>
              <a:t>1941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B0F0"/>
              </a:solidFill>
            </a:endParaRPr>
          </a:p>
          <a:p>
            <a:r>
              <a:rPr lang="pl-PL" dirty="0"/>
              <a:t>He </a:t>
            </a:r>
            <a:r>
              <a:rPr lang="pl-PL" dirty="0" err="1"/>
              <a:t>also</a:t>
            </a:r>
            <a:r>
              <a:rPr lang="pl-PL" dirty="0"/>
              <a:t> </a:t>
            </a:r>
            <a:r>
              <a:rPr lang="pl-PL" dirty="0" err="1"/>
              <a:t>wrote</a:t>
            </a:r>
            <a:r>
              <a:rPr lang="pl-PL" dirty="0"/>
              <a:t> a lot of </a:t>
            </a:r>
            <a:r>
              <a:rPr lang="pl-PL" dirty="0" err="1"/>
              <a:t>stories</a:t>
            </a:r>
            <a:r>
              <a:rPr lang="pl-PL" dirty="0"/>
              <a:t>, in Poland </a:t>
            </a:r>
            <a:r>
              <a:rPr lang="pl-PL" dirty="0" err="1"/>
              <a:t>were</a:t>
            </a:r>
            <a:r>
              <a:rPr lang="pl-PL" dirty="0"/>
              <a:t> </a:t>
            </a:r>
            <a:r>
              <a:rPr lang="pl-PL" dirty="0" err="1"/>
              <a:t>published</a:t>
            </a:r>
            <a:r>
              <a:rPr lang="pl-PL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Historia jednego wyjazdu</a:t>
            </a:r>
            <a:r>
              <a:rPr lang="pl-PL" dirty="0"/>
              <a:t> (</a:t>
            </a:r>
            <a:r>
              <a:rPr lang="pl-PL" dirty="0">
                <a:solidFill>
                  <a:srgbClr val="00B0F0"/>
                </a:solidFill>
              </a:rPr>
              <a:t>1962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Odwiedziny w Babilonie</a:t>
            </a:r>
            <a:r>
              <a:rPr lang="pl-PL" dirty="0"/>
              <a:t> (</a:t>
            </a:r>
            <a:r>
              <a:rPr lang="pl-PL" dirty="0">
                <a:solidFill>
                  <a:srgbClr val="00B0F0"/>
                </a:solidFill>
              </a:rPr>
              <a:t>1963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Popołudnie pisarza i inne opowiadania</a:t>
            </a:r>
            <a:r>
              <a:rPr lang="pl-PL" dirty="0"/>
              <a:t> (</a:t>
            </a:r>
            <a:r>
              <a:rPr lang="pl-PL" dirty="0">
                <a:solidFill>
                  <a:srgbClr val="00B0F0"/>
                </a:solidFill>
              </a:rPr>
              <a:t>1989</a:t>
            </a:r>
            <a:r>
              <a:rPr lang="pl-PL" dirty="0"/>
              <a:t>)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In Poland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were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</a:t>
            </a:r>
            <a:r>
              <a:rPr lang="pl-PL" dirty="0" err="1"/>
              <a:t>published</a:t>
            </a:r>
            <a:r>
              <a:rPr lang="pl-PL" dirty="0"/>
              <a:t> the </a:t>
            </a:r>
            <a:r>
              <a:rPr lang="pl-PL" dirty="0" err="1"/>
              <a:t>letters</a:t>
            </a:r>
            <a:r>
              <a:rPr lang="pl-PL" dirty="0"/>
              <a:t> to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daughter</a:t>
            </a:r>
            <a:r>
              <a:rPr lang="pl-PL" dirty="0"/>
              <a:t> - </a:t>
            </a:r>
            <a:r>
              <a:rPr lang="pl-PL" i="1" dirty="0">
                <a:solidFill>
                  <a:schemeClr val="accent6"/>
                </a:solidFill>
              </a:rPr>
              <a:t>Francis Scott Fitzgerald. Listy do córki</a:t>
            </a:r>
            <a:r>
              <a:rPr lang="pl-PL" dirty="0"/>
              <a:t> (</a:t>
            </a:r>
            <a:r>
              <a:rPr lang="pl-PL" dirty="0">
                <a:solidFill>
                  <a:srgbClr val="00B0F0"/>
                </a:solidFill>
              </a:rPr>
              <a:t>1982</a:t>
            </a:r>
            <a:r>
              <a:rPr lang="pl-PL" dirty="0"/>
              <a:t>).</a:t>
            </a:r>
          </a:p>
          <a:p>
            <a:endParaRPr lang="pl-PL" dirty="0"/>
          </a:p>
        </p:txBody>
      </p:sp>
      <p:pic>
        <p:nvPicPr>
          <p:cNvPr id="1026" name="Picture 2" descr="Ilustrac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163" y="1196752"/>
            <a:ext cx="2805815" cy="378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17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59185" y="29546"/>
            <a:ext cx="58256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Margaret Mitche</a:t>
            </a:r>
            <a:r>
              <a:rPr lang="pl-P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ll</a:t>
            </a:r>
            <a:endParaRPr lang="pl-P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07504" y="764704"/>
            <a:ext cx="6912768" cy="619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Margaret </a:t>
            </a:r>
            <a:r>
              <a:rPr lang="pl-PL" dirty="0" err="1"/>
              <a:t>Munnerlyn</a:t>
            </a:r>
            <a:r>
              <a:rPr lang="pl-PL" dirty="0"/>
              <a:t> Mitchell Marsh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8th </a:t>
            </a:r>
            <a:r>
              <a:rPr lang="pl-PL" dirty="0" err="1"/>
              <a:t>November</a:t>
            </a:r>
            <a:r>
              <a:rPr lang="pl-PL" dirty="0"/>
              <a:t> 1900</a:t>
            </a:r>
            <a:br>
              <a:rPr lang="pl-PL" dirty="0"/>
            </a:br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16th August 1949</a:t>
            </a:r>
          </a:p>
          <a:p>
            <a:endParaRPr lang="pl-PL" dirty="0"/>
          </a:p>
          <a:p>
            <a:r>
              <a:rPr lang="pl-PL" dirty="0"/>
              <a:t>Mitchell </a:t>
            </a:r>
            <a:r>
              <a:rPr lang="pl-PL" dirty="0" err="1"/>
              <a:t>started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a </a:t>
            </a:r>
            <a:r>
              <a:rPr lang="pl-PL" dirty="0" err="1"/>
              <a:t>novel</a:t>
            </a:r>
            <a:r>
              <a:rPr lang="pl-PL" dirty="0"/>
              <a:t>, </a:t>
            </a:r>
            <a:r>
              <a:rPr lang="pl-PL" dirty="0" err="1"/>
              <a:t>which</a:t>
            </a:r>
            <a:r>
              <a:rPr lang="pl-PL" dirty="0"/>
              <a:t> was </a:t>
            </a:r>
            <a:r>
              <a:rPr lang="pl-PL" dirty="0" err="1"/>
              <a:t>her</a:t>
            </a:r>
            <a:r>
              <a:rPr lang="pl-PL" dirty="0"/>
              <a:t> </a:t>
            </a:r>
            <a:r>
              <a:rPr lang="pl-PL" dirty="0" err="1"/>
              <a:t>biggest</a:t>
            </a:r>
            <a:r>
              <a:rPr lang="pl-PL" dirty="0"/>
              <a:t> bestseller „</a:t>
            </a:r>
            <a:r>
              <a:rPr lang="pl-PL" dirty="0" err="1"/>
              <a:t>Gone</a:t>
            </a:r>
            <a:r>
              <a:rPr lang="pl-PL" dirty="0"/>
              <a:t> with the wind” in 1926 </a:t>
            </a: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couldn’t</a:t>
            </a:r>
            <a:r>
              <a:rPr lang="pl-PL" dirty="0"/>
              <a:t> </a:t>
            </a:r>
            <a:r>
              <a:rPr lang="pl-PL" dirty="0" err="1"/>
              <a:t>leave</a:t>
            </a:r>
            <a:r>
              <a:rPr lang="pl-PL" dirty="0"/>
              <a:t> the </a:t>
            </a:r>
            <a:r>
              <a:rPr lang="pl-PL" dirty="0" err="1"/>
              <a:t>bed</a:t>
            </a:r>
            <a:r>
              <a:rPr lang="pl-PL" dirty="0"/>
              <a:t> </a:t>
            </a:r>
            <a:r>
              <a:rPr lang="pl-PL" dirty="0" err="1"/>
              <a:t>because</a:t>
            </a:r>
            <a:r>
              <a:rPr lang="pl-PL" dirty="0"/>
              <a:t> </a:t>
            </a:r>
            <a:r>
              <a:rPr lang="pl-PL" dirty="0" err="1"/>
              <a:t>she</a:t>
            </a:r>
            <a:r>
              <a:rPr lang="pl-PL" dirty="0"/>
              <a:t> was </a:t>
            </a:r>
            <a:r>
              <a:rPr lang="pl-PL" dirty="0" err="1"/>
              <a:t>ill</a:t>
            </a:r>
            <a:r>
              <a:rPr lang="pl-PL" dirty="0"/>
              <a:t>. Her </a:t>
            </a:r>
            <a:r>
              <a:rPr lang="pl-PL" dirty="0" err="1"/>
              <a:t>husband</a:t>
            </a:r>
            <a:r>
              <a:rPr lang="pl-PL" dirty="0"/>
              <a:t>, John Marsh, </a:t>
            </a:r>
            <a:r>
              <a:rPr lang="pl-PL" dirty="0" err="1"/>
              <a:t>bought</a:t>
            </a:r>
            <a:r>
              <a:rPr lang="pl-PL" dirty="0"/>
              <a:t> </a:t>
            </a:r>
            <a:r>
              <a:rPr lang="pl-PL" dirty="0" err="1"/>
              <a:t>her</a:t>
            </a:r>
            <a:r>
              <a:rPr lang="pl-PL" dirty="0"/>
              <a:t> </a:t>
            </a:r>
            <a:r>
              <a:rPr lang="pl-PL" dirty="0" err="1"/>
              <a:t>first</a:t>
            </a:r>
            <a:r>
              <a:rPr lang="pl-PL" dirty="0"/>
              <a:t> </a:t>
            </a:r>
            <a:r>
              <a:rPr lang="pl-PL" dirty="0" err="1"/>
              <a:t>used</a:t>
            </a:r>
            <a:r>
              <a:rPr lang="pl-PL" dirty="0"/>
              <a:t> </a:t>
            </a:r>
            <a:r>
              <a:rPr lang="pl-PL" dirty="0" err="1"/>
              <a:t>typewriter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 err="1"/>
              <a:t>She</a:t>
            </a:r>
            <a:r>
              <a:rPr lang="pl-PL" dirty="0"/>
              <a:t> was </a:t>
            </a:r>
            <a:r>
              <a:rPr lang="pl-PL" dirty="0" err="1"/>
              <a:t>featured</a:t>
            </a:r>
            <a:r>
              <a:rPr lang="pl-PL" dirty="0"/>
              <a:t> in </a:t>
            </a:r>
            <a:r>
              <a:rPr lang="pl-PL" dirty="0">
                <a:solidFill>
                  <a:srgbClr val="00B0F0"/>
                </a:solidFill>
              </a:rPr>
              <a:t>1937</a:t>
            </a:r>
            <a:r>
              <a:rPr lang="pl-PL" dirty="0"/>
              <a:t> with Pulitzer </a:t>
            </a:r>
            <a:r>
              <a:rPr lang="pl-PL" dirty="0" err="1"/>
              <a:t>Prize</a:t>
            </a:r>
            <a:r>
              <a:rPr lang="pl-PL" dirty="0"/>
              <a:t> for </a:t>
            </a:r>
            <a:r>
              <a:rPr lang="pl-PL" b="1" i="1" dirty="0" err="1">
                <a:solidFill>
                  <a:schemeClr val="accent6"/>
                </a:solidFill>
              </a:rPr>
              <a:t>Gone</a:t>
            </a:r>
            <a:r>
              <a:rPr lang="pl-PL" b="1" i="1" dirty="0">
                <a:solidFill>
                  <a:schemeClr val="accent6"/>
                </a:solidFill>
              </a:rPr>
              <a:t> with the Wind</a:t>
            </a:r>
            <a:r>
              <a:rPr lang="pl-PL" b="1" i="1" dirty="0"/>
              <a:t> (Przem</a:t>
            </a:r>
            <a:r>
              <a:rPr lang="pl-PL" sz="1862" b="1" i="1" dirty="0"/>
              <a:t>in</a:t>
            </a:r>
            <a:r>
              <a:rPr lang="pl-PL" b="1" i="1" dirty="0"/>
              <a:t>ęło z wiatrem).</a:t>
            </a:r>
          </a:p>
          <a:p>
            <a:r>
              <a:rPr lang="pl-PL" i="1" dirty="0"/>
              <a:t>In 1939 a film </a:t>
            </a:r>
            <a:r>
              <a:rPr lang="pl-PL" i="1" dirty="0" err="1"/>
              <a:t>based</a:t>
            </a:r>
            <a:r>
              <a:rPr lang="pl-PL" i="1" dirty="0"/>
              <a:t> on the </a:t>
            </a:r>
            <a:r>
              <a:rPr lang="pl-PL" i="1" dirty="0" err="1"/>
              <a:t>book</a:t>
            </a:r>
            <a:r>
              <a:rPr lang="pl-PL" i="1" dirty="0"/>
              <a:t> was </a:t>
            </a:r>
            <a:r>
              <a:rPr lang="pl-PL" i="1" dirty="0" err="1"/>
              <a:t>directed</a:t>
            </a:r>
            <a:r>
              <a:rPr lang="pl-PL" i="1" dirty="0"/>
              <a:t> by Victor Fleming</a:t>
            </a:r>
            <a:r>
              <a:rPr lang="pl-PL" i="1" dirty="0">
                <a:solidFill>
                  <a:srgbClr val="FF0000"/>
                </a:solidFill>
              </a:rPr>
              <a:t>.</a:t>
            </a:r>
          </a:p>
          <a:p>
            <a:endParaRPr lang="pl-PL" i="1" dirty="0"/>
          </a:p>
          <a:p>
            <a:r>
              <a:rPr lang="pl-PL" i="1" dirty="0" err="1"/>
              <a:t>She</a:t>
            </a:r>
            <a:r>
              <a:rPr lang="pl-PL" i="1" dirty="0"/>
              <a:t> was </a:t>
            </a:r>
            <a:r>
              <a:rPr lang="pl-PL" i="1" dirty="0" err="1"/>
              <a:t>awarded</a:t>
            </a:r>
            <a:r>
              <a:rPr lang="pl-PL" i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National</a:t>
            </a:r>
            <a:r>
              <a:rPr lang="pl-PL" i="1" dirty="0"/>
              <a:t> </a:t>
            </a:r>
            <a:r>
              <a:rPr lang="pl-PL" i="1" dirty="0" err="1"/>
              <a:t>Book</a:t>
            </a:r>
            <a:r>
              <a:rPr lang="pl-PL" i="1" dirty="0"/>
              <a:t> </a:t>
            </a:r>
            <a:r>
              <a:rPr lang="pl-PL" i="1" dirty="0" err="1"/>
              <a:t>Award</a:t>
            </a:r>
            <a:r>
              <a:rPr lang="pl-PL" i="1" dirty="0"/>
              <a:t> (</a:t>
            </a:r>
            <a:r>
              <a:rPr lang="pl-PL" i="1" dirty="0">
                <a:solidFill>
                  <a:srgbClr val="00B0F0"/>
                </a:solidFill>
              </a:rPr>
              <a:t>1936</a:t>
            </a:r>
            <a:r>
              <a:rPr lang="pl-PL" i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Pulitzer </a:t>
            </a:r>
            <a:r>
              <a:rPr lang="pl-PL" i="1" dirty="0" err="1"/>
              <a:t>Prize</a:t>
            </a:r>
            <a:r>
              <a:rPr lang="pl-PL" i="1" dirty="0"/>
              <a:t> (</a:t>
            </a:r>
            <a:r>
              <a:rPr lang="pl-PL" i="1" dirty="0">
                <a:solidFill>
                  <a:srgbClr val="00B0F0"/>
                </a:solidFill>
              </a:rPr>
              <a:t>1937</a:t>
            </a:r>
            <a:r>
              <a:rPr lang="pl-PL" i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Shining</a:t>
            </a:r>
            <a:r>
              <a:rPr lang="pl-PL" i="1" dirty="0"/>
              <a:t> </a:t>
            </a:r>
            <a:r>
              <a:rPr lang="pl-PL" i="1" dirty="0" err="1"/>
              <a:t>Light</a:t>
            </a:r>
            <a:r>
              <a:rPr lang="pl-PL" i="1" dirty="0"/>
              <a:t> </a:t>
            </a:r>
            <a:r>
              <a:rPr lang="pl-PL" i="1" dirty="0" err="1"/>
              <a:t>Award</a:t>
            </a:r>
            <a:endParaRPr lang="pl-P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/>
          </a:p>
          <a:p>
            <a:r>
              <a:rPr lang="pl-PL" dirty="0"/>
              <a:t>In 2000 a </a:t>
            </a:r>
            <a:r>
              <a:rPr lang="pl-PL" dirty="0" err="1"/>
              <a:t>collection</a:t>
            </a:r>
            <a:r>
              <a:rPr lang="pl-PL" dirty="0"/>
              <a:t> of </a:t>
            </a:r>
            <a:r>
              <a:rPr lang="pl-PL" dirty="0" err="1"/>
              <a:t>stories</a:t>
            </a:r>
            <a:r>
              <a:rPr lang="pl-PL" dirty="0"/>
              <a:t> and </a:t>
            </a:r>
            <a:r>
              <a:rPr lang="pl-PL" dirty="0" err="1"/>
              <a:t>novels</a:t>
            </a:r>
            <a:r>
              <a:rPr lang="pl-PL" dirty="0"/>
              <a:t> </a:t>
            </a:r>
            <a:r>
              <a:rPr lang="pl-PL" i="1" dirty="0" err="1">
                <a:solidFill>
                  <a:schemeClr val="accent6"/>
                </a:solidFill>
              </a:rPr>
              <a:t>Before</a:t>
            </a:r>
            <a:r>
              <a:rPr lang="pl-PL" i="1" dirty="0">
                <a:solidFill>
                  <a:schemeClr val="accent6"/>
                </a:solidFill>
              </a:rPr>
              <a:t> Scarlett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wrote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she</a:t>
            </a:r>
            <a:r>
              <a:rPr lang="pl-PL" dirty="0"/>
              <a:t> was </a:t>
            </a:r>
            <a:r>
              <a:rPr lang="pl-PL" dirty="0" err="1"/>
              <a:t>between</a:t>
            </a:r>
            <a:r>
              <a:rPr lang="pl-PL" dirty="0"/>
              <a:t> 7 and 18 </a:t>
            </a:r>
            <a:r>
              <a:rPr lang="pl-PL" dirty="0" err="1"/>
              <a:t>years</a:t>
            </a:r>
            <a:r>
              <a:rPr lang="pl-PL" dirty="0"/>
              <a:t> </a:t>
            </a:r>
            <a:r>
              <a:rPr lang="pl-PL" dirty="0" err="1"/>
              <a:t>old</a:t>
            </a:r>
            <a:r>
              <a:rPr lang="pl-PL" dirty="0"/>
              <a:t> was </a:t>
            </a:r>
            <a:r>
              <a:rPr lang="pl-PL" dirty="0" err="1"/>
              <a:t>published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2050" name="Picture 2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901" y="2040273"/>
            <a:ext cx="2161533" cy="277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44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19672" y="188640"/>
            <a:ext cx="6173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Ernest Hemingway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07505" y="1268760"/>
            <a:ext cx="67687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/>
              <a:t>Name</a:t>
            </a:r>
            <a:r>
              <a:rPr lang="pl-PL" b="1" dirty="0"/>
              <a:t>: </a:t>
            </a:r>
            <a:r>
              <a:rPr lang="pl-PL" dirty="0"/>
              <a:t>Ernest Miller Hemingway</a:t>
            </a:r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birth</a:t>
            </a:r>
            <a:r>
              <a:rPr lang="pl-PL" b="1" dirty="0"/>
              <a:t>: </a:t>
            </a:r>
            <a:r>
              <a:rPr lang="pl-PL" dirty="0"/>
              <a:t>21st </a:t>
            </a:r>
            <a:r>
              <a:rPr lang="pl-PL" dirty="0" err="1"/>
              <a:t>July</a:t>
            </a:r>
            <a:r>
              <a:rPr lang="pl-PL" dirty="0"/>
              <a:t> 1899</a:t>
            </a:r>
            <a:endParaRPr lang="pl-PL" b="1" dirty="0"/>
          </a:p>
          <a:p>
            <a:r>
              <a:rPr lang="pl-PL" b="1" dirty="0"/>
              <a:t>The </a:t>
            </a:r>
            <a:r>
              <a:rPr lang="pl-PL" b="1" dirty="0" err="1"/>
              <a:t>date</a:t>
            </a:r>
            <a:r>
              <a:rPr lang="pl-PL" b="1" dirty="0"/>
              <a:t> of </a:t>
            </a:r>
            <a:r>
              <a:rPr lang="pl-PL" b="1" dirty="0" err="1"/>
              <a:t>death</a:t>
            </a:r>
            <a:r>
              <a:rPr lang="pl-PL" b="1" dirty="0"/>
              <a:t>: </a:t>
            </a:r>
            <a:r>
              <a:rPr lang="pl-PL" dirty="0"/>
              <a:t>2nd </a:t>
            </a:r>
            <a:r>
              <a:rPr lang="pl-PL" dirty="0" err="1"/>
              <a:t>July</a:t>
            </a:r>
            <a:r>
              <a:rPr lang="pl-PL" dirty="0"/>
              <a:t> 1961</a:t>
            </a:r>
          </a:p>
          <a:p>
            <a:endParaRPr lang="pl-PL" b="1" dirty="0"/>
          </a:p>
          <a:p>
            <a:r>
              <a:rPr lang="pl-PL" dirty="0"/>
              <a:t>The most of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novels</a:t>
            </a:r>
            <a:r>
              <a:rPr lang="pl-PL" dirty="0"/>
              <a:t> </a:t>
            </a:r>
            <a:r>
              <a:rPr lang="pl-PL" dirty="0" err="1"/>
              <a:t>were</a:t>
            </a:r>
            <a:r>
              <a:rPr lang="pl-PL" dirty="0"/>
              <a:t> </a:t>
            </a:r>
            <a:r>
              <a:rPr lang="pl-PL" dirty="0" err="1"/>
              <a:t>translated</a:t>
            </a:r>
            <a:r>
              <a:rPr lang="pl-PL" dirty="0"/>
              <a:t> in </a:t>
            </a:r>
            <a:r>
              <a:rPr lang="pl-PL" dirty="0" err="1"/>
              <a:t>Polish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by </a:t>
            </a:r>
            <a:r>
              <a:rPr lang="pl-PL" dirty="0" err="1"/>
              <a:t>his</a:t>
            </a:r>
            <a:r>
              <a:rPr lang="pl-PL" dirty="0"/>
              <a:t> </a:t>
            </a:r>
            <a:r>
              <a:rPr lang="pl-PL" dirty="0" err="1"/>
              <a:t>friend</a:t>
            </a:r>
            <a:r>
              <a:rPr lang="pl-PL" dirty="0"/>
              <a:t> – Bronisław Zieliński.</a:t>
            </a:r>
          </a:p>
          <a:p>
            <a:br>
              <a:rPr lang="pl-PL" b="1" dirty="0"/>
            </a:br>
            <a:r>
              <a:rPr lang="pl-PL" b="1" dirty="0" err="1"/>
              <a:t>Novels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6"/>
                </a:solidFill>
              </a:rPr>
              <a:t>The </a:t>
            </a:r>
            <a:r>
              <a:rPr lang="pl-PL" i="1" dirty="0" err="1">
                <a:solidFill>
                  <a:schemeClr val="accent6"/>
                </a:solidFill>
              </a:rPr>
              <a:t>Torrents</a:t>
            </a:r>
            <a:r>
              <a:rPr lang="pl-PL" i="1" dirty="0">
                <a:solidFill>
                  <a:schemeClr val="accent6"/>
                </a:solidFill>
              </a:rPr>
              <a:t> of Spring</a:t>
            </a:r>
            <a:r>
              <a:rPr lang="pl-PL" dirty="0">
                <a:solidFill>
                  <a:schemeClr val="accent6"/>
                </a:solidFill>
              </a:rPr>
              <a:t> </a:t>
            </a:r>
            <a:r>
              <a:rPr lang="pl-PL" i="1" dirty="0"/>
              <a:t>Wiosenne potoki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1926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6"/>
                </a:solidFill>
              </a:rPr>
              <a:t>The Sun </a:t>
            </a:r>
            <a:r>
              <a:rPr lang="pl-PL" b="1" i="1" dirty="0" err="1">
                <a:solidFill>
                  <a:schemeClr val="accent6"/>
                </a:solidFill>
              </a:rPr>
              <a:t>Also</a:t>
            </a:r>
            <a:r>
              <a:rPr lang="pl-PL" b="1" i="1" dirty="0">
                <a:solidFill>
                  <a:schemeClr val="accent6"/>
                </a:solidFill>
              </a:rPr>
              <a:t> </a:t>
            </a:r>
            <a:r>
              <a:rPr lang="pl-PL" b="1" i="1" dirty="0" err="1">
                <a:solidFill>
                  <a:schemeClr val="accent6"/>
                </a:solidFill>
              </a:rPr>
              <a:t>Rises</a:t>
            </a:r>
            <a:r>
              <a:rPr lang="pl-PL" b="1" i="1" dirty="0">
                <a:solidFill>
                  <a:schemeClr val="accent6"/>
                </a:solidFill>
              </a:rPr>
              <a:t> </a:t>
            </a:r>
            <a:r>
              <a:rPr lang="pl-PL" b="1" i="1" dirty="0"/>
              <a:t>Słońce też wschodzi</a:t>
            </a:r>
            <a:r>
              <a:rPr lang="pl-PL" b="1" dirty="0"/>
              <a:t> </a:t>
            </a:r>
            <a:r>
              <a:rPr lang="pl-PL" b="1" dirty="0">
                <a:solidFill>
                  <a:srgbClr val="00B0F0"/>
                </a:solidFill>
              </a:rPr>
              <a:t>1926</a:t>
            </a:r>
            <a:r>
              <a:rPr lang="pl-PL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6"/>
                </a:solidFill>
              </a:rPr>
              <a:t>A </a:t>
            </a:r>
            <a:r>
              <a:rPr lang="pl-PL" b="1" i="1" dirty="0" err="1">
                <a:solidFill>
                  <a:schemeClr val="accent6"/>
                </a:solidFill>
              </a:rPr>
              <a:t>Farewell</a:t>
            </a:r>
            <a:r>
              <a:rPr lang="pl-PL" b="1" i="1" dirty="0">
                <a:solidFill>
                  <a:schemeClr val="accent6"/>
                </a:solidFill>
              </a:rPr>
              <a:t> to </a:t>
            </a:r>
            <a:r>
              <a:rPr lang="pl-PL" b="1" i="1" dirty="0" err="1">
                <a:solidFill>
                  <a:schemeClr val="accent6"/>
                </a:solidFill>
              </a:rPr>
              <a:t>Arms</a:t>
            </a:r>
            <a:r>
              <a:rPr lang="pl-PL" b="1" i="1" dirty="0">
                <a:solidFill>
                  <a:schemeClr val="accent6"/>
                </a:solidFill>
              </a:rPr>
              <a:t> </a:t>
            </a:r>
            <a:r>
              <a:rPr lang="pl-PL" b="1" i="1" dirty="0"/>
              <a:t>Pożegnanie z bronią</a:t>
            </a:r>
            <a:r>
              <a:rPr lang="pl-PL" b="1" dirty="0"/>
              <a:t> </a:t>
            </a:r>
            <a:r>
              <a:rPr lang="pl-PL" b="1" dirty="0">
                <a:solidFill>
                  <a:srgbClr val="00B0F0"/>
                </a:solidFill>
              </a:rPr>
              <a:t>1929</a:t>
            </a:r>
            <a:r>
              <a:rPr lang="pl-PL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6"/>
                </a:solidFill>
              </a:rPr>
              <a:t>To </a:t>
            </a:r>
            <a:r>
              <a:rPr lang="pl-PL" i="1" dirty="0" err="1">
                <a:solidFill>
                  <a:schemeClr val="accent6"/>
                </a:solidFill>
              </a:rPr>
              <a:t>Have</a:t>
            </a:r>
            <a:r>
              <a:rPr lang="pl-PL" i="1" dirty="0">
                <a:solidFill>
                  <a:schemeClr val="accent6"/>
                </a:solidFill>
              </a:rPr>
              <a:t> and To </a:t>
            </a:r>
            <a:r>
              <a:rPr lang="pl-PL" i="1" dirty="0" err="1">
                <a:solidFill>
                  <a:schemeClr val="accent6"/>
                </a:solidFill>
              </a:rPr>
              <a:t>Have</a:t>
            </a:r>
            <a:r>
              <a:rPr lang="pl-PL" i="1" dirty="0">
                <a:solidFill>
                  <a:schemeClr val="accent6"/>
                </a:solidFill>
              </a:rPr>
              <a:t> Not </a:t>
            </a:r>
            <a:r>
              <a:rPr lang="pl-PL" i="1" dirty="0"/>
              <a:t>Mieć i nie mieć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1937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>
                <a:solidFill>
                  <a:schemeClr val="accent6"/>
                </a:solidFill>
              </a:rPr>
              <a:t>Across</a:t>
            </a:r>
            <a:r>
              <a:rPr lang="pl-PL" i="1" dirty="0">
                <a:solidFill>
                  <a:schemeClr val="accent6"/>
                </a:solidFill>
              </a:rPr>
              <a:t> the River and </a:t>
            </a:r>
            <a:r>
              <a:rPr lang="pl-PL" i="1" dirty="0" err="1">
                <a:solidFill>
                  <a:schemeClr val="accent6"/>
                </a:solidFill>
              </a:rPr>
              <a:t>Into</a:t>
            </a:r>
            <a:r>
              <a:rPr lang="pl-PL" i="1" dirty="0">
                <a:solidFill>
                  <a:schemeClr val="accent6"/>
                </a:solidFill>
              </a:rPr>
              <a:t> the </a:t>
            </a:r>
            <a:r>
              <a:rPr lang="pl-PL" i="1" dirty="0" err="1">
                <a:solidFill>
                  <a:schemeClr val="accent6"/>
                </a:solidFill>
              </a:rPr>
              <a:t>Trees</a:t>
            </a:r>
            <a:br>
              <a:rPr lang="pl-PL" i="1" dirty="0"/>
            </a:br>
            <a:r>
              <a:rPr lang="pl-PL" i="1" dirty="0"/>
              <a:t>Za rzekę, w cień drzew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1950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For </a:t>
            </a:r>
            <a:r>
              <a:rPr lang="pl-PL" b="1" i="1" dirty="0" err="1"/>
              <a:t>Whom</a:t>
            </a:r>
            <a:r>
              <a:rPr lang="pl-PL" b="1" i="1" dirty="0"/>
              <a:t> the Bell </a:t>
            </a:r>
            <a:r>
              <a:rPr lang="pl-PL" b="1" i="1" dirty="0" err="1"/>
              <a:t>Tolls</a:t>
            </a:r>
            <a:r>
              <a:rPr lang="pl-PL" b="1" i="1" dirty="0"/>
              <a:t> Komu bije dzwon</a:t>
            </a:r>
            <a:r>
              <a:rPr lang="pl-PL" b="1" dirty="0"/>
              <a:t> </a:t>
            </a:r>
            <a:r>
              <a:rPr lang="pl-PL" b="1" dirty="0">
                <a:solidFill>
                  <a:srgbClr val="00B0F0"/>
                </a:solidFill>
              </a:rPr>
              <a:t>1940</a:t>
            </a:r>
            <a:r>
              <a:rPr lang="pl-PL" b="1" dirty="0"/>
              <a:t> </a:t>
            </a:r>
          </a:p>
          <a:p>
            <a:r>
              <a:rPr lang="pl-PL" sz="1400" dirty="0" err="1"/>
              <a:t>Posthumously</a:t>
            </a:r>
            <a:r>
              <a:rPr lang="pl-PL" sz="1400" dirty="0"/>
              <a:t> (pośmiertnie)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Islands</a:t>
            </a:r>
            <a:r>
              <a:rPr lang="pl-PL" i="1" dirty="0"/>
              <a:t> in the </a:t>
            </a:r>
            <a:r>
              <a:rPr lang="pl-PL" i="1" dirty="0" err="1"/>
              <a:t>Stream</a:t>
            </a:r>
            <a:r>
              <a:rPr lang="pl-PL" i="1" dirty="0"/>
              <a:t> Wyspy na Golfsztromie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1970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The Garden of Eden</a:t>
            </a:r>
            <a:r>
              <a:rPr lang="pl-PL" dirty="0"/>
              <a:t> </a:t>
            </a:r>
            <a:r>
              <a:rPr lang="pl-PL" i="1" dirty="0"/>
              <a:t>Rajski ogród</a:t>
            </a:r>
            <a:r>
              <a:rPr lang="pl-PL" dirty="0"/>
              <a:t> </a:t>
            </a:r>
            <a:r>
              <a:rPr lang="pl-PL" dirty="0">
                <a:solidFill>
                  <a:srgbClr val="00B0F0"/>
                </a:solidFill>
              </a:rPr>
              <a:t>1986</a:t>
            </a:r>
            <a:endParaRPr lang="pl-PL" dirty="0"/>
          </a:p>
          <a:p>
            <a:endParaRPr lang="pl-PL" dirty="0"/>
          </a:p>
        </p:txBody>
      </p:sp>
      <p:pic>
        <p:nvPicPr>
          <p:cNvPr id="3074" name="Picture 2" descr="Ilustrac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68759"/>
            <a:ext cx="2350215" cy="312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012160" y="4619744"/>
            <a:ext cx="30243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Hemingway was a </a:t>
            </a:r>
            <a:r>
              <a:rPr lang="pl-PL" sz="1600" dirty="0" err="1"/>
              <a:t>journalist</a:t>
            </a:r>
            <a:r>
              <a:rPr lang="pl-PL" sz="1600" dirty="0"/>
              <a:t>, a </a:t>
            </a:r>
            <a:r>
              <a:rPr lang="pl-PL" sz="1600" dirty="0" err="1"/>
              <a:t>writer</a:t>
            </a:r>
            <a:r>
              <a:rPr lang="pl-PL" sz="1600" dirty="0"/>
              <a:t>, a hunter and a </a:t>
            </a:r>
            <a:r>
              <a:rPr lang="pl-PL" sz="1600" dirty="0" err="1"/>
              <a:t>traveller</a:t>
            </a:r>
            <a:r>
              <a:rPr lang="pl-PL" sz="1600" dirty="0"/>
              <a:t>. He was </a:t>
            </a:r>
            <a:r>
              <a:rPr lang="pl-PL" sz="1600" dirty="0" err="1"/>
              <a:t>also</a:t>
            </a:r>
            <a:r>
              <a:rPr lang="pl-PL" sz="1600" dirty="0"/>
              <a:t> a </a:t>
            </a:r>
            <a:r>
              <a:rPr lang="pl-PL" sz="1600" dirty="0" err="1"/>
              <a:t>soldier</a:t>
            </a:r>
            <a:r>
              <a:rPr lang="pl-PL" sz="1600" dirty="0"/>
              <a:t> and </a:t>
            </a:r>
            <a:r>
              <a:rPr lang="pl-PL" sz="1600" dirty="0" err="1"/>
              <a:t>an</a:t>
            </a:r>
            <a:r>
              <a:rPr lang="pl-PL" sz="1600" dirty="0"/>
              <a:t> </a:t>
            </a:r>
            <a:r>
              <a:rPr lang="pl-PL" sz="1600" dirty="0" err="1"/>
              <a:t>abulance</a:t>
            </a:r>
            <a:r>
              <a:rPr lang="pl-PL" sz="1600" dirty="0"/>
              <a:t> driver. He </a:t>
            </a:r>
            <a:r>
              <a:rPr lang="pl-PL" sz="1600" dirty="0" err="1"/>
              <a:t>survived</a:t>
            </a:r>
            <a:r>
              <a:rPr lang="pl-PL" sz="1600" dirty="0"/>
              <a:t> </a:t>
            </a:r>
            <a:r>
              <a:rPr lang="pl-PL" sz="1600" dirty="0" err="1"/>
              <a:t>two</a:t>
            </a:r>
            <a:r>
              <a:rPr lang="pl-PL" sz="1600" dirty="0"/>
              <a:t> </a:t>
            </a:r>
            <a:r>
              <a:rPr lang="pl-PL" sz="1600" dirty="0" err="1"/>
              <a:t>plane</a:t>
            </a:r>
            <a:r>
              <a:rPr lang="pl-PL" sz="1600" dirty="0"/>
              <a:t> </a:t>
            </a:r>
            <a:r>
              <a:rPr lang="pl-PL" sz="1600" dirty="0" err="1"/>
              <a:t>crashes</a:t>
            </a:r>
            <a:r>
              <a:rPr lang="pl-PL" sz="1600" dirty="0"/>
              <a:t> and he </a:t>
            </a:r>
            <a:r>
              <a:rPr lang="pl-PL" sz="1600" dirty="0" err="1"/>
              <a:t>got</a:t>
            </a:r>
            <a:r>
              <a:rPr lang="pl-PL" sz="1600" dirty="0"/>
              <a:t> a Nobel </a:t>
            </a:r>
            <a:r>
              <a:rPr lang="pl-PL" sz="1600" dirty="0" err="1"/>
              <a:t>Prize</a:t>
            </a:r>
            <a:r>
              <a:rPr lang="pl-PL" sz="1600" dirty="0"/>
              <a:t> for </a:t>
            </a:r>
            <a:r>
              <a:rPr lang="pl-PL" sz="1600" dirty="0" err="1"/>
              <a:t>literature</a:t>
            </a:r>
            <a:r>
              <a:rPr lang="pl-PL" sz="1600" dirty="0"/>
              <a:t>. </a:t>
            </a:r>
            <a:r>
              <a:rPr lang="pl-PL" sz="1600" dirty="0" err="1"/>
              <a:t>Unfortunately</a:t>
            </a:r>
            <a:r>
              <a:rPr lang="pl-PL" sz="1600" dirty="0"/>
              <a:t> he </a:t>
            </a:r>
            <a:r>
              <a:rPr lang="pl-PL" sz="1600" dirty="0" err="1"/>
              <a:t>had</a:t>
            </a:r>
            <a:r>
              <a:rPr lang="pl-PL" sz="1600" dirty="0"/>
              <a:t> a </a:t>
            </a:r>
            <a:r>
              <a:rPr lang="pl-PL" sz="1600" dirty="0" err="1"/>
              <a:t>depression</a:t>
            </a:r>
            <a:r>
              <a:rPr lang="pl-PL" sz="1600" dirty="0"/>
              <a:t> and </a:t>
            </a:r>
            <a:r>
              <a:rPr lang="pl-PL" sz="1600" dirty="0" err="1"/>
              <a:t>shot</a:t>
            </a:r>
            <a:r>
              <a:rPr lang="pl-PL" sz="1600" dirty="0"/>
              <a:t> </a:t>
            </a:r>
            <a:r>
              <a:rPr lang="pl-PL" sz="1600" dirty="0" err="1"/>
              <a:t>himself</a:t>
            </a:r>
            <a:r>
              <a:rPr lang="pl-PL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749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16632"/>
            <a:ext cx="69847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Stories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Three Stories and Ten Poems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In Our Time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Men Without Women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1927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Winner Take Nothing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1933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Essential Hemingway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Snows of Kilimanjaro and Other Stories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Nick Adams Stories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1972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Complete Short Stories of Ernest Hemingway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1987</a:t>
            </a:r>
          </a:p>
        </p:txBody>
      </p:sp>
      <p:sp>
        <p:nvSpPr>
          <p:cNvPr id="3" name="Prostokąt 2"/>
          <p:cNvSpPr/>
          <p:nvPr/>
        </p:nvSpPr>
        <p:spPr>
          <a:xfrm>
            <a:off x="179512" y="2705200"/>
            <a:ext cx="87849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Other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The </a:t>
            </a:r>
            <a:r>
              <a:rPr lang="pl-PL" i="1" dirty="0" err="1"/>
              <a:t>Fifth</a:t>
            </a:r>
            <a:r>
              <a:rPr lang="pl-PL" i="1" dirty="0"/>
              <a:t> </a:t>
            </a:r>
            <a:r>
              <a:rPr lang="pl-PL" i="1" dirty="0" err="1"/>
              <a:t>Column</a:t>
            </a:r>
            <a:r>
              <a:rPr lang="pl-PL" i="1" dirty="0"/>
              <a:t> and the First Forty-Nine </a:t>
            </a:r>
            <a:r>
              <a:rPr lang="pl-PL" i="1" dirty="0" err="1"/>
              <a:t>Stories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1938</a:t>
            </a:r>
            <a:r>
              <a:rPr lang="pl-PL" dirty="0"/>
              <a:t> (</a:t>
            </a:r>
            <a:r>
              <a:rPr lang="pl-PL" i="1" dirty="0">
                <a:solidFill>
                  <a:srgbClr val="92D050"/>
                </a:solidFill>
              </a:rPr>
              <a:t>Piąta kolumna</a:t>
            </a:r>
            <a:r>
              <a:rPr lang="pl-PL" i="1" dirty="0"/>
              <a:t>, </a:t>
            </a:r>
            <a:r>
              <a:rPr lang="pl-PL" i="1" dirty="0">
                <a:solidFill>
                  <a:srgbClr val="00B0F0"/>
                </a:solidFill>
              </a:rPr>
              <a:t>1999</a:t>
            </a:r>
            <a:r>
              <a:rPr lang="pl-PL" i="1" dirty="0"/>
              <a:t>)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Death</a:t>
            </a:r>
            <a:r>
              <a:rPr lang="pl-PL" i="1" dirty="0"/>
              <a:t> in the </a:t>
            </a:r>
            <a:r>
              <a:rPr lang="pl-PL" i="1" dirty="0" err="1"/>
              <a:t>Afternoon</a:t>
            </a:r>
            <a:r>
              <a:rPr lang="pl-PL" i="1" dirty="0"/>
              <a:t> (</a:t>
            </a:r>
            <a:r>
              <a:rPr lang="pl-PL" i="1" dirty="0">
                <a:solidFill>
                  <a:srgbClr val="92D050"/>
                </a:solidFill>
              </a:rPr>
              <a:t>Śmierć po południu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1932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The Green </a:t>
            </a:r>
            <a:r>
              <a:rPr lang="pl-PL" i="1" dirty="0" err="1"/>
              <a:t>Hills</a:t>
            </a:r>
            <a:r>
              <a:rPr lang="pl-PL" i="1" dirty="0"/>
              <a:t> of </a:t>
            </a:r>
            <a:r>
              <a:rPr lang="pl-PL" i="1" dirty="0" err="1"/>
              <a:t>Africa</a:t>
            </a:r>
            <a:r>
              <a:rPr lang="pl-PL" i="1" dirty="0"/>
              <a:t> (</a:t>
            </a:r>
            <a:r>
              <a:rPr lang="pl-PL" i="1" dirty="0">
                <a:solidFill>
                  <a:srgbClr val="92D050"/>
                </a:solidFill>
              </a:rPr>
              <a:t>Zielone wzgórza Afryki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1935</a:t>
            </a:r>
            <a:r>
              <a:rPr lang="pl-PL" dirty="0"/>
              <a:t>) </a:t>
            </a:r>
            <a:endParaRPr lang="pl-P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Hemingway, The Wild </a:t>
            </a:r>
            <a:r>
              <a:rPr lang="pl-PL" i="1" dirty="0" err="1"/>
              <a:t>Years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1962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A </a:t>
            </a:r>
            <a:r>
              <a:rPr lang="pl-PL" i="1" dirty="0" err="1"/>
              <a:t>Moveable</a:t>
            </a:r>
            <a:r>
              <a:rPr lang="pl-PL" i="1" dirty="0"/>
              <a:t> Feast </a:t>
            </a:r>
            <a:r>
              <a:rPr lang="pl-PL" dirty="0"/>
              <a:t>(</a:t>
            </a:r>
            <a:r>
              <a:rPr lang="pl-PL" i="1" dirty="0">
                <a:solidFill>
                  <a:srgbClr val="92D050"/>
                </a:solidFill>
              </a:rPr>
              <a:t>Ruchome święto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1964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By-Line: Ernest Hemingway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1967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Ernest Hemingway: </a:t>
            </a:r>
            <a:r>
              <a:rPr lang="pl-PL" i="1" dirty="0" err="1"/>
              <a:t>Cub</a:t>
            </a:r>
            <a:r>
              <a:rPr lang="pl-PL" i="1" dirty="0"/>
              <a:t> Reporter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88 Poems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1979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The Dangerous </a:t>
            </a:r>
            <a:r>
              <a:rPr lang="pl-PL" i="1" dirty="0" err="1"/>
              <a:t>Summer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1985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err="1"/>
              <a:t>Dateline</a:t>
            </a:r>
            <a:r>
              <a:rPr lang="pl-PL" i="1" dirty="0"/>
              <a:t>: Toronto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1985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True </a:t>
            </a:r>
            <a:r>
              <a:rPr lang="pl-PL" i="1" dirty="0" err="1"/>
              <a:t>at</a:t>
            </a:r>
            <a:r>
              <a:rPr lang="pl-PL" i="1" dirty="0"/>
              <a:t> First </a:t>
            </a:r>
            <a:r>
              <a:rPr lang="pl-PL" i="1" dirty="0" err="1"/>
              <a:t>Light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1999</a:t>
            </a:r>
            <a:r>
              <a:rPr lang="pl-PL" dirty="0"/>
              <a:t> (</a:t>
            </a:r>
            <a:r>
              <a:rPr lang="pl-PL" i="1" dirty="0">
                <a:solidFill>
                  <a:srgbClr val="92D050"/>
                </a:solidFill>
              </a:rPr>
              <a:t>To co prawdziwe o świcie</a:t>
            </a:r>
            <a:r>
              <a:rPr lang="pl-PL" i="1" u="sng" dirty="0"/>
              <a:t>)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/>
              <a:t>Under </a:t>
            </a:r>
            <a:r>
              <a:rPr lang="pl-PL" i="1" dirty="0" err="1"/>
              <a:t>Kilimanjaro</a:t>
            </a:r>
            <a:r>
              <a:rPr lang="pl-PL" dirty="0"/>
              <a:t>, </a:t>
            </a:r>
            <a:r>
              <a:rPr lang="pl-PL" dirty="0">
                <a:solidFill>
                  <a:srgbClr val="00B0F0"/>
                </a:solidFill>
              </a:rPr>
              <a:t>2005</a:t>
            </a:r>
          </a:p>
        </p:txBody>
      </p:sp>
      <p:pic>
        <p:nvPicPr>
          <p:cNvPr id="4098" name="Picture 2" descr="C:\Users\Alicja\AppData\Local\Microsoft\Windows\Temporary Internet Files\Content.IE5\90J28QOM\Zdjęcie_makro_książki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357" y="4077072"/>
            <a:ext cx="2929131" cy="21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600" y="348556"/>
            <a:ext cx="1984644" cy="192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20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1438" y="764704"/>
            <a:ext cx="9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Film </a:t>
            </a:r>
            <a:r>
              <a:rPr lang="pl-PL" b="1" dirty="0" err="1"/>
              <a:t>adaptations</a:t>
            </a:r>
            <a:endParaRPr lang="pl-P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1932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Pożegnanie z bronią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Gary Cooper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Helen Hayes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1943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Komu bije dzwon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Gary Cooper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Ingrid Bergman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1944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Mieć i nie mieć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Humphrey Bogart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</a:t>
            </a:r>
            <a:r>
              <a:rPr lang="pl-PL" dirty="0" err="1">
                <a:solidFill>
                  <a:srgbClr val="7030A0"/>
                </a:solidFill>
              </a:rPr>
              <a:t>Lauren</a:t>
            </a:r>
            <a:r>
              <a:rPr lang="pl-PL" dirty="0">
                <a:solidFill>
                  <a:srgbClr val="7030A0"/>
                </a:solidFill>
              </a:rPr>
              <a:t> </a:t>
            </a:r>
            <a:r>
              <a:rPr lang="pl-PL" dirty="0" err="1">
                <a:solidFill>
                  <a:srgbClr val="7030A0"/>
                </a:solidFill>
              </a:rPr>
              <a:t>Bacall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1946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Zabójcy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Burt Lancaster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1947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The </a:t>
            </a:r>
            <a:r>
              <a:rPr lang="pl-PL" i="1" dirty="0" err="1">
                <a:solidFill>
                  <a:srgbClr val="92D050"/>
                </a:solidFill>
              </a:rPr>
              <a:t>Macomber</a:t>
            </a:r>
            <a:r>
              <a:rPr lang="pl-PL" i="1" dirty="0">
                <a:solidFill>
                  <a:srgbClr val="92D050"/>
                </a:solidFill>
              </a:rPr>
              <a:t> </a:t>
            </a:r>
            <a:r>
              <a:rPr lang="pl-PL" i="1" dirty="0" err="1">
                <a:solidFill>
                  <a:srgbClr val="92D050"/>
                </a:solidFill>
              </a:rPr>
              <a:t>Affair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Gregory Peck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Joan Bennett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1950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The </a:t>
            </a:r>
            <a:r>
              <a:rPr lang="pl-PL" i="1" dirty="0" err="1">
                <a:solidFill>
                  <a:srgbClr val="92D050"/>
                </a:solidFill>
              </a:rPr>
              <a:t>Breaking</a:t>
            </a:r>
            <a:r>
              <a:rPr lang="pl-PL" i="1" dirty="0">
                <a:solidFill>
                  <a:srgbClr val="92D050"/>
                </a:solidFill>
              </a:rPr>
              <a:t> Point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John Garfield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Patricia Neal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1950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Under My Skin</a:t>
            </a:r>
            <a:r>
              <a:rPr lang="pl-PL" dirty="0">
                <a:solidFill>
                  <a:srgbClr val="92D050"/>
                </a:solidFill>
              </a:rPr>
              <a:t> </a:t>
            </a:r>
            <a:r>
              <a:rPr lang="pl-PL" dirty="0"/>
              <a:t>(</a:t>
            </a:r>
            <a:r>
              <a:rPr lang="pl-PL" dirty="0">
                <a:solidFill>
                  <a:srgbClr val="7030A0"/>
                </a:solidFill>
              </a:rPr>
              <a:t>John Garfield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1952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Śniegi Kilimandżaro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Gregory Peck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Susan </a:t>
            </a:r>
            <a:r>
              <a:rPr lang="pl-PL" dirty="0" err="1">
                <a:solidFill>
                  <a:srgbClr val="7030A0"/>
                </a:solidFill>
              </a:rPr>
              <a:t>Hayward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1957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Pożegnanie z bronią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Rock Hudson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Jennifer Jones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1957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Słońce też wschodzi</a:t>
            </a:r>
            <a:r>
              <a:rPr lang="pl-PL" dirty="0"/>
              <a:t> (</a:t>
            </a:r>
            <a:r>
              <a:rPr lang="pl-PL" dirty="0" err="1">
                <a:solidFill>
                  <a:srgbClr val="7030A0"/>
                </a:solidFill>
              </a:rPr>
              <a:t>Tyrone</a:t>
            </a:r>
            <a:r>
              <a:rPr lang="pl-PL" dirty="0">
                <a:solidFill>
                  <a:srgbClr val="7030A0"/>
                </a:solidFill>
              </a:rPr>
              <a:t> Power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Ava Gardner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(</a:t>
            </a:r>
            <a:r>
              <a:rPr lang="pl-PL" b="1" dirty="0">
                <a:solidFill>
                  <a:srgbClr val="00B0F0"/>
                </a:solidFill>
              </a:rPr>
              <a:t>1958</a:t>
            </a:r>
            <a:r>
              <a:rPr lang="pl-PL" b="1" dirty="0"/>
              <a:t>) </a:t>
            </a:r>
            <a:r>
              <a:rPr lang="pl-PL" b="1" i="1" dirty="0">
                <a:solidFill>
                  <a:srgbClr val="92D050"/>
                </a:solidFill>
              </a:rPr>
              <a:t>Stary człowiek i morze</a:t>
            </a:r>
            <a:r>
              <a:rPr lang="pl-PL" b="1" dirty="0"/>
              <a:t> (</a:t>
            </a:r>
            <a:r>
              <a:rPr lang="pl-PL" b="1" dirty="0">
                <a:solidFill>
                  <a:srgbClr val="7030A0"/>
                </a:solidFill>
              </a:rPr>
              <a:t>Spencer Tracy</a:t>
            </a:r>
            <a:r>
              <a:rPr lang="pl-PL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1962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Przygody młodego człowieka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Richard </a:t>
            </a:r>
            <a:r>
              <a:rPr lang="pl-PL" dirty="0" err="1">
                <a:solidFill>
                  <a:srgbClr val="7030A0"/>
                </a:solidFill>
              </a:rPr>
              <a:t>Beymer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1964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Zabójcy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Lee Marvin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1977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Wyspy na Golfsztromie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George C. Scott</a:t>
            </a:r>
            <a:r>
              <a:rPr lang="pl-PL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(</a:t>
            </a:r>
            <a:r>
              <a:rPr lang="pl-PL" b="1" dirty="0">
                <a:solidFill>
                  <a:srgbClr val="00B0F0"/>
                </a:solidFill>
              </a:rPr>
              <a:t>1990</a:t>
            </a:r>
            <a:r>
              <a:rPr lang="pl-PL" b="1" dirty="0"/>
              <a:t>) </a:t>
            </a:r>
            <a:r>
              <a:rPr lang="pl-PL" b="1" i="1" dirty="0">
                <a:solidFill>
                  <a:srgbClr val="92D050"/>
                </a:solidFill>
              </a:rPr>
              <a:t>Stary człowiek i morze</a:t>
            </a:r>
            <a:r>
              <a:rPr lang="pl-PL" b="1" dirty="0"/>
              <a:t> (</a:t>
            </a:r>
            <a:r>
              <a:rPr lang="pl-PL" b="1" dirty="0">
                <a:solidFill>
                  <a:srgbClr val="7030A0"/>
                </a:solidFill>
              </a:rPr>
              <a:t>Anthony Quinn</a:t>
            </a:r>
            <a:r>
              <a:rPr lang="pl-PL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(</a:t>
            </a:r>
            <a:r>
              <a:rPr lang="pl-PL" b="1" dirty="0">
                <a:solidFill>
                  <a:srgbClr val="00B0F0"/>
                </a:solidFill>
              </a:rPr>
              <a:t>1999</a:t>
            </a:r>
            <a:r>
              <a:rPr lang="pl-PL" b="1" dirty="0"/>
              <a:t>) </a:t>
            </a:r>
            <a:r>
              <a:rPr lang="pl-PL" b="1" i="1" dirty="0">
                <a:solidFill>
                  <a:srgbClr val="92D050"/>
                </a:solidFill>
              </a:rPr>
              <a:t>Stary człowiek i morze</a:t>
            </a:r>
            <a:r>
              <a:rPr lang="pl-PL" b="1" dirty="0"/>
              <a:t> (</a:t>
            </a:r>
            <a:r>
              <a:rPr lang="pl-PL" b="1" dirty="0" err="1">
                <a:solidFill>
                  <a:srgbClr val="7030A0"/>
                </a:solidFill>
              </a:rPr>
              <a:t>Aleksandr</a:t>
            </a:r>
            <a:r>
              <a:rPr lang="pl-PL" b="1" dirty="0">
                <a:solidFill>
                  <a:srgbClr val="7030A0"/>
                </a:solidFill>
              </a:rPr>
              <a:t> Pietrow</a:t>
            </a:r>
            <a:r>
              <a:rPr lang="pl-PL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>
                <a:solidFill>
                  <a:srgbClr val="00B0F0"/>
                </a:solidFill>
              </a:rPr>
              <a:t>2008</a:t>
            </a:r>
            <a:r>
              <a:rPr lang="pl-PL" dirty="0"/>
              <a:t>) </a:t>
            </a:r>
            <a:r>
              <a:rPr lang="pl-PL" i="1" dirty="0">
                <a:solidFill>
                  <a:srgbClr val="92D050"/>
                </a:solidFill>
              </a:rPr>
              <a:t>The Garden of Eden</a:t>
            </a:r>
            <a:r>
              <a:rPr lang="pl-PL" dirty="0"/>
              <a:t> (</a:t>
            </a:r>
            <a:r>
              <a:rPr lang="pl-PL" dirty="0">
                <a:solidFill>
                  <a:srgbClr val="7030A0"/>
                </a:solidFill>
              </a:rPr>
              <a:t>Mena </a:t>
            </a:r>
            <a:r>
              <a:rPr lang="pl-PL" dirty="0" err="1">
                <a:solidFill>
                  <a:srgbClr val="7030A0"/>
                </a:solidFill>
              </a:rPr>
              <a:t>Suvari</a:t>
            </a:r>
            <a:r>
              <a:rPr lang="pl-PL" dirty="0"/>
              <a:t>,</a:t>
            </a:r>
            <a:r>
              <a:rPr lang="pl-PL" dirty="0">
                <a:solidFill>
                  <a:srgbClr val="7030A0"/>
                </a:solidFill>
              </a:rPr>
              <a:t> Jack Huston</a:t>
            </a:r>
            <a:r>
              <a:rPr lang="pl-PL" dirty="0"/>
              <a:t>)</a:t>
            </a:r>
          </a:p>
        </p:txBody>
      </p:sp>
      <p:pic>
        <p:nvPicPr>
          <p:cNvPr id="5122" name="Picture 2" descr="C:\Users\Alicja\AppData\Local\Microsoft\Windows\Temporary Internet Files\Content.IE5\JWUU11KB\Nuvola_apps_bookcase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73016"/>
            <a:ext cx="2924944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0081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494</TotalTime>
  <Words>896</Words>
  <Application>Microsoft Office PowerPoint</Application>
  <PresentationFormat>Pokaz na ekranie (4:3)</PresentationFormat>
  <Paragraphs>201</Paragraphs>
  <Slides>13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Trebuchet MS</vt:lpstr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Alicja</dc:creator>
  <cp:lastModifiedBy>Kleopatra</cp:lastModifiedBy>
  <cp:revision>50</cp:revision>
  <dcterms:created xsi:type="dcterms:W3CDTF">2018-04-21T18:01:20Z</dcterms:created>
  <dcterms:modified xsi:type="dcterms:W3CDTF">2018-04-29T06:30:25Z</dcterms:modified>
</cp:coreProperties>
</file>