
<file path=[Content_Types].xml><?xml version="1.0" encoding="utf-8"?>
<Types xmlns="http://schemas.openxmlformats.org/package/2006/content-types">
  <Default Extension="png" ContentType="image/png"/>
  <Default Extension="jpeg" ContentType="image/jpeg"/>
  <Default Extension="com"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65" r:id="rId3"/>
    <p:sldId id="257" r:id="rId4"/>
    <p:sldId id="258" r:id="rId5"/>
    <p:sldId id="266" r:id="rId6"/>
    <p:sldId id="259" r:id="rId7"/>
    <p:sldId id="260" r:id="rId8"/>
    <p:sldId id="261" r:id="rId9"/>
    <p:sldId id="263" r:id="rId10"/>
    <p:sldId id="264" r:id="rId11"/>
    <p:sldId id="262" r:id="rId1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24B08-5AA8-4BD9-A75B-62228BD7677D}" type="datetimeFigureOut">
              <a:rPr lang="pl-PL" smtClean="0"/>
              <a:t>08.04.2018</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11AFE-A68C-4C15-AFBD-FF0E4EAAE8A3}" type="slidenum">
              <a:rPr lang="pl-PL" smtClean="0"/>
              <a:t>‹#›</a:t>
            </a:fld>
            <a:endParaRPr lang="pl-PL"/>
          </a:p>
        </p:txBody>
      </p:sp>
    </p:spTree>
    <p:extLst>
      <p:ext uri="{BB962C8B-B14F-4D97-AF65-F5344CB8AC3E}">
        <p14:creationId xmlns:p14="http://schemas.microsoft.com/office/powerpoint/2010/main" val="110829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411AFE-A68C-4C15-AFBD-FF0E4EAAE8A3}" type="slidenum">
              <a:rPr lang="pl-PL" smtClean="0"/>
              <a:t>4</a:t>
            </a:fld>
            <a:endParaRPr lang="pl-PL"/>
          </a:p>
        </p:txBody>
      </p:sp>
    </p:spTree>
    <p:extLst>
      <p:ext uri="{BB962C8B-B14F-4D97-AF65-F5344CB8AC3E}">
        <p14:creationId xmlns:p14="http://schemas.microsoft.com/office/powerpoint/2010/main" val="85650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6"/>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l-PL"/>
              <a:t>Kliknij, aby edytować styl wzorca podtytułu</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FE79CC49-0581-4E23-AE9E-427860E759E5}" type="datetimeFigureOut">
              <a:rPr lang="pl-PL"/>
              <a:pPr>
                <a:defRPr/>
              </a:pPr>
              <a:t>08.04.2018</a:t>
            </a:fld>
            <a:endParaRPr lang="pl-PL"/>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pl-PL"/>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5FEAB749-2877-4CD4-8EA3-6D1EEB71B078}"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63219060-9EED-447A-9A87-800D6DBA2640}" type="datetimeFigureOut">
              <a:rPr lang="pl-PL"/>
              <a:pPr>
                <a:defRPr/>
              </a:pPr>
              <a:t>08.04.2018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3605A569-A088-4CB9-9036-697E24722A0D}"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F4F8C802-AFAD-4B6D-AC42-C2A057A9D6C3}" type="datetimeFigureOut">
              <a:rPr lang="pl-PL"/>
              <a:pPr>
                <a:defRPr/>
              </a:pPr>
              <a:t>08.04.2018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0824AAE7-BD6D-4517-B53F-0B35BAC926C3}"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F7C1E589-F898-4EA1-A3F4-EB268E6DB3F7}" type="datetimeFigureOut">
              <a:rPr lang="pl-PL"/>
              <a:pPr>
                <a:defRPr/>
              </a:pPr>
              <a:t>08.04.2018</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D61D3158-D0FC-4F9A-936A-3244B5A4FDA9}"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cxnSp>
        <p:nvCxnSpPr>
          <p:cNvPr id="4" name="Straight Connector 6"/>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pl-PL"/>
              <a:t>Kliknij, aby edytować styl</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4EE5E5F1-5147-4E20-BB99-F8267FB9FC39}" type="datetimeFigureOut">
              <a:rPr lang="pl-PL"/>
              <a:pPr>
                <a:defRPr/>
              </a:pPr>
              <a:t>08.04.2018</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F8C247B3-E2B4-4D4D-81B5-074642484362}"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5E4A8626-F258-4604-8BA3-F61BC356762A}" type="datetimeFigureOut">
              <a:rPr lang="pl-PL"/>
              <a:pPr>
                <a:defRPr/>
              </a:pPr>
              <a:t>08.04.2018</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A358BFF9-74AB-4C02-A7E0-C5907A51DA13}"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lvl1pPr>
              <a:defRPr/>
            </a:lvl1pPr>
          </a:lstStyle>
          <a:p>
            <a:pPr>
              <a:defRPr/>
            </a:pPr>
            <a:fld id="{B69A7A26-130E-450B-A50A-AF9B426970A8}" type="datetimeFigureOut">
              <a:rPr lang="pl-PL"/>
              <a:pPr>
                <a:defRPr/>
              </a:pPr>
              <a:t>08.04.2018</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pPr>
              <a:defRPr/>
            </a:pPr>
            <a:fld id="{C7AD6229-F56B-4C65-9FF7-DB05448F4049}"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C8241629-D022-43FA-BE1B-6CE7FF61E8F6}" type="datetimeFigureOut">
              <a:rPr lang="pl-PL"/>
              <a:pPr>
                <a:defRPr/>
              </a:pPr>
              <a:t>08.04.2018</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5D4CC708-BB13-4757-9F2B-43A983541E9A}"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757F7D-B7FC-478B-BCC3-35DA99BFEF7F}" type="datetimeFigureOut">
              <a:rPr lang="pl-PL"/>
              <a:pPr>
                <a:defRPr/>
              </a:pPr>
              <a:t>08.04.2018</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DD9B5661-F625-4BBB-A3D9-400C0812A63B}"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pl-PL"/>
              <a:t>Kliknij, aby edytować styl</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2D253203-FB10-46D5-A919-C5CEAC3D8740}" type="datetimeFigureOut">
              <a:rPr lang="pl-PL"/>
              <a:pPr>
                <a:defRPr/>
              </a:pPr>
              <a:t>08.04.2018</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A354DB8A-267B-496B-B63B-3BE629E9589F}"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pl-PL"/>
              <a:t>Kliknij, aby edytować styl</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30499D53-54BA-4B84-B111-107252772C30}" type="datetimeFigureOut">
              <a:rPr lang="pl-PL"/>
              <a:pPr>
                <a:defRPr/>
              </a:pPr>
              <a:t>08.04.2018</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E7EC6E55-4838-4CFE-AB29-F1EFD52DAEC5}"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857250" y="609600"/>
            <a:ext cx="7407275" cy="1355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028" name="Text Placeholder 2"/>
          <p:cNvSpPr>
            <a:spLocks noGrp="1"/>
          </p:cNvSpPr>
          <p:nvPr>
            <p:ph type="body" idx="1"/>
          </p:nvPr>
        </p:nvSpPr>
        <p:spPr bwMode="auto">
          <a:xfrm>
            <a:off x="857250" y="2057400"/>
            <a:ext cx="74041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fontAlgn="auto">
              <a:spcBef>
                <a:spcPts val="0"/>
              </a:spcBef>
              <a:spcAft>
                <a:spcPts val="0"/>
              </a:spcAft>
              <a:defRPr sz="1000">
                <a:solidFill>
                  <a:schemeClr val="accent1"/>
                </a:solidFill>
                <a:latin typeface="+mn-lt"/>
              </a:defRPr>
            </a:lvl1pPr>
          </a:lstStyle>
          <a:p>
            <a:pPr>
              <a:defRPr/>
            </a:pPr>
            <a:fld id="{C2F2EA27-3FC0-4390-985B-46A9A4ADC392}" type="datetimeFigureOut">
              <a:rPr lang="pl-PL"/>
              <a:pPr>
                <a:defRPr/>
              </a:pPr>
              <a:t>08.04.2018</a:t>
            </a:fld>
            <a:endParaRPr lang="pl-PL"/>
          </a:p>
        </p:txBody>
      </p:sp>
      <p:sp>
        <p:nvSpPr>
          <p:cNvPr id="5" name="Footer Placeholder 4"/>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fontAlgn="auto">
              <a:spcBef>
                <a:spcPts val="0"/>
              </a:spcBef>
              <a:spcAft>
                <a:spcPts val="0"/>
              </a:spcAft>
              <a:defRPr sz="1000">
                <a:solidFill>
                  <a:schemeClr val="accent1"/>
                </a:solidFill>
                <a:latin typeface="+mn-lt"/>
              </a:defRPr>
            </a:lvl1pPr>
          </a:lstStyle>
          <a:p>
            <a:pPr>
              <a:defRPr/>
            </a:pPr>
            <a:endParaRPr lang="pl-PL"/>
          </a:p>
        </p:txBody>
      </p:sp>
      <p:sp>
        <p:nvSpPr>
          <p:cNvPr id="6" name="Slide Number Placeholder 5"/>
          <p:cNvSpPr>
            <a:spLocks noGrp="1"/>
          </p:cNvSpPr>
          <p:nvPr>
            <p:ph type="sldNum" sz="quarter" idx="4"/>
          </p:nvPr>
        </p:nvSpPr>
        <p:spPr>
          <a:xfrm>
            <a:off x="6997700" y="6224588"/>
            <a:ext cx="1279525" cy="365125"/>
          </a:xfrm>
          <a:prstGeom prst="rect">
            <a:avLst/>
          </a:prstGeom>
        </p:spPr>
        <p:txBody>
          <a:bodyPr vert="horz" lIns="91440" tIns="45720" rIns="91440" bIns="45720" rtlCol="0" anchor="ctr"/>
          <a:lstStyle>
            <a:lvl1pPr algn="r" fontAlgn="auto">
              <a:spcBef>
                <a:spcPts val="0"/>
              </a:spcBef>
              <a:spcAft>
                <a:spcPts val="0"/>
              </a:spcAft>
              <a:defRPr sz="1000">
                <a:solidFill>
                  <a:schemeClr val="accent1"/>
                </a:solidFill>
                <a:latin typeface="+mn-lt"/>
              </a:defRPr>
            </a:lvl1pPr>
          </a:lstStyle>
          <a:p>
            <a:pPr>
              <a:defRPr/>
            </a:pPr>
            <a:fld id="{5BF236C8-F279-40E8-8123-03C2ED93D9BB}"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20" r:id="rId1"/>
    <p:sldLayoutId id="2147483711" r:id="rId2"/>
    <p:sldLayoutId id="214748372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itchFamily="34" charset="0"/>
        </a:defRPr>
      </a:lvl5pPr>
      <a:lvl6pPr marL="457200" algn="l" defTabSz="685800" rtl="0" fontAlgn="base">
        <a:lnSpc>
          <a:spcPct val="90000"/>
        </a:lnSpc>
        <a:spcBef>
          <a:spcPct val="0"/>
        </a:spcBef>
        <a:spcAft>
          <a:spcPct val="0"/>
        </a:spcAft>
        <a:defRPr sz="4000">
          <a:solidFill>
            <a:schemeClr val="accent1"/>
          </a:solidFill>
          <a:latin typeface="Corbel" pitchFamily="34" charset="0"/>
        </a:defRPr>
      </a:lvl6pPr>
      <a:lvl7pPr marL="914400" algn="l" defTabSz="685800" rtl="0" fontAlgn="base">
        <a:lnSpc>
          <a:spcPct val="90000"/>
        </a:lnSpc>
        <a:spcBef>
          <a:spcPct val="0"/>
        </a:spcBef>
        <a:spcAft>
          <a:spcPct val="0"/>
        </a:spcAft>
        <a:defRPr sz="4000">
          <a:solidFill>
            <a:schemeClr val="accent1"/>
          </a:solidFill>
          <a:latin typeface="Corbel" pitchFamily="34" charset="0"/>
        </a:defRPr>
      </a:lvl7pPr>
      <a:lvl8pPr marL="1371600" algn="l" defTabSz="685800" rtl="0" fontAlgn="base">
        <a:lnSpc>
          <a:spcPct val="90000"/>
        </a:lnSpc>
        <a:spcBef>
          <a:spcPct val="0"/>
        </a:spcBef>
        <a:spcAft>
          <a:spcPct val="0"/>
        </a:spcAft>
        <a:defRPr sz="4000">
          <a:solidFill>
            <a:schemeClr val="accent1"/>
          </a:solidFill>
          <a:latin typeface="Corbel" pitchFamily="34" charset="0"/>
        </a:defRPr>
      </a:lvl8pPr>
      <a:lvl9pPr marL="1828800" algn="l" defTabSz="685800" rtl="0" fontAlgn="base">
        <a:lnSpc>
          <a:spcPct val="90000"/>
        </a:lnSpc>
        <a:spcBef>
          <a:spcPct val="0"/>
        </a:spcBef>
        <a:spcAft>
          <a:spcPct val="0"/>
        </a:spcAft>
        <a:defRPr sz="4000">
          <a:solidFill>
            <a:schemeClr val="accent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s.wikipedia.org/wiki/Retratos_de_la_reina_Petronila_de_Arag%C3%B3n_y_el_conde_Ram%C3%B3n_Berenguer_IV_de_Barcelon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cienciessocials2n.blogspot.com/2015/03/9-els-descobriments-america-clil.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ienciessocials2n.blogspot.com/2015/03/9-els-descobriments-america-clil.html"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peruser.com/users/130526/leif-ericson" TargetMode="External"/><Relationship Id="rId7" Type="http://schemas.openxmlformats.org/officeDocument/2006/relationships/hyperlink" Target="http://sovereignwales.com/2013/03/01/the-usa-and-switzerland-constitutional-republic-templates-for-wales-originally-inspired-by-welshmen/" TargetMode="External"/><Relationship Id="rId2" Type="http://schemas.openxmlformats.org/officeDocument/2006/relationships/image" Target="../media/image7.com"/><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en.wikipedia.org/wiki/Ciar&#225;n_of_Clonmacnoise"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mrgrayhistory.wikispaces.com/UNIT+13+-+THE+AGE+OF+EXPLORATION"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Obraz 3" descr="1108117135901041285263302816_orig.jpg"/>
          <p:cNvPicPr>
            <a:picLocks noChangeAspect="1"/>
          </p:cNvPicPr>
          <p:nvPr/>
        </p:nvPicPr>
        <p:blipFill>
          <a:blip r:embed="rId2" cstate="print"/>
          <a:stretch>
            <a:fillRect/>
          </a:stretch>
        </p:blipFill>
        <p:spPr>
          <a:xfrm>
            <a:off x="1403648" y="1916832"/>
            <a:ext cx="6528787" cy="3858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ytuł 1"/>
          <p:cNvSpPr>
            <a:spLocks noGrp="1"/>
          </p:cNvSpPr>
          <p:nvPr>
            <p:ph type="ctrTitle"/>
          </p:nvPr>
        </p:nvSpPr>
        <p:spPr>
          <a:xfrm>
            <a:off x="-323850" y="620713"/>
            <a:ext cx="7772400" cy="1470025"/>
          </a:xfrm>
        </p:spPr>
        <p:txBody>
          <a:bodyPr rtlCol="0">
            <a:noAutofit/>
          </a:bodyPr>
          <a:lstStyle/>
          <a:p>
            <a:pPr eaLnBrk="1" fontAlgn="auto" hangingPunct="1">
              <a:spcAft>
                <a:spcPts val="0"/>
              </a:spcAft>
              <a:defRPr/>
            </a:pPr>
            <a:r>
              <a:rPr lang="pl-PL" sz="7200" dirty="0">
                <a:latin typeface="Bradley Hand ITC" pitchFamily="66" charset="0"/>
              </a:rPr>
              <a:t>THE Discovery of America</a:t>
            </a:r>
          </a:p>
        </p:txBody>
      </p:sp>
      <p:sp>
        <p:nvSpPr>
          <p:cNvPr id="3" name="Prostokąt 2">
            <a:extLst>
              <a:ext uri="{FF2B5EF4-FFF2-40B4-BE49-F238E27FC236}">
                <a16:creationId xmlns:a16="http://schemas.microsoft.com/office/drawing/2014/main" id="{BA3CF890-1B71-4512-89E9-D44E876CA694}"/>
              </a:ext>
            </a:extLst>
          </p:cNvPr>
          <p:cNvSpPr/>
          <p:nvPr/>
        </p:nvSpPr>
        <p:spPr>
          <a:xfrm>
            <a:off x="683568" y="5949280"/>
            <a:ext cx="7772400" cy="615553"/>
          </a:xfrm>
          <a:prstGeom prst="rect">
            <a:avLst/>
          </a:prstGeom>
        </p:spPr>
        <p:txBody>
          <a:bodyPr wrap="square">
            <a:spAutoFit/>
          </a:bodyPr>
          <a:lstStyle/>
          <a:p>
            <a:r>
              <a:rPr lang="pl-PL" dirty="0">
                <a:latin typeface="Copperplate Gothic Light"/>
              </a:rPr>
              <a:t>Anna Antczak, Angelika </a:t>
            </a:r>
            <a:r>
              <a:rPr lang="pl-PL" dirty="0" err="1">
                <a:latin typeface="Copperplate Gothic Light"/>
              </a:rPr>
              <a:t>Kowalińska</a:t>
            </a:r>
            <a:r>
              <a:rPr lang="pl-PL" dirty="0">
                <a:latin typeface="Copperplate Gothic Light"/>
              </a:rPr>
              <a:t>, Robert Pawłowski III a</a:t>
            </a:r>
          </a:p>
          <a:p>
            <a:r>
              <a:rPr lang="pl-PL" sz="1600" dirty="0">
                <a:latin typeface="Copperplate Gothic Light"/>
              </a:rPr>
              <a:t>SUPPERVISED BY MAŁGORZATA STASIŃSKA</a:t>
            </a:r>
            <a:endParaRPr lang="pl-PL" sz="1600"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ymbol zastępczy zawartości 2"/>
          <p:cNvSpPr>
            <a:spLocks noGrp="1"/>
          </p:cNvSpPr>
          <p:nvPr>
            <p:ph idx="1"/>
          </p:nvPr>
        </p:nvSpPr>
        <p:spPr>
          <a:xfrm>
            <a:off x="900113" y="333375"/>
            <a:ext cx="7404100" cy="2303463"/>
          </a:xfrm>
        </p:spPr>
        <p:txBody>
          <a:bodyPr/>
          <a:lstStyle/>
          <a:p>
            <a:pPr marL="33338" indent="0" eaLnBrk="1" hangingPunct="1">
              <a:buFont typeface="Corbel" pitchFamily="34" charset="0"/>
              <a:buNone/>
            </a:pPr>
            <a:r>
              <a:rPr lang="en-US">
                <a:solidFill>
                  <a:schemeClr val="tx1"/>
                </a:solidFill>
              </a:rPr>
              <a:t>The </a:t>
            </a:r>
            <a:r>
              <a:rPr lang="en-US" b="1">
                <a:solidFill>
                  <a:schemeClr val="tx1"/>
                </a:solidFill>
              </a:rPr>
              <a:t>1600's</a:t>
            </a:r>
            <a:r>
              <a:rPr lang="en-US">
                <a:solidFill>
                  <a:schemeClr val="tx1"/>
                </a:solidFill>
              </a:rPr>
              <a:t> saw the first era of the Colonization of America which was mainly undertaken by England and France and to a minor extent by the Netherlands and Sweden. The first 13 Colonies were established </a:t>
            </a:r>
            <a:r>
              <a:rPr lang="pl-PL">
                <a:solidFill>
                  <a:schemeClr val="tx1"/>
                </a:solidFill>
              </a:rPr>
              <a:t>by English people and </a:t>
            </a:r>
            <a:r>
              <a:rPr lang="en-US">
                <a:solidFill>
                  <a:schemeClr val="tx1"/>
                </a:solidFill>
              </a:rPr>
              <a:t>consist</a:t>
            </a:r>
            <a:r>
              <a:rPr lang="pl-PL">
                <a:solidFill>
                  <a:schemeClr val="tx1"/>
                </a:solidFill>
              </a:rPr>
              <a:t>ed</a:t>
            </a:r>
            <a:r>
              <a:rPr lang="en-US">
                <a:solidFill>
                  <a:schemeClr val="tx1"/>
                </a:solidFill>
              </a:rPr>
              <a:t> of Delaware, Pennsylvania, Massachusetts Bay Colony (which included Maine), New Jersey, Georgia, Connecticut, Maryland, South Carolina, New Hampshire, Virginia, New York, North Carolina, and Rhode Island and Providence Plantations.</a:t>
            </a:r>
            <a:endParaRPr lang="pl-PL">
              <a:solidFill>
                <a:schemeClr val="tx1"/>
              </a:solidFill>
            </a:endParaRPr>
          </a:p>
        </p:txBody>
      </p:sp>
      <p:pic>
        <p:nvPicPr>
          <p:cNvPr id="4" name="Obraz 3"/>
          <p:cNvPicPr>
            <a:picLocks noChangeAspect="1"/>
          </p:cNvPicPr>
          <p:nvPr/>
        </p:nvPicPr>
        <p:blipFill>
          <a:blip r:embed="rId2"/>
          <a:stretch>
            <a:fillRect/>
          </a:stretch>
        </p:blipFill>
        <p:spPr>
          <a:xfrm>
            <a:off x="971550" y="2565400"/>
            <a:ext cx="7345363" cy="3895725"/>
          </a:xfrm>
          <a:prstGeom prst="rect">
            <a:avLst/>
          </a:prstGeom>
          <a:ln>
            <a:noFill/>
          </a:ln>
          <a:effectLst>
            <a:outerShdw blurRad="190500" algn="tl" rotWithShape="0">
              <a:srgbClr val="000000">
                <a:alpha val="70000"/>
              </a:srgbClr>
            </a:outerShdw>
          </a:effectLst>
        </p:spPr>
      </p:pic>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ytuł 1"/>
          <p:cNvSpPr>
            <a:spLocks noGrp="1"/>
          </p:cNvSpPr>
          <p:nvPr>
            <p:ph type="title"/>
          </p:nvPr>
        </p:nvSpPr>
        <p:spPr>
          <a:xfrm>
            <a:off x="468313" y="1773238"/>
            <a:ext cx="8285162" cy="4319587"/>
          </a:xfrm>
        </p:spPr>
        <p:txBody>
          <a:bodyPr/>
          <a:lstStyle/>
          <a:p>
            <a:pPr algn="ctr" eaLnBrk="1" hangingPunct="1"/>
            <a:r>
              <a:rPr lang="pl-PL" sz="16600" dirty="0">
                <a:latin typeface="Copperplate Gothic Light"/>
              </a:rPr>
              <a:t>The End</a:t>
            </a:r>
            <a:br>
              <a:rPr lang="pl-PL" sz="16600" dirty="0">
                <a:latin typeface="Copperplate Gothic Light"/>
              </a:rPr>
            </a:br>
            <a:endParaRPr lang="pl-PL" sz="16600" dirty="0">
              <a:latin typeface="Copperplate Gothic Light"/>
            </a:endParaRPr>
          </a:p>
        </p:txBody>
      </p:sp>
      <p:sp>
        <p:nvSpPr>
          <p:cNvPr id="3" name="pole tekstowe 2"/>
          <p:cNvSpPr txBox="1"/>
          <p:nvPr/>
        </p:nvSpPr>
        <p:spPr>
          <a:xfrm>
            <a:off x="933450" y="2348880"/>
            <a:ext cx="7354888" cy="579438"/>
          </a:xfrm>
          <a:prstGeom prst="rect">
            <a:avLst/>
          </a:prstGeom>
          <a:noFill/>
        </p:spPr>
        <p:txBody>
          <a:bodyPr>
            <a:spAutoFit/>
          </a:bodyPr>
          <a:lstStyle/>
          <a:p>
            <a:pPr algn="ctr">
              <a:defRPr/>
            </a:pPr>
            <a:r>
              <a:rPr lang="pl-PL" sz="3200" i="1" dirty="0" err="1">
                <a:solidFill>
                  <a:srgbClr val="535C13"/>
                </a:solidFill>
                <a:effectLst>
                  <a:outerShdw blurRad="38100" dist="38100" dir="2700000" algn="tl">
                    <a:srgbClr val="000000"/>
                  </a:outerShdw>
                </a:effectLst>
                <a:latin typeface="Corbel" pitchFamily="34" charset="0"/>
              </a:rPr>
              <a:t>Thanks</a:t>
            </a:r>
            <a:r>
              <a:rPr lang="pl-PL" sz="3200" i="1" dirty="0">
                <a:solidFill>
                  <a:srgbClr val="535C13"/>
                </a:solidFill>
                <a:effectLst>
                  <a:outerShdw blurRad="38100" dist="38100" dir="2700000" algn="tl">
                    <a:srgbClr val="000000"/>
                  </a:outerShdw>
                </a:effectLst>
                <a:latin typeface="Corbel" pitchFamily="34" charset="0"/>
              </a:rPr>
              <a:t> for </a:t>
            </a:r>
            <a:r>
              <a:rPr lang="pl-PL" sz="3200" i="1" dirty="0" err="1">
                <a:solidFill>
                  <a:srgbClr val="535C13"/>
                </a:solidFill>
                <a:effectLst>
                  <a:outerShdw blurRad="38100" dist="38100" dir="2700000" algn="tl">
                    <a:srgbClr val="000000"/>
                  </a:outerShdw>
                </a:effectLst>
                <a:latin typeface="Corbel" pitchFamily="34" charset="0"/>
              </a:rPr>
              <a:t>watching</a:t>
            </a:r>
            <a:endParaRPr lang="pl-PL" sz="3200" i="1" dirty="0">
              <a:solidFill>
                <a:srgbClr val="535C13"/>
              </a:solidFill>
              <a:effectLst>
                <a:outerShdw blurRad="38100" dist="38100" dir="2700000" algn="tl">
                  <a:srgbClr val="000000"/>
                </a:outerShdw>
              </a:effectLst>
              <a:latin typeface="Corbel" pitchFamily="34" charset="0"/>
            </a:endParaRPr>
          </a:p>
        </p:txBody>
      </p:sp>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ymbol zastępczy zawartości 2"/>
          <p:cNvSpPr>
            <a:spLocks noGrp="1"/>
          </p:cNvSpPr>
          <p:nvPr>
            <p:ph idx="1"/>
          </p:nvPr>
        </p:nvSpPr>
        <p:spPr>
          <a:xfrm>
            <a:off x="468313" y="593725"/>
            <a:ext cx="8424862" cy="5571579"/>
          </a:xfrm>
        </p:spPr>
        <p:txBody>
          <a:bodyPr/>
          <a:lstStyle/>
          <a:p>
            <a:pPr marL="33338" indent="0" eaLnBrk="1" hangingPunct="1">
              <a:lnSpc>
                <a:spcPct val="120000"/>
              </a:lnSpc>
              <a:buFont typeface="Corbel" pitchFamily="34" charset="0"/>
              <a:buNone/>
            </a:pPr>
            <a:r>
              <a:rPr lang="en-US" sz="1800" b="1" dirty="0">
                <a:solidFill>
                  <a:schemeClr val="tx1"/>
                </a:solidFill>
              </a:rPr>
              <a:t>The Discovery of America </a:t>
            </a:r>
            <a:r>
              <a:rPr lang="en-US" sz="1800" dirty="0">
                <a:solidFill>
                  <a:schemeClr val="tx1"/>
                </a:solidFill>
              </a:rPr>
              <a:t>involves the voyages of discovery of many famous and courageous explorers of America who undertook the 3000 mile journey from Europe to North America across perilous, unchartered seas. These adventurous men were searching for:</a:t>
            </a:r>
          </a:p>
          <a:p>
            <a:pPr marL="33338" indent="0" eaLnBrk="1" hangingPunct="1"/>
            <a:r>
              <a:rPr lang="en-US" sz="1800" dirty="0">
                <a:solidFill>
                  <a:schemeClr val="tx1"/>
                </a:solidFill>
              </a:rPr>
              <a:t>New trade routes</a:t>
            </a:r>
          </a:p>
          <a:p>
            <a:pPr marL="33338" indent="0" eaLnBrk="1" hangingPunct="1"/>
            <a:r>
              <a:rPr lang="en-US" sz="1800" dirty="0">
                <a:solidFill>
                  <a:schemeClr val="tx1"/>
                </a:solidFill>
              </a:rPr>
              <a:t>New enterprises and riches</a:t>
            </a:r>
          </a:p>
          <a:p>
            <a:pPr marL="33338" indent="0" eaLnBrk="1" hangingPunct="1"/>
            <a:r>
              <a:rPr lang="en-US" sz="1800" dirty="0">
                <a:solidFill>
                  <a:schemeClr val="tx1"/>
                </a:solidFill>
              </a:rPr>
              <a:t>New lands to build an empire for their mother country</a:t>
            </a:r>
          </a:p>
          <a:p>
            <a:pPr marL="33338" indent="0" eaLnBrk="1" hangingPunct="1"/>
            <a:r>
              <a:rPr lang="en-US" sz="1800" dirty="0">
                <a:solidFill>
                  <a:schemeClr val="tx1"/>
                </a:solidFill>
              </a:rPr>
              <a:t>Many were looking to spread Christianity among </a:t>
            </a:r>
            <a:endParaRPr lang="pl-PL" sz="1800" dirty="0">
              <a:solidFill>
                <a:schemeClr val="tx1"/>
              </a:solidFill>
            </a:endParaRPr>
          </a:p>
          <a:p>
            <a:pPr marL="33338" indent="0" eaLnBrk="1" hangingPunct="1">
              <a:buNone/>
            </a:pPr>
            <a:r>
              <a:rPr lang="en-US" sz="1800" dirty="0">
                <a:solidFill>
                  <a:schemeClr val="tx1"/>
                </a:solidFill>
              </a:rPr>
              <a:t>indigenous people</a:t>
            </a:r>
            <a:endParaRPr lang="pl-PL" sz="1800" dirty="0">
              <a:solidFill>
                <a:schemeClr val="tx1"/>
              </a:solidFill>
            </a:endParaRPr>
          </a:p>
          <a:p>
            <a:pPr marL="33338" indent="0" eaLnBrk="1" hangingPunct="1"/>
            <a:endParaRPr lang="pl-PL" sz="1600" dirty="0">
              <a:solidFill>
                <a:schemeClr val="tx1"/>
              </a:solidFill>
            </a:endParaRPr>
          </a:p>
          <a:p>
            <a:pPr marL="33338" indent="0" eaLnBrk="1" hangingPunct="1">
              <a:buNone/>
            </a:pPr>
            <a:endParaRPr lang="pl-PL" sz="1600" dirty="0">
              <a:solidFill>
                <a:schemeClr val="tx1"/>
              </a:solidFill>
            </a:endParaRPr>
          </a:p>
          <a:p>
            <a:pPr marL="33338" indent="0" eaLnBrk="1" hangingPunct="1">
              <a:buNone/>
            </a:pPr>
            <a:endParaRPr lang="pl-PL" sz="1600" dirty="0">
              <a:solidFill>
                <a:schemeClr val="tx1"/>
              </a:solidFill>
            </a:endParaRPr>
          </a:p>
          <a:p>
            <a:pPr marL="33338" indent="0" eaLnBrk="1" hangingPunct="1">
              <a:buNone/>
            </a:pPr>
            <a:r>
              <a:rPr lang="pl-PL" sz="1600" dirty="0" err="1">
                <a:solidFill>
                  <a:schemeClr val="tx1"/>
                </a:solidFill>
              </a:rPr>
              <a:t>Queen</a:t>
            </a:r>
            <a:r>
              <a:rPr lang="pl-PL" sz="1600" dirty="0">
                <a:solidFill>
                  <a:schemeClr val="tx1"/>
                </a:solidFill>
              </a:rPr>
              <a:t> Isabelle and King Ferdinand  - the sponsors of </a:t>
            </a:r>
          </a:p>
          <a:p>
            <a:pPr marL="33338" indent="0" eaLnBrk="1" hangingPunct="1">
              <a:buNone/>
            </a:pPr>
            <a:r>
              <a:rPr lang="pl-PL" sz="1600" dirty="0">
                <a:solidFill>
                  <a:schemeClr val="tx1"/>
                </a:solidFill>
              </a:rPr>
              <a:t>Christopher </a:t>
            </a:r>
            <a:r>
              <a:rPr lang="pl-PL" sz="1600" dirty="0" err="1">
                <a:solidFill>
                  <a:schemeClr val="tx1"/>
                </a:solidFill>
              </a:rPr>
              <a:t>Columbus’s</a:t>
            </a:r>
            <a:r>
              <a:rPr lang="pl-PL" sz="1600" dirty="0">
                <a:solidFill>
                  <a:schemeClr val="tx1"/>
                </a:solidFill>
              </a:rPr>
              <a:t>  </a:t>
            </a:r>
            <a:r>
              <a:rPr lang="pl-PL" sz="1600" dirty="0" err="1">
                <a:solidFill>
                  <a:schemeClr val="tx1"/>
                </a:solidFill>
              </a:rPr>
              <a:t>first</a:t>
            </a:r>
            <a:r>
              <a:rPr lang="pl-PL" sz="1600" dirty="0">
                <a:solidFill>
                  <a:schemeClr val="tx1"/>
                </a:solidFill>
              </a:rPr>
              <a:t>  </a:t>
            </a:r>
            <a:r>
              <a:rPr lang="pl-PL" sz="1600" dirty="0" err="1">
                <a:solidFill>
                  <a:schemeClr val="tx1"/>
                </a:solidFill>
              </a:rPr>
              <a:t>voyage</a:t>
            </a:r>
            <a:r>
              <a:rPr lang="pl-PL" sz="1600" dirty="0">
                <a:solidFill>
                  <a:schemeClr val="tx1"/>
                </a:solidFill>
              </a:rPr>
              <a:t> to the New World </a:t>
            </a:r>
          </a:p>
          <a:p>
            <a:pPr marL="33338" indent="0" algn="r" eaLnBrk="1" hangingPunct="1"/>
            <a:endParaRPr lang="pl-PL" sz="2400" dirty="0">
              <a:solidFill>
                <a:schemeClr val="tx1"/>
              </a:solidFill>
            </a:endParaRPr>
          </a:p>
        </p:txBody>
      </p:sp>
      <p:pic>
        <p:nvPicPr>
          <p:cNvPr id="3" name="Obraz 2">
            <a:extLst>
              <a:ext uri="{FF2B5EF4-FFF2-40B4-BE49-F238E27FC236}">
                <a16:creationId xmlns:a16="http://schemas.microsoft.com/office/drawing/2014/main" id="{1C885DFD-3CF3-42CE-AECA-72584C5BC14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83399" y="2420888"/>
            <a:ext cx="2592288" cy="3528690"/>
          </a:xfrm>
          <a:prstGeom prst="rect">
            <a:avLst/>
          </a:prstGeom>
        </p:spPr>
      </p:pic>
      <p:sp>
        <p:nvSpPr>
          <p:cNvPr id="4" name="pole tekstowe 3">
            <a:extLst>
              <a:ext uri="{FF2B5EF4-FFF2-40B4-BE49-F238E27FC236}">
                <a16:creationId xmlns:a16="http://schemas.microsoft.com/office/drawing/2014/main" id="{799A5552-7254-49AF-A84A-CC167096648C}"/>
              </a:ext>
            </a:extLst>
          </p:cNvPr>
          <p:cNvSpPr txBox="1"/>
          <p:nvPr/>
        </p:nvSpPr>
        <p:spPr>
          <a:xfrm>
            <a:off x="5220071" y="7019466"/>
            <a:ext cx="1944217" cy="369332"/>
          </a:xfrm>
          <a:prstGeom prst="rect">
            <a:avLst/>
          </a:prstGeom>
          <a:noFill/>
        </p:spPr>
        <p:txBody>
          <a:bodyPr wrap="square" rtlCol="0">
            <a:spAutoFit/>
          </a:bodyPr>
          <a:lstStyle/>
          <a:p>
            <a:r>
              <a:rPr lang="pl-PL" sz="900">
                <a:hlinkClick r:id="rId3" tooltip="https://es.wikipedia.org/wiki/Retratos_de_la_reina_Petronila_de_Arag%C3%B3n_y_el_conde_Ram%C3%B3n_Berenguer_IV_de_Barcelona"/>
              </a:rPr>
              <a:t>To zdjęcie</a:t>
            </a:r>
            <a:r>
              <a:rPr lang="pl-PL" sz="900"/>
              <a:t>, autor: Nieznany autor, licencja: </a:t>
            </a:r>
            <a:r>
              <a:rPr lang="pl-PL" sz="900">
                <a:hlinkClick r:id="rId4" tooltip="https://creativecommons.org/licenses/by-sa/3.0/"/>
              </a:rPr>
              <a:t>CC BY-SA</a:t>
            </a:r>
            <a:endParaRPr lang="pl-PL" sz="90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ytuł 1"/>
          <p:cNvSpPr>
            <a:spLocks noGrp="1"/>
          </p:cNvSpPr>
          <p:nvPr>
            <p:ph type="title"/>
          </p:nvPr>
        </p:nvSpPr>
        <p:spPr>
          <a:xfrm>
            <a:off x="827088" y="350838"/>
            <a:ext cx="7407275" cy="1355725"/>
          </a:xfrm>
        </p:spPr>
        <p:txBody>
          <a:bodyPr/>
          <a:lstStyle/>
          <a:p>
            <a:pPr algn="ctr" eaLnBrk="1" hangingPunct="1"/>
            <a:r>
              <a:rPr lang="pl-PL" sz="6600">
                <a:latin typeface="Freestyle Script"/>
              </a:rPr>
              <a:t>1492</a:t>
            </a:r>
            <a:endParaRPr lang="pl-PL"/>
          </a:p>
        </p:txBody>
      </p:sp>
      <p:sp>
        <p:nvSpPr>
          <p:cNvPr id="15362" name="Symbol zastępczy zawartości 2"/>
          <p:cNvSpPr>
            <a:spLocks noGrp="1"/>
          </p:cNvSpPr>
          <p:nvPr>
            <p:ph idx="1"/>
          </p:nvPr>
        </p:nvSpPr>
        <p:spPr>
          <a:xfrm>
            <a:off x="323850" y="1557338"/>
            <a:ext cx="4824413" cy="4826000"/>
          </a:xfrm>
        </p:spPr>
        <p:txBody>
          <a:bodyPr/>
          <a:lstStyle/>
          <a:p>
            <a:pPr eaLnBrk="1" hangingPunct="1">
              <a:lnSpc>
                <a:spcPct val="100000"/>
              </a:lnSpc>
              <a:buFont typeface="Corbel" pitchFamily="34" charset="0"/>
              <a:buNone/>
            </a:pPr>
            <a:r>
              <a:rPr lang="pl-PL" sz="2400">
                <a:solidFill>
                  <a:schemeClr val="tx1"/>
                </a:solidFill>
              </a:rPr>
              <a:t>Christopher Columbus</a:t>
            </a:r>
            <a:r>
              <a:rPr lang="en-US" sz="2400">
                <a:solidFill>
                  <a:schemeClr val="tx1"/>
                </a:solidFill>
              </a:rPr>
              <a:t> was an Italian explorer, navigator, and colonizer</a:t>
            </a:r>
            <a:r>
              <a:rPr lang="pl-PL" sz="2400">
                <a:solidFill>
                  <a:schemeClr val="tx1"/>
                </a:solidFill>
              </a:rPr>
              <a:t>. </a:t>
            </a:r>
            <a:r>
              <a:rPr lang="en-US" sz="2400">
                <a:solidFill>
                  <a:schemeClr val="tx1"/>
                </a:solidFill>
              </a:rPr>
              <a:t>Under the auspices of the Catholic Monarchs of Spain, he completed </a:t>
            </a:r>
            <a:r>
              <a:rPr lang="en-US" sz="2400" b="1">
                <a:solidFill>
                  <a:schemeClr val="tx1"/>
                </a:solidFill>
              </a:rPr>
              <a:t>four</a:t>
            </a:r>
            <a:r>
              <a:rPr lang="en-US" sz="2400">
                <a:solidFill>
                  <a:schemeClr val="tx1"/>
                </a:solidFill>
              </a:rPr>
              <a:t> voyages across the Atlantic Ocean that led to general European awareness of the American continents. Those voyages, and his efforts to establish permanent settlements on the island of Hispaniola, initiated the Spanish colonization of the New World.</a:t>
            </a:r>
            <a:r>
              <a:rPr lang="pl-PL" sz="2400"/>
              <a:t> </a:t>
            </a:r>
          </a:p>
        </p:txBody>
      </p:sp>
      <p:pic>
        <p:nvPicPr>
          <p:cNvPr id="4" name="Obraz 3" descr="http://www.eyewitnesstohistory.com/images/columbus1.jpg"/>
          <p:cNvPicPr/>
          <p:nvPr/>
        </p:nvPicPr>
        <p:blipFill>
          <a:blip r:embed="rId2" cstate="print">
            <a:duotone>
              <a:prstClr val="black"/>
              <a:schemeClr val="accent3">
                <a:tint val="45000"/>
                <a:satMod val="400000"/>
              </a:schemeClr>
            </a:duotone>
          </a:blip>
          <a:srcRect/>
          <a:stretch>
            <a:fillRect/>
          </a:stretch>
        </p:blipFill>
        <p:spPr bwMode="auto">
          <a:xfrm>
            <a:off x="5364088" y="1486059"/>
            <a:ext cx="3491880" cy="4896544"/>
          </a:xfrm>
          <a:prstGeom prst="rect">
            <a:avLst/>
          </a:prstGeom>
          <a:noFill/>
          <a:ln w="9525">
            <a:noFill/>
            <a:miter lim="800000"/>
            <a:headEnd/>
            <a:tailEnd/>
          </a:ln>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p:cNvSpPr>
            <a:spLocks noGrp="1"/>
          </p:cNvSpPr>
          <p:nvPr>
            <p:ph type="title"/>
          </p:nvPr>
        </p:nvSpPr>
        <p:spPr>
          <a:xfrm>
            <a:off x="971550" y="908050"/>
            <a:ext cx="7497763" cy="927100"/>
          </a:xfrm>
        </p:spPr>
        <p:txBody>
          <a:bodyPr/>
          <a:lstStyle/>
          <a:p>
            <a:pPr algn="ctr" eaLnBrk="1" hangingPunct="1"/>
            <a:r>
              <a:rPr lang="pl-PL" b="1">
                <a:latin typeface="Baskerville Old Face"/>
              </a:rPr>
              <a:t>The first voyage</a:t>
            </a:r>
            <a:br>
              <a:rPr lang="pl-PL" b="1">
                <a:latin typeface="Baskerville Old Face"/>
              </a:rPr>
            </a:br>
            <a:endParaRPr lang="pl-PL" b="1">
              <a:latin typeface="Baskerville Old Face"/>
            </a:endParaRPr>
          </a:p>
        </p:txBody>
      </p:sp>
      <p:sp>
        <p:nvSpPr>
          <p:cNvPr id="16386" name="Symbol zastępczy zawartości 2"/>
          <p:cNvSpPr>
            <a:spLocks noGrp="1"/>
          </p:cNvSpPr>
          <p:nvPr>
            <p:ph idx="1"/>
          </p:nvPr>
        </p:nvSpPr>
        <p:spPr>
          <a:xfrm>
            <a:off x="395536" y="1557338"/>
            <a:ext cx="8496944" cy="4608512"/>
          </a:xfrm>
        </p:spPr>
        <p:txBody>
          <a:bodyPr/>
          <a:lstStyle/>
          <a:p>
            <a:pPr eaLnBrk="1" hangingPunct="1">
              <a:lnSpc>
                <a:spcPct val="80000"/>
              </a:lnSpc>
              <a:buFont typeface="Corbel" pitchFamily="34" charset="0"/>
              <a:buNone/>
            </a:pPr>
            <a:r>
              <a:rPr lang="en-US" sz="1800" dirty="0">
                <a:solidFill>
                  <a:schemeClr val="tx1"/>
                </a:solidFill>
              </a:rPr>
              <a:t>Christopher Columbus using </a:t>
            </a:r>
            <a:r>
              <a:rPr lang="pl-PL" sz="1800" dirty="0" err="1">
                <a:solidFill>
                  <a:schemeClr val="tx1"/>
                </a:solidFill>
              </a:rPr>
              <a:t>his</a:t>
            </a:r>
            <a:r>
              <a:rPr lang="en-US" sz="1800" dirty="0">
                <a:solidFill>
                  <a:schemeClr val="tx1"/>
                </a:solidFill>
              </a:rPr>
              <a:t> cartographic knowledge</a:t>
            </a:r>
            <a:r>
              <a:rPr lang="pl-PL" sz="1800" dirty="0">
                <a:solidFill>
                  <a:schemeClr val="tx1"/>
                </a:solidFill>
              </a:rPr>
              <a:t>,</a:t>
            </a:r>
            <a:r>
              <a:rPr lang="en-US" sz="1800" dirty="0">
                <a:solidFill>
                  <a:schemeClr val="tx1"/>
                </a:solidFill>
              </a:rPr>
              <a:t> came to the conclusion that </a:t>
            </a:r>
            <a:r>
              <a:rPr lang="pl-PL" sz="1800" dirty="0">
                <a:solidFill>
                  <a:schemeClr val="tx1"/>
                </a:solidFill>
              </a:rPr>
              <a:t>to </a:t>
            </a:r>
            <a:r>
              <a:rPr lang="pl-PL" sz="1800" dirty="0" err="1">
                <a:solidFill>
                  <a:schemeClr val="tx1"/>
                </a:solidFill>
              </a:rPr>
              <a:t>find</a:t>
            </a:r>
            <a:r>
              <a:rPr lang="pl-PL" sz="1800" dirty="0">
                <a:solidFill>
                  <a:schemeClr val="tx1"/>
                </a:solidFill>
              </a:rPr>
              <a:t> </a:t>
            </a:r>
            <a:r>
              <a:rPr lang="en-US" sz="1800" dirty="0">
                <a:solidFill>
                  <a:schemeClr val="tx1"/>
                </a:solidFill>
              </a:rPr>
              <a:t>the way to eastern Asia, specifically to India,  h</a:t>
            </a:r>
            <a:r>
              <a:rPr lang="pl-PL" sz="1800" dirty="0">
                <a:solidFill>
                  <a:schemeClr val="tx1"/>
                </a:solidFill>
              </a:rPr>
              <a:t>e </a:t>
            </a:r>
            <a:r>
              <a:rPr lang="pl-PL" sz="1800" dirty="0" err="1">
                <a:solidFill>
                  <a:schemeClr val="tx1"/>
                </a:solidFill>
              </a:rPr>
              <a:t>has</a:t>
            </a:r>
            <a:r>
              <a:rPr lang="pl-PL" sz="1800" dirty="0">
                <a:solidFill>
                  <a:schemeClr val="tx1"/>
                </a:solidFill>
              </a:rPr>
              <a:t> to go</a:t>
            </a:r>
            <a:r>
              <a:rPr lang="en-US" sz="1800" dirty="0">
                <a:solidFill>
                  <a:schemeClr val="tx1"/>
                </a:solidFill>
              </a:rPr>
              <a:t> west, across the Atlantic Ocean. Since then, he began to try to organize the expedition and to prove the validity of </a:t>
            </a:r>
            <a:r>
              <a:rPr lang="pl-PL" sz="1800" dirty="0" err="1">
                <a:solidFill>
                  <a:schemeClr val="tx1"/>
                </a:solidFill>
              </a:rPr>
              <a:t>his</a:t>
            </a:r>
            <a:r>
              <a:rPr lang="en-US" sz="1800" dirty="0">
                <a:solidFill>
                  <a:schemeClr val="tx1"/>
                </a:solidFill>
              </a:rPr>
              <a:t> belie</a:t>
            </a:r>
            <a:r>
              <a:rPr lang="pl-PL" sz="1800" dirty="0" err="1">
                <a:solidFill>
                  <a:schemeClr val="tx1"/>
                </a:solidFill>
              </a:rPr>
              <a:t>ve</a:t>
            </a:r>
            <a:r>
              <a:rPr lang="en-US" sz="1800" dirty="0">
                <a:solidFill>
                  <a:schemeClr val="tx1"/>
                </a:solidFill>
              </a:rPr>
              <a:t>s. </a:t>
            </a:r>
            <a:r>
              <a:rPr lang="pl-PL" sz="1800" dirty="0" err="1">
                <a:solidFill>
                  <a:schemeClr val="tx1"/>
                </a:solidFill>
              </a:rPr>
              <a:t>However</a:t>
            </a:r>
            <a:r>
              <a:rPr lang="pl-PL" sz="1800" dirty="0">
                <a:solidFill>
                  <a:schemeClr val="tx1"/>
                </a:solidFill>
              </a:rPr>
              <a:t>, </a:t>
            </a:r>
            <a:r>
              <a:rPr lang="en-US" sz="1800" dirty="0">
                <a:solidFill>
                  <a:schemeClr val="tx1"/>
                </a:solidFill>
              </a:rPr>
              <a:t>European rulers d</a:t>
            </a:r>
            <a:r>
              <a:rPr lang="pl-PL" sz="1800" dirty="0">
                <a:solidFill>
                  <a:schemeClr val="tx1"/>
                </a:solidFill>
              </a:rPr>
              <a:t>id</a:t>
            </a:r>
            <a:r>
              <a:rPr lang="en-US" sz="1800" dirty="0">
                <a:solidFill>
                  <a:schemeClr val="tx1"/>
                </a:solidFill>
              </a:rPr>
              <a:t> not seem to </a:t>
            </a:r>
            <a:r>
              <a:rPr lang="pl-PL" sz="1800" dirty="0" err="1">
                <a:solidFill>
                  <a:schemeClr val="tx1"/>
                </a:solidFill>
              </a:rPr>
              <a:t>like</a:t>
            </a:r>
            <a:r>
              <a:rPr lang="en-US" sz="1800" dirty="0">
                <a:solidFill>
                  <a:schemeClr val="tx1"/>
                </a:solidFill>
              </a:rPr>
              <a:t> the idea. It was not until Queen Isabella I of Castile decided to finance the expedition</a:t>
            </a:r>
            <a:r>
              <a:rPr lang="pl-PL" sz="1800" dirty="0">
                <a:solidFill>
                  <a:schemeClr val="tx1"/>
                </a:solidFill>
              </a:rPr>
              <a:t>, </a:t>
            </a:r>
            <a:r>
              <a:rPr lang="pl-PL" sz="1800" dirty="0" err="1">
                <a:solidFill>
                  <a:schemeClr val="tx1"/>
                </a:solidFill>
              </a:rPr>
              <a:t>then</a:t>
            </a:r>
            <a:r>
              <a:rPr lang="pl-PL" sz="1800" dirty="0">
                <a:solidFill>
                  <a:schemeClr val="tx1"/>
                </a:solidFill>
              </a:rPr>
              <a:t> he went on the </a:t>
            </a:r>
            <a:r>
              <a:rPr lang="pl-PL" sz="1800" dirty="0" err="1">
                <a:solidFill>
                  <a:schemeClr val="tx1"/>
                </a:solidFill>
              </a:rPr>
              <a:t>voyage</a:t>
            </a:r>
            <a:r>
              <a:rPr lang="en-US" sz="1800" dirty="0">
                <a:solidFill>
                  <a:schemeClr val="tx1"/>
                </a:solidFill>
              </a:rPr>
              <a:t>.</a:t>
            </a:r>
            <a:endParaRPr lang="pl-PL" sz="1800" dirty="0">
              <a:solidFill>
                <a:schemeClr val="tx1"/>
              </a:solidFill>
            </a:endParaRPr>
          </a:p>
          <a:p>
            <a:pPr eaLnBrk="1" hangingPunct="1">
              <a:lnSpc>
                <a:spcPct val="80000"/>
              </a:lnSpc>
              <a:buFont typeface="Corbel" pitchFamily="34" charset="0"/>
              <a:buNone/>
            </a:pPr>
            <a:r>
              <a:rPr lang="en-US" sz="1800" dirty="0">
                <a:solidFill>
                  <a:schemeClr val="tx1"/>
                </a:solidFill>
              </a:rPr>
              <a:t>The journey began in 1492, Christopher Columbus  received three well-equipped ships - </a:t>
            </a:r>
            <a:r>
              <a:rPr lang="en-US" sz="1800" dirty="0" err="1">
                <a:solidFill>
                  <a:schemeClr val="tx1"/>
                </a:solidFill>
              </a:rPr>
              <a:t>Pinta</a:t>
            </a:r>
            <a:r>
              <a:rPr lang="en-US" sz="1800" dirty="0">
                <a:solidFill>
                  <a:schemeClr val="tx1"/>
                </a:solidFill>
              </a:rPr>
              <a:t>, Nina and Santa Maria</a:t>
            </a:r>
            <a:r>
              <a:rPr lang="pl-PL" sz="1800" dirty="0">
                <a:solidFill>
                  <a:schemeClr val="tx1"/>
                </a:solidFill>
              </a:rPr>
              <a:t> from the </a:t>
            </a:r>
            <a:r>
              <a:rPr lang="en-US" sz="1800" dirty="0">
                <a:solidFill>
                  <a:schemeClr val="tx1"/>
                </a:solidFill>
              </a:rPr>
              <a:t>Castilian queen . </a:t>
            </a:r>
            <a:endParaRPr lang="pl-PL" sz="1800" dirty="0">
              <a:solidFill>
                <a:schemeClr val="tx1"/>
              </a:solidFill>
            </a:endParaRPr>
          </a:p>
          <a:p>
            <a:pPr eaLnBrk="1" hangingPunct="1">
              <a:lnSpc>
                <a:spcPct val="80000"/>
              </a:lnSpc>
              <a:buFont typeface="Corbel" pitchFamily="34" charset="0"/>
              <a:buNone/>
            </a:pPr>
            <a:r>
              <a:rPr lang="en-US" sz="1800" dirty="0">
                <a:solidFill>
                  <a:schemeClr val="tx1"/>
                </a:solidFill>
              </a:rPr>
              <a:t> </a:t>
            </a:r>
            <a:r>
              <a:rPr lang="pl-PL" sz="1800" dirty="0">
                <a:solidFill>
                  <a:schemeClr val="tx1"/>
                </a:solidFill>
              </a:rPr>
              <a:t>T</a:t>
            </a:r>
            <a:r>
              <a:rPr lang="en-US" sz="1800" dirty="0">
                <a:solidFill>
                  <a:schemeClr val="tx1"/>
                </a:solidFill>
              </a:rPr>
              <a:t>he sailors stopped for a short time off the coast of Africa and then turned to the west. It was September 6</a:t>
            </a:r>
            <a:r>
              <a:rPr lang="pl-PL" sz="1800" dirty="0">
                <a:solidFill>
                  <a:schemeClr val="tx1"/>
                </a:solidFill>
              </a:rPr>
              <a:t>th</a:t>
            </a:r>
            <a:r>
              <a:rPr lang="en-US" sz="1800" dirty="0">
                <a:solidFill>
                  <a:schemeClr val="tx1"/>
                </a:solidFill>
              </a:rPr>
              <a:t>, 1492</a:t>
            </a:r>
            <a:r>
              <a:rPr lang="pl-PL" sz="1800" dirty="0">
                <a:solidFill>
                  <a:schemeClr val="tx1"/>
                </a:solidFill>
              </a:rPr>
              <a:t>.</a:t>
            </a:r>
            <a:r>
              <a:rPr lang="en-US" sz="1800" dirty="0">
                <a:solidFill>
                  <a:schemeClr val="tx1"/>
                </a:solidFill>
              </a:rPr>
              <a:t> </a:t>
            </a:r>
            <a:endParaRPr lang="pl-PL" sz="1800" dirty="0">
              <a:solidFill>
                <a:schemeClr val="tx1"/>
              </a:solidFill>
            </a:endParaRPr>
          </a:p>
          <a:p>
            <a:pPr algn="r" eaLnBrk="1" hangingPunct="1">
              <a:lnSpc>
                <a:spcPct val="80000"/>
              </a:lnSpc>
              <a:buFont typeface="Corbel" pitchFamily="34" charset="0"/>
              <a:buNone/>
            </a:pPr>
            <a:endParaRPr lang="pl-PL" sz="1800" dirty="0">
              <a:solidFill>
                <a:schemeClr val="tx1"/>
              </a:solidFill>
            </a:endParaRPr>
          </a:p>
        </p:txBody>
      </p:sp>
      <p:pic>
        <p:nvPicPr>
          <p:cNvPr id="3" name="Obraz 2">
            <a:extLst>
              <a:ext uri="{FF2B5EF4-FFF2-40B4-BE49-F238E27FC236}">
                <a16:creationId xmlns:a16="http://schemas.microsoft.com/office/drawing/2014/main" id="{7BA78F1A-15B3-42E5-9605-61DF6C1AE8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5535" y="4148581"/>
            <a:ext cx="8388453" cy="2304162"/>
          </a:xfrm>
          <a:prstGeom prst="rect">
            <a:avLst/>
          </a:prstGeom>
        </p:spPr>
      </p:pic>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857249" y="519435"/>
            <a:ext cx="7407275" cy="1355725"/>
          </a:xfrm>
        </p:spPr>
        <p:txBody>
          <a:bodyPr/>
          <a:lstStyle/>
          <a:p>
            <a:pPr algn="ctr"/>
            <a:r>
              <a:rPr lang="pl-PL" b="1" dirty="0"/>
              <a:t>The </a:t>
            </a:r>
            <a:r>
              <a:rPr lang="pl-PL" b="1" dirty="0" err="1"/>
              <a:t>history</a:t>
            </a:r>
            <a:r>
              <a:rPr lang="pl-PL" b="1" dirty="0"/>
              <a:t> of the </a:t>
            </a:r>
            <a:r>
              <a:rPr lang="pl-PL" b="1" dirty="0" err="1"/>
              <a:t>discovery</a:t>
            </a:r>
            <a:r>
              <a:rPr lang="pl-PL" dirty="0"/>
              <a:t>.</a:t>
            </a:r>
          </a:p>
        </p:txBody>
      </p:sp>
      <p:sp>
        <p:nvSpPr>
          <p:cNvPr id="17410" name="Rectangle 3"/>
          <p:cNvSpPr>
            <a:spLocks noGrp="1"/>
          </p:cNvSpPr>
          <p:nvPr>
            <p:ph type="body" idx="1"/>
          </p:nvPr>
        </p:nvSpPr>
        <p:spPr>
          <a:xfrm>
            <a:off x="467544" y="1628800"/>
            <a:ext cx="8352928" cy="4537050"/>
          </a:xfrm>
        </p:spPr>
        <p:txBody>
          <a:bodyPr/>
          <a:lstStyle/>
          <a:p>
            <a:pPr eaLnBrk="1" hangingPunct="1">
              <a:buFont typeface="Corbel" pitchFamily="34" charset="0"/>
              <a:buNone/>
            </a:pPr>
            <a:r>
              <a:rPr lang="pl-PL" sz="1800" dirty="0" err="1">
                <a:solidFill>
                  <a:schemeClr val="tx1"/>
                </a:solidFill>
              </a:rPr>
              <a:t>After</a:t>
            </a:r>
            <a:r>
              <a:rPr lang="pl-PL" sz="1800" dirty="0">
                <a:solidFill>
                  <a:schemeClr val="tx1"/>
                </a:solidFill>
              </a:rPr>
              <a:t> </a:t>
            </a:r>
            <a:r>
              <a:rPr lang="pl-PL" sz="1800" dirty="0" err="1">
                <a:solidFill>
                  <a:schemeClr val="tx1"/>
                </a:solidFill>
              </a:rPr>
              <a:t>some</a:t>
            </a:r>
            <a:r>
              <a:rPr lang="pl-PL" sz="1800" dirty="0">
                <a:solidFill>
                  <a:schemeClr val="tx1"/>
                </a:solidFill>
              </a:rPr>
              <a:t> </a:t>
            </a:r>
            <a:r>
              <a:rPr lang="pl-PL" sz="1800" dirty="0" err="1">
                <a:solidFill>
                  <a:schemeClr val="tx1"/>
                </a:solidFill>
              </a:rPr>
              <a:t>weeks</a:t>
            </a:r>
            <a:r>
              <a:rPr lang="en-US" sz="1800" dirty="0">
                <a:solidFill>
                  <a:schemeClr val="tx1"/>
                </a:solidFill>
              </a:rPr>
              <a:t>, the travelers began to worry</a:t>
            </a:r>
            <a:r>
              <a:rPr lang="pl-PL" sz="1800" dirty="0">
                <a:solidFill>
                  <a:schemeClr val="tx1"/>
                </a:solidFill>
              </a:rPr>
              <a:t>, </a:t>
            </a:r>
            <a:r>
              <a:rPr lang="pl-PL" sz="1800" dirty="0" err="1">
                <a:solidFill>
                  <a:schemeClr val="tx1"/>
                </a:solidFill>
              </a:rPr>
              <a:t>there</a:t>
            </a:r>
            <a:r>
              <a:rPr lang="pl-PL" sz="1800" dirty="0">
                <a:solidFill>
                  <a:schemeClr val="tx1"/>
                </a:solidFill>
              </a:rPr>
              <a:t> was no land in </a:t>
            </a:r>
            <a:r>
              <a:rPr lang="pl-PL" sz="1800" dirty="0" err="1">
                <a:solidFill>
                  <a:schemeClr val="tx1"/>
                </a:solidFill>
              </a:rPr>
              <a:t>sight</a:t>
            </a:r>
            <a:r>
              <a:rPr lang="en-US" sz="1800" dirty="0">
                <a:solidFill>
                  <a:schemeClr val="tx1"/>
                </a:solidFill>
              </a:rPr>
              <a:t>. They decided to turn back from </a:t>
            </a:r>
            <a:r>
              <a:rPr lang="pl-PL" sz="1800" dirty="0" err="1">
                <a:solidFill>
                  <a:schemeClr val="tx1"/>
                </a:solidFill>
              </a:rPr>
              <a:t>their</a:t>
            </a:r>
            <a:r>
              <a:rPr lang="pl-PL" sz="1800" dirty="0">
                <a:solidFill>
                  <a:schemeClr val="tx1"/>
                </a:solidFill>
              </a:rPr>
              <a:t> </a:t>
            </a:r>
            <a:r>
              <a:rPr lang="en-US" sz="1800" dirty="0">
                <a:solidFill>
                  <a:schemeClr val="tx1"/>
                </a:solidFill>
              </a:rPr>
              <a:t>path</a:t>
            </a:r>
            <a:r>
              <a:rPr lang="pl-PL" sz="1800" dirty="0">
                <a:solidFill>
                  <a:schemeClr val="tx1"/>
                </a:solidFill>
              </a:rPr>
              <a:t> but </a:t>
            </a:r>
            <a:r>
              <a:rPr lang="en-US" sz="1800" dirty="0">
                <a:solidFill>
                  <a:schemeClr val="tx1"/>
                </a:solidFill>
              </a:rPr>
              <a:t>Columbus insisted </a:t>
            </a:r>
            <a:r>
              <a:rPr lang="pl-PL" sz="1800" dirty="0">
                <a:solidFill>
                  <a:schemeClr val="tx1"/>
                </a:solidFill>
              </a:rPr>
              <a:t>on </a:t>
            </a:r>
            <a:r>
              <a:rPr lang="en-US" sz="1800" dirty="0" err="1">
                <a:solidFill>
                  <a:schemeClr val="tx1"/>
                </a:solidFill>
              </a:rPr>
              <a:t>continu</a:t>
            </a:r>
            <a:r>
              <a:rPr lang="pl-PL" sz="1800" dirty="0" err="1">
                <a:solidFill>
                  <a:schemeClr val="tx1"/>
                </a:solidFill>
              </a:rPr>
              <a:t>ing</a:t>
            </a:r>
            <a:r>
              <a:rPr lang="pl-PL" sz="1800" dirty="0">
                <a:solidFill>
                  <a:schemeClr val="tx1"/>
                </a:solidFill>
              </a:rPr>
              <a:t> the </a:t>
            </a:r>
            <a:r>
              <a:rPr lang="pl-PL" sz="1800" dirty="0" err="1">
                <a:solidFill>
                  <a:schemeClr val="tx1"/>
                </a:solidFill>
              </a:rPr>
              <a:t>trip</a:t>
            </a:r>
            <a:r>
              <a:rPr lang="en-US" sz="1800" dirty="0">
                <a:solidFill>
                  <a:schemeClr val="tx1"/>
                </a:solidFill>
              </a:rPr>
              <a:t>. And he was right. O</a:t>
            </a:r>
            <a:r>
              <a:rPr lang="pl-PL" sz="1800" dirty="0">
                <a:solidFill>
                  <a:schemeClr val="tx1"/>
                </a:solidFill>
              </a:rPr>
              <a:t>n O</a:t>
            </a:r>
            <a:r>
              <a:rPr lang="en-US" sz="1800" dirty="0" err="1">
                <a:solidFill>
                  <a:schemeClr val="tx1"/>
                </a:solidFill>
              </a:rPr>
              <a:t>ctober</a:t>
            </a:r>
            <a:r>
              <a:rPr lang="en-US" sz="1800" dirty="0">
                <a:solidFill>
                  <a:schemeClr val="tx1"/>
                </a:solidFill>
              </a:rPr>
              <a:t> 12</a:t>
            </a:r>
            <a:r>
              <a:rPr lang="pl-PL" sz="1800" dirty="0">
                <a:solidFill>
                  <a:schemeClr val="tx1"/>
                </a:solidFill>
              </a:rPr>
              <a:t>th</a:t>
            </a:r>
            <a:r>
              <a:rPr lang="en-US" sz="1800" dirty="0">
                <a:solidFill>
                  <a:schemeClr val="tx1"/>
                </a:solidFill>
              </a:rPr>
              <a:t>, 1492, one of the sailors </a:t>
            </a:r>
            <a:r>
              <a:rPr lang="pl-PL" sz="1800" dirty="0" err="1">
                <a:solidFill>
                  <a:schemeClr val="tx1"/>
                </a:solidFill>
              </a:rPr>
              <a:t>saw</a:t>
            </a:r>
            <a:r>
              <a:rPr lang="pl-PL" sz="1800" dirty="0">
                <a:solidFill>
                  <a:schemeClr val="tx1"/>
                </a:solidFill>
              </a:rPr>
              <a:t> </a:t>
            </a:r>
            <a:r>
              <a:rPr lang="en-US" sz="1800" dirty="0">
                <a:solidFill>
                  <a:schemeClr val="tx1"/>
                </a:solidFill>
              </a:rPr>
              <a:t> the land</a:t>
            </a:r>
            <a:r>
              <a:rPr lang="pl-PL" sz="1800" dirty="0">
                <a:solidFill>
                  <a:schemeClr val="tx1"/>
                </a:solidFill>
              </a:rPr>
              <a:t> </a:t>
            </a:r>
            <a:r>
              <a:rPr lang="pl-PL" sz="1800" dirty="0" err="1">
                <a:solidFill>
                  <a:schemeClr val="tx1"/>
                </a:solidFill>
              </a:rPr>
              <a:t>ahead</a:t>
            </a:r>
            <a:r>
              <a:rPr lang="en-US" sz="1800" dirty="0">
                <a:solidFill>
                  <a:schemeClr val="tx1"/>
                </a:solidFill>
              </a:rPr>
              <a:t>.</a:t>
            </a:r>
            <a:r>
              <a:rPr lang="pl-PL" sz="1800" dirty="0">
                <a:solidFill>
                  <a:schemeClr val="tx1"/>
                </a:solidFill>
              </a:rPr>
              <a:t> </a:t>
            </a:r>
            <a:r>
              <a:rPr lang="pl-PL" sz="1800" dirty="0" err="1">
                <a:solidFill>
                  <a:schemeClr val="tx1"/>
                </a:solidFill>
              </a:rPr>
              <a:t>Everybody</a:t>
            </a:r>
            <a:r>
              <a:rPr lang="pl-PL" sz="1800" dirty="0">
                <a:solidFill>
                  <a:schemeClr val="tx1"/>
                </a:solidFill>
              </a:rPr>
              <a:t> </a:t>
            </a:r>
            <a:r>
              <a:rPr lang="pl-PL" sz="1800" dirty="0" err="1">
                <a:solidFill>
                  <a:schemeClr val="tx1"/>
                </a:solidFill>
              </a:rPr>
              <a:t>cheered</a:t>
            </a:r>
            <a:r>
              <a:rPr lang="pl-PL" sz="1800" dirty="0">
                <a:solidFill>
                  <a:schemeClr val="tx1"/>
                </a:solidFill>
              </a:rPr>
              <a:t>.</a:t>
            </a:r>
          </a:p>
          <a:p>
            <a:pPr eaLnBrk="1" hangingPunct="1">
              <a:buFont typeface="Corbel" pitchFamily="34" charset="0"/>
              <a:buNone/>
            </a:pPr>
            <a:r>
              <a:rPr lang="pl-PL" sz="1800" dirty="0" err="1">
                <a:solidFill>
                  <a:schemeClr val="tx1"/>
                </a:solidFill>
              </a:rPr>
              <a:t>However</a:t>
            </a:r>
            <a:r>
              <a:rPr lang="pl-PL" sz="1800" dirty="0">
                <a:solidFill>
                  <a:schemeClr val="tx1"/>
                </a:solidFill>
              </a:rPr>
              <a:t>, Columbus to </a:t>
            </a:r>
            <a:r>
              <a:rPr lang="pl-PL" sz="1800" dirty="0" err="1">
                <a:solidFill>
                  <a:schemeClr val="tx1"/>
                </a:solidFill>
              </a:rPr>
              <a:t>his</a:t>
            </a:r>
            <a:r>
              <a:rPr lang="pl-PL" sz="1800" dirty="0">
                <a:solidFill>
                  <a:schemeClr val="tx1"/>
                </a:solidFill>
              </a:rPr>
              <a:t> </a:t>
            </a:r>
            <a:r>
              <a:rPr lang="pl-PL" sz="1800" dirty="0" err="1">
                <a:solidFill>
                  <a:schemeClr val="tx1"/>
                </a:solidFill>
              </a:rPr>
              <a:t>dying</a:t>
            </a:r>
            <a:r>
              <a:rPr lang="pl-PL" sz="1800" dirty="0">
                <a:solidFill>
                  <a:schemeClr val="tx1"/>
                </a:solidFill>
              </a:rPr>
              <a:t> </a:t>
            </a:r>
            <a:r>
              <a:rPr lang="pl-PL" sz="1800" dirty="0" err="1">
                <a:solidFill>
                  <a:schemeClr val="tx1"/>
                </a:solidFill>
              </a:rPr>
              <a:t>days</a:t>
            </a:r>
            <a:r>
              <a:rPr lang="pl-PL" sz="1800" dirty="0">
                <a:solidFill>
                  <a:schemeClr val="tx1"/>
                </a:solidFill>
              </a:rPr>
              <a:t>, </a:t>
            </a:r>
            <a:r>
              <a:rPr lang="pl-PL" sz="1800" dirty="0" err="1">
                <a:solidFill>
                  <a:schemeClr val="tx1"/>
                </a:solidFill>
              </a:rPr>
              <a:t>did</a:t>
            </a:r>
            <a:r>
              <a:rPr lang="en-US" sz="1800" dirty="0">
                <a:solidFill>
                  <a:schemeClr val="tx1"/>
                </a:solidFill>
              </a:rPr>
              <a:t> not know, that </a:t>
            </a:r>
            <a:r>
              <a:rPr lang="pl-PL" sz="1800" dirty="0">
                <a:solidFill>
                  <a:schemeClr val="tx1"/>
                </a:solidFill>
              </a:rPr>
              <a:t>he </a:t>
            </a:r>
            <a:r>
              <a:rPr lang="pl-PL" sz="1800" dirty="0" err="1">
                <a:solidFill>
                  <a:schemeClr val="tx1"/>
                </a:solidFill>
              </a:rPr>
              <a:t>did</a:t>
            </a:r>
            <a:r>
              <a:rPr lang="pl-PL" sz="1800" dirty="0">
                <a:solidFill>
                  <a:schemeClr val="tx1"/>
                </a:solidFill>
              </a:rPr>
              <a:t> </a:t>
            </a:r>
            <a:r>
              <a:rPr lang="en-US" sz="1800" dirty="0">
                <a:solidFill>
                  <a:schemeClr val="tx1"/>
                </a:solidFill>
              </a:rPr>
              <a:t>not sail to India, but discovered a</a:t>
            </a:r>
            <a:r>
              <a:rPr lang="pl-PL" sz="1800" dirty="0">
                <a:solidFill>
                  <a:schemeClr val="tx1"/>
                </a:solidFill>
              </a:rPr>
              <a:t> </a:t>
            </a:r>
            <a:r>
              <a:rPr lang="pl-PL" sz="1800" dirty="0" err="1">
                <a:solidFill>
                  <a:schemeClr val="tx1"/>
                </a:solidFill>
              </a:rPr>
              <a:t>completely</a:t>
            </a:r>
            <a:r>
              <a:rPr lang="pl-PL" sz="1800" dirty="0">
                <a:solidFill>
                  <a:schemeClr val="tx1"/>
                </a:solidFill>
              </a:rPr>
              <a:t> </a:t>
            </a:r>
            <a:r>
              <a:rPr lang="en-US" sz="1800" dirty="0">
                <a:solidFill>
                  <a:schemeClr val="tx1"/>
                </a:solidFill>
              </a:rPr>
              <a:t>new continent. Thinking that came to India </a:t>
            </a:r>
            <a:r>
              <a:rPr lang="pl-PL" sz="1800" dirty="0">
                <a:solidFill>
                  <a:schemeClr val="tx1"/>
                </a:solidFill>
              </a:rPr>
              <a:t>he </a:t>
            </a:r>
            <a:r>
              <a:rPr lang="pl-PL" sz="1800" dirty="0" err="1">
                <a:solidFill>
                  <a:schemeClr val="tx1"/>
                </a:solidFill>
              </a:rPr>
              <a:t>even</a:t>
            </a:r>
            <a:r>
              <a:rPr lang="pl-PL" sz="1800" dirty="0">
                <a:solidFill>
                  <a:schemeClr val="tx1"/>
                </a:solidFill>
              </a:rPr>
              <a:t> </a:t>
            </a:r>
            <a:r>
              <a:rPr lang="en-US" sz="1800" dirty="0">
                <a:solidFill>
                  <a:schemeClr val="tx1"/>
                </a:solidFill>
              </a:rPr>
              <a:t>called </a:t>
            </a:r>
            <a:r>
              <a:rPr lang="pl-PL" sz="1800" dirty="0">
                <a:solidFill>
                  <a:schemeClr val="tx1"/>
                </a:solidFill>
              </a:rPr>
              <a:t>the </a:t>
            </a:r>
            <a:r>
              <a:rPr lang="en-US" sz="1800" dirty="0">
                <a:solidFill>
                  <a:schemeClr val="tx1"/>
                </a:solidFill>
              </a:rPr>
              <a:t>natives </a:t>
            </a:r>
            <a:r>
              <a:rPr lang="pl-PL" sz="1800" dirty="0" err="1">
                <a:solidFill>
                  <a:schemeClr val="tx1"/>
                </a:solidFill>
              </a:rPr>
              <a:t>whom</a:t>
            </a:r>
            <a:r>
              <a:rPr lang="pl-PL" sz="1800" dirty="0">
                <a:solidFill>
                  <a:schemeClr val="tx1"/>
                </a:solidFill>
              </a:rPr>
              <a:t> he met</a:t>
            </a:r>
            <a:r>
              <a:rPr lang="en-US" sz="1800" dirty="0">
                <a:solidFill>
                  <a:schemeClr val="tx1"/>
                </a:solidFill>
              </a:rPr>
              <a:t>- Indians. </a:t>
            </a:r>
            <a:endParaRPr lang="pl-PL" sz="1800" dirty="0">
              <a:solidFill>
                <a:schemeClr val="tx1"/>
              </a:solidFill>
            </a:endParaRPr>
          </a:p>
          <a:p>
            <a:pPr eaLnBrk="1" hangingPunct="1">
              <a:buFont typeface="Corbel" pitchFamily="34" charset="0"/>
              <a:buNone/>
            </a:pPr>
            <a:r>
              <a:rPr lang="pl-PL" sz="1800" dirty="0">
                <a:solidFill>
                  <a:schemeClr val="tx1"/>
                </a:solidFill>
              </a:rPr>
              <a:t>I</a:t>
            </a:r>
            <a:r>
              <a:rPr lang="en-US" sz="1800" dirty="0">
                <a:solidFill>
                  <a:schemeClr val="tx1"/>
                </a:solidFill>
              </a:rPr>
              <a:t>t was </a:t>
            </a:r>
            <a:r>
              <a:rPr lang="pl-PL" sz="1800" dirty="0" err="1">
                <a:solidFill>
                  <a:schemeClr val="tx1"/>
                </a:solidFill>
              </a:rPr>
              <a:t>long</a:t>
            </a:r>
            <a:r>
              <a:rPr lang="pl-PL" sz="1800" dirty="0">
                <a:solidFill>
                  <a:schemeClr val="tx1"/>
                </a:solidFill>
              </a:rPr>
              <a:t> </a:t>
            </a:r>
            <a:r>
              <a:rPr lang="en-US" sz="1800" dirty="0">
                <a:solidFill>
                  <a:schemeClr val="tx1"/>
                </a:solidFill>
              </a:rPr>
              <a:t>after his death, </a:t>
            </a:r>
            <a:r>
              <a:rPr lang="pl-PL" sz="1800" dirty="0" err="1">
                <a:solidFill>
                  <a:schemeClr val="tx1"/>
                </a:solidFill>
              </a:rPr>
              <a:t>that</a:t>
            </a:r>
            <a:r>
              <a:rPr lang="pl-PL" sz="1800" dirty="0">
                <a:solidFill>
                  <a:schemeClr val="tx1"/>
                </a:solidFill>
              </a:rPr>
              <a:t> </a:t>
            </a:r>
            <a:r>
              <a:rPr lang="en-US" sz="1800" dirty="0">
                <a:solidFill>
                  <a:schemeClr val="tx1"/>
                </a:solidFill>
              </a:rPr>
              <a:t>successive researchers and explorers</a:t>
            </a:r>
            <a:r>
              <a:rPr lang="pl-PL" sz="1800" dirty="0">
                <a:solidFill>
                  <a:schemeClr val="tx1"/>
                </a:solidFill>
              </a:rPr>
              <a:t>,</a:t>
            </a:r>
            <a:r>
              <a:rPr lang="en-US" sz="1800" dirty="0">
                <a:solidFill>
                  <a:schemeClr val="tx1"/>
                </a:solidFill>
              </a:rPr>
              <a:t> </a:t>
            </a:r>
            <a:r>
              <a:rPr lang="pl-PL" sz="1800" dirty="0" err="1">
                <a:solidFill>
                  <a:schemeClr val="tx1"/>
                </a:solidFill>
              </a:rPr>
              <a:t>among</a:t>
            </a:r>
            <a:r>
              <a:rPr lang="pl-PL" sz="1800" dirty="0">
                <a:solidFill>
                  <a:schemeClr val="tx1"/>
                </a:solidFill>
              </a:rPr>
              <a:t> </a:t>
            </a:r>
            <a:r>
              <a:rPr lang="pl-PL" sz="1800" dirty="0" err="1">
                <a:solidFill>
                  <a:schemeClr val="tx1"/>
                </a:solidFill>
              </a:rPr>
              <a:t>them</a:t>
            </a:r>
            <a:r>
              <a:rPr lang="pl-PL" sz="1800" dirty="0">
                <a:solidFill>
                  <a:schemeClr val="tx1"/>
                </a:solidFill>
              </a:rPr>
              <a:t> Amerigo Vespucci, </a:t>
            </a:r>
            <a:r>
              <a:rPr lang="pl-PL" sz="1800" dirty="0" err="1">
                <a:solidFill>
                  <a:schemeClr val="tx1"/>
                </a:solidFill>
              </a:rPr>
              <a:t>learned</a:t>
            </a:r>
            <a:r>
              <a:rPr lang="pl-PL" sz="1800" dirty="0">
                <a:solidFill>
                  <a:schemeClr val="tx1"/>
                </a:solidFill>
              </a:rPr>
              <a:t> </a:t>
            </a:r>
            <a:r>
              <a:rPr lang="pl-PL" sz="1800" dirty="0" err="1">
                <a:solidFill>
                  <a:schemeClr val="tx1"/>
                </a:solidFill>
              </a:rPr>
              <a:t>that</a:t>
            </a:r>
            <a:r>
              <a:rPr lang="pl-PL" sz="1800" dirty="0">
                <a:solidFill>
                  <a:schemeClr val="tx1"/>
                </a:solidFill>
              </a:rPr>
              <a:t> </a:t>
            </a:r>
            <a:r>
              <a:rPr lang="pl-PL" sz="1800" dirty="0" err="1">
                <a:solidFill>
                  <a:schemeClr val="tx1"/>
                </a:solidFill>
              </a:rPr>
              <a:t>it</a:t>
            </a:r>
            <a:r>
              <a:rPr lang="pl-PL" sz="1800" dirty="0">
                <a:solidFill>
                  <a:schemeClr val="tx1"/>
                </a:solidFill>
              </a:rPr>
              <a:t> was a</a:t>
            </a:r>
            <a:r>
              <a:rPr lang="en-US" sz="1800" dirty="0">
                <a:solidFill>
                  <a:schemeClr val="tx1"/>
                </a:solidFill>
              </a:rPr>
              <a:t> </a:t>
            </a:r>
            <a:r>
              <a:rPr lang="pl-PL" sz="1800" dirty="0" err="1">
                <a:solidFill>
                  <a:schemeClr val="tx1"/>
                </a:solidFill>
              </a:rPr>
              <a:t>really</a:t>
            </a:r>
            <a:r>
              <a:rPr lang="pl-PL" sz="1800" dirty="0">
                <a:solidFill>
                  <a:schemeClr val="tx1"/>
                </a:solidFill>
              </a:rPr>
              <a:t> </a:t>
            </a:r>
            <a:r>
              <a:rPr lang="en-US" sz="1800" dirty="0">
                <a:solidFill>
                  <a:schemeClr val="tx1"/>
                </a:solidFill>
              </a:rPr>
              <a:t>new continent.</a:t>
            </a:r>
            <a:endParaRPr lang="pl-PL" sz="1800" dirty="0">
              <a:solidFill>
                <a:schemeClr val="tx1"/>
              </a:solidFill>
            </a:endParaRPr>
          </a:p>
          <a:p>
            <a:pPr algn="r"/>
            <a:endParaRPr lang="pl-PL" sz="2400" dirty="0">
              <a:solidFill>
                <a:schemeClr val="tx1"/>
              </a:solidFill>
            </a:endParaRPr>
          </a:p>
        </p:txBody>
      </p:sp>
      <p:pic>
        <p:nvPicPr>
          <p:cNvPr id="3" name="Obraz 2">
            <a:extLst>
              <a:ext uri="{FF2B5EF4-FFF2-40B4-BE49-F238E27FC236}">
                <a16:creationId xmlns:a16="http://schemas.microsoft.com/office/drawing/2014/main" id="{ACFC23D2-44FB-4E33-9325-099C96ACC3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2435" y="4293096"/>
            <a:ext cx="8136904" cy="23042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ytuł 1"/>
          <p:cNvSpPr>
            <a:spLocks noGrp="1"/>
          </p:cNvSpPr>
          <p:nvPr>
            <p:ph type="title"/>
          </p:nvPr>
        </p:nvSpPr>
        <p:spPr>
          <a:xfrm>
            <a:off x="539750" y="0"/>
            <a:ext cx="7497763" cy="1143000"/>
          </a:xfrm>
        </p:spPr>
        <p:txBody>
          <a:bodyPr/>
          <a:lstStyle/>
          <a:p>
            <a:pPr algn="ctr" eaLnBrk="1" hangingPunct="1"/>
            <a:r>
              <a:rPr lang="pl-PL">
                <a:latin typeface="Century"/>
              </a:rPr>
              <a:t>The story continues</a:t>
            </a:r>
          </a:p>
        </p:txBody>
      </p:sp>
      <p:pic>
        <p:nvPicPr>
          <p:cNvPr id="4" name="Obraz 3" descr="Amerigo-Vespucci-9517978-1-402.jpg"/>
          <p:cNvPicPr>
            <a:picLocks noChangeAspect="1"/>
          </p:cNvPicPr>
          <p:nvPr/>
        </p:nvPicPr>
        <p:blipFill>
          <a:blip r:embed="rId2"/>
          <a:stretch>
            <a:fillRect/>
          </a:stretch>
        </p:blipFill>
        <p:spPr>
          <a:xfrm>
            <a:off x="5076825" y="1773238"/>
            <a:ext cx="3695700" cy="4487862"/>
          </a:xfrm>
          <a:prstGeom prst="rect">
            <a:avLst/>
          </a:prstGeom>
          <a:ln>
            <a:noFill/>
          </a:ln>
          <a:effectLst>
            <a:outerShdw blurRad="292100" dist="139700" dir="2700000" algn="tl" rotWithShape="0">
              <a:srgbClr val="333333">
                <a:alpha val="65000"/>
              </a:srgbClr>
            </a:outerShdw>
          </a:effectLst>
        </p:spPr>
      </p:pic>
      <p:sp>
        <p:nvSpPr>
          <p:cNvPr id="18435" name="pole tekstowe 5"/>
          <p:cNvSpPr txBox="1">
            <a:spLocks noChangeArrowheads="1"/>
          </p:cNvSpPr>
          <p:nvPr/>
        </p:nvSpPr>
        <p:spPr bwMode="auto">
          <a:xfrm>
            <a:off x="395288" y="1412875"/>
            <a:ext cx="4681537" cy="4829175"/>
          </a:xfrm>
          <a:prstGeom prst="rect">
            <a:avLst/>
          </a:prstGeom>
          <a:noFill/>
          <a:ln w="9525">
            <a:noFill/>
            <a:miter lim="800000"/>
            <a:headEnd/>
            <a:tailEnd/>
          </a:ln>
        </p:spPr>
        <p:txBody>
          <a:bodyPr>
            <a:spAutoFit/>
          </a:bodyPr>
          <a:lstStyle/>
          <a:p>
            <a:pPr>
              <a:lnSpc>
                <a:spcPct val="120000"/>
              </a:lnSpc>
            </a:pPr>
            <a:r>
              <a:rPr lang="en-US" sz="2800">
                <a:latin typeface="Corbel" pitchFamily="34" charset="0"/>
              </a:rPr>
              <a:t>20</a:t>
            </a:r>
            <a:r>
              <a:rPr lang="en-US" sz="2300">
                <a:latin typeface="Corbel" pitchFamily="34" charset="0"/>
              </a:rPr>
              <a:t> years</a:t>
            </a:r>
            <a:r>
              <a:rPr lang="pl-PL" sz="2300">
                <a:latin typeface="Corbel" pitchFamily="34" charset="0"/>
              </a:rPr>
              <a:t> after the death of Christopher Columbus</a:t>
            </a:r>
            <a:r>
              <a:rPr lang="en-US" sz="2300">
                <a:latin typeface="Corbel" pitchFamily="34" charset="0"/>
              </a:rPr>
              <a:t>,</a:t>
            </a:r>
            <a:r>
              <a:rPr lang="pl-PL" sz="2300">
                <a:latin typeface="Corbel" pitchFamily="34" charset="0"/>
              </a:rPr>
              <a:t> a</a:t>
            </a:r>
            <a:r>
              <a:rPr lang="en-US" sz="2300">
                <a:latin typeface="Corbel" pitchFamily="34" charset="0"/>
              </a:rPr>
              <a:t> cartographer Amerigo Vespucci stated that </a:t>
            </a:r>
            <a:r>
              <a:rPr lang="pl-PL" sz="2300">
                <a:latin typeface="Corbel" pitchFamily="34" charset="0"/>
              </a:rPr>
              <a:t>the </a:t>
            </a:r>
            <a:r>
              <a:rPr lang="en-US" sz="2300">
                <a:latin typeface="Corbel" pitchFamily="34" charset="0"/>
              </a:rPr>
              <a:t>continent visited</a:t>
            </a:r>
            <a:r>
              <a:rPr lang="pl-PL" sz="2300">
                <a:latin typeface="Corbel" pitchFamily="34" charset="0"/>
              </a:rPr>
              <a:t> </a:t>
            </a:r>
            <a:r>
              <a:rPr lang="en-US" sz="2300">
                <a:latin typeface="Corbel" pitchFamily="34" charset="0"/>
              </a:rPr>
              <a:t>by </a:t>
            </a:r>
            <a:r>
              <a:rPr lang="pl-PL" sz="2300">
                <a:latin typeface="Corbel" pitchFamily="34" charset="0"/>
              </a:rPr>
              <a:t>him,</a:t>
            </a:r>
            <a:r>
              <a:rPr lang="en-US" sz="2300">
                <a:latin typeface="Corbel" pitchFamily="34" charset="0"/>
              </a:rPr>
              <a:t> wasn’t Asia, but a new so far unknown to Europeans land. </a:t>
            </a:r>
            <a:endParaRPr lang="pl-PL" sz="2300">
              <a:latin typeface="Corbel" pitchFamily="34" charset="0"/>
            </a:endParaRPr>
          </a:p>
          <a:p>
            <a:pPr>
              <a:lnSpc>
                <a:spcPct val="120000"/>
              </a:lnSpc>
            </a:pPr>
            <a:r>
              <a:rPr lang="en-US" sz="2300">
                <a:latin typeface="Corbel" pitchFamily="34" charset="0"/>
              </a:rPr>
              <a:t>Because Vespucci </a:t>
            </a:r>
            <a:r>
              <a:rPr lang="pl-PL" sz="2300">
                <a:latin typeface="Corbel" pitchFamily="34" charset="0"/>
              </a:rPr>
              <a:t>w</a:t>
            </a:r>
            <a:r>
              <a:rPr lang="en-US" sz="2300">
                <a:latin typeface="Corbel" pitchFamily="34" charset="0"/>
              </a:rPr>
              <a:t>as the </a:t>
            </a:r>
            <a:r>
              <a:rPr lang="pl-PL" sz="2300">
                <a:latin typeface="Corbel" pitchFamily="34" charset="0"/>
              </a:rPr>
              <a:t>first person who </a:t>
            </a:r>
            <a:r>
              <a:rPr lang="en-US" sz="2300">
                <a:latin typeface="Corbel" pitchFamily="34" charset="0"/>
              </a:rPr>
              <a:t>guessed it,</a:t>
            </a:r>
            <a:r>
              <a:rPr lang="pl-PL" sz="2300">
                <a:latin typeface="Corbel" pitchFamily="34" charset="0"/>
              </a:rPr>
              <a:t> </a:t>
            </a:r>
            <a:r>
              <a:rPr lang="en-US" sz="2300">
                <a:latin typeface="Corbel" pitchFamily="34" charset="0"/>
              </a:rPr>
              <a:t>the “new land” was named in his hono</a:t>
            </a:r>
            <a:r>
              <a:rPr lang="pl-PL" sz="2300">
                <a:latin typeface="Corbel" pitchFamily="34" charset="0"/>
              </a:rPr>
              <a:t>u</a:t>
            </a:r>
            <a:r>
              <a:rPr lang="en-US" sz="2300">
                <a:latin typeface="Corbel" pitchFamily="34" charset="0"/>
              </a:rPr>
              <a:t>r. </a:t>
            </a:r>
            <a:endParaRPr lang="pl-PL" sz="2300">
              <a:latin typeface="Corbel" pitchFamily="34" charset="0"/>
            </a:endParaRPr>
          </a:p>
          <a:p>
            <a:pPr>
              <a:lnSpc>
                <a:spcPct val="120000"/>
              </a:lnSpc>
            </a:pPr>
            <a:r>
              <a:rPr lang="en-US" sz="2300">
                <a:latin typeface="Corbel" pitchFamily="34" charset="0"/>
              </a:rPr>
              <a:t>Even</a:t>
            </a:r>
            <a:r>
              <a:rPr lang="pl-PL" sz="2300">
                <a:latin typeface="Corbel" pitchFamily="34" charset="0"/>
              </a:rPr>
              <a:t> though</a:t>
            </a:r>
            <a:r>
              <a:rPr lang="en-US" sz="2300">
                <a:latin typeface="Corbel" pitchFamily="34" charset="0"/>
              </a:rPr>
              <a:t> he wasn’t there</a:t>
            </a:r>
            <a:r>
              <a:rPr lang="pl-PL" sz="2300">
                <a:latin typeface="Corbel" pitchFamily="34" charset="0"/>
              </a:rPr>
              <a:t>,</a:t>
            </a:r>
            <a:r>
              <a:rPr lang="en-US" sz="2300">
                <a:latin typeface="Corbel" pitchFamily="34" charset="0"/>
              </a:rPr>
              <a:t> </a:t>
            </a:r>
            <a:r>
              <a:rPr lang="pl-PL" sz="2300">
                <a:latin typeface="Corbel" pitchFamily="34" charset="0"/>
              </a:rPr>
              <a:t>even </a:t>
            </a:r>
            <a:r>
              <a:rPr lang="en-US" sz="2300">
                <a:latin typeface="Corbel" pitchFamily="34" charset="0"/>
              </a:rPr>
              <a:t>once</a:t>
            </a:r>
            <a:r>
              <a:rPr lang="en-US" sz="2400">
                <a:latin typeface="Corbel" pitchFamily="34" charset="0"/>
              </a:rPr>
              <a:t>.</a:t>
            </a:r>
            <a:endParaRPr lang="pl-PL" sz="2400">
              <a:latin typeface="Corbel" pitchFamily="34" charset="0"/>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ytuł 1"/>
          <p:cNvSpPr>
            <a:spLocks noGrp="1"/>
          </p:cNvSpPr>
          <p:nvPr>
            <p:ph type="title"/>
          </p:nvPr>
        </p:nvSpPr>
        <p:spPr>
          <a:xfrm>
            <a:off x="900113" y="692150"/>
            <a:ext cx="7497762" cy="1000125"/>
          </a:xfrm>
        </p:spPr>
        <p:txBody>
          <a:bodyPr/>
          <a:lstStyle/>
          <a:p>
            <a:pPr algn="ctr" eaLnBrk="1" hangingPunct="1"/>
            <a:r>
              <a:rPr lang="pl-PL" sz="3600">
                <a:latin typeface="Harrington"/>
                <a:ea typeface="Iskoola Pota"/>
                <a:cs typeface="Iskoola Pota"/>
              </a:rPr>
              <a:t>Other theories about the discovery of America.</a:t>
            </a:r>
          </a:p>
        </p:txBody>
      </p:sp>
      <p:sp>
        <p:nvSpPr>
          <p:cNvPr id="19458" name="Symbol zastępczy zawartości 2"/>
          <p:cNvSpPr>
            <a:spLocks noGrp="1"/>
          </p:cNvSpPr>
          <p:nvPr>
            <p:ph idx="1"/>
          </p:nvPr>
        </p:nvSpPr>
        <p:spPr>
          <a:xfrm>
            <a:off x="323850" y="1828800"/>
            <a:ext cx="8496622" cy="4800600"/>
          </a:xfrm>
        </p:spPr>
        <p:txBody>
          <a:bodyPr/>
          <a:lstStyle/>
          <a:p>
            <a:pPr marL="595313" indent="-514350" eaLnBrk="1" hangingPunct="1">
              <a:buFont typeface="Corbel" pitchFamily="34" charset="0"/>
              <a:buAutoNum type="arabicPeriod"/>
            </a:pPr>
            <a:r>
              <a:rPr lang="pl-PL" sz="1800" dirty="0">
                <a:solidFill>
                  <a:schemeClr val="tx1"/>
                </a:solidFill>
              </a:rPr>
              <a:t>In 500 AD </a:t>
            </a:r>
            <a:r>
              <a:rPr lang="pl-PL" sz="1800" dirty="0" err="1">
                <a:solidFill>
                  <a:schemeClr val="tx1"/>
                </a:solidFill>
              </a:rPr>
              <a:t>an</a:t>
            </a:r>
            <a:r>
              <a:rPr lang="pl-PL" sz="1800" dirty="0">
                <a:solidFill>
                  <a:schemeClr val="tx1"/>
                </a:solidFill>
              </a:rPr>
              <a:t> </a:t>
            </a:r>
            <a:r>
              <a:rPr lang="pl-PL" sz="1800" dirty="0" err="1">
                <a:solidFill>
                  <a:schemeClr val="tx1"/>
                </a:solidFill>
              </a:rPr>
              <a:t>Irish</a:t>
            </a:r>
            <a:r>
              <a:rPr lang="pl-PL" sz="1800" dirty="0">
                <a:solidFill>
                  <a:schemeClr val="tx1"/>
                </a:solidFill>
              </a:rPr>
              <a:t> </a:t>
            </a:r>
            <a:r>
              <a:rPr lang="pl-PL" sz="1800" dirty="0" err="1">
                <a:solidFill>
                  <a:schemeClr val="tx1"/>
                </a:solidFill>
              </a:rPr>
              <a:t>monk</a:t>
            </a:r>
            <a:r>
              <a:rPr lang="pl-PL" sz="1800" dirty="0">
                <a:solidFill>
                  <a:schemeClr val="tx1"/>
                </a:solidFill>
              </a:rPr>
              <a:t>, Saint Brendan, </a:t>
            </a:r>
            <a:r>
              <a:rPr lang="pl-PL" sz="1800" dirty="0" err="1">
                <a:solidFill>
                  <a:schemeClr val="tx1"/>
                </a:solidFill>
              </a:rPr>
              <a:t>left</a:t>
            </a:r>
            <a:r>
              <a:rPr lang="pl-PL" sz="1800" dirty="0">
                <a:solidFill>
                  <a:schemeClr val="tx1"/>
                </a:solidFill>
              </a:rPr>
              <a:t> </a:t>
            </a:r>
            <a:r>
              <a:rPr lang="pl-PL" sz="1800" dirty="0" err="1">
                <a:solidFill>
                  <a:schemeClr val="tx1"/>
                </a:solidFill>
              </a:rPr>
              <a:t>Ireland</a:t>
            </a:r>
            <a:r>
              <a:rPr lang="pl-PL" sz="1800" dirty="0">
                <a:solidFill>
                  <a:schemeClr val="tx1"/>
                </a:solidFill>
              </a:rPr>
              <a:t> on a </a:t>
            </a:r>
            <a:r>
              <a:rPr lang="pl-PL" sz="1800" dirty="0" err="1">
                <a:solidFill>
                  <a:schemeClr val="tx1"/>
                </a:solidFill>
              </a:rPr>
              <a:t>seven-year</a:t>
            </a:r>
            <a:r>
              <a:rPr lang="pl-PL" sz="1800" dirty="0">
                <a:solidFill>
                  <a:schemeClr val="tx1"/>
                </a:solidFill>
              </a:rPr>
              <a:t> </a:t>
            </a:r>
            <a:r>
              <a:rPr lang="pl-PL" sz="1800" dirty="0" err="1">
                <a:solidFill>
                  <a:schemeClr val="tx1"/>
                </a:solidFill>
              </a:rPr>
              <a:t>sea</a:t>
            </a:r>
            <a:r>
              <a:rPr lang="pl-PL" sz="1800" dirty="0">
                <a:solidFill>
                  <a:schemeClr val="tx1"/>
                </a:solidFill>
              </a:rPr>
              <a:t> </a:t>
            </a:r>
            <a:r>
              <a:rPr lang="pl-PL" sz="1800" dirty="0" err="1">
                <a:solidFill>
                  <a:schemeClr val="tx1"/>
                </a:solidFill>
              </a:rPr>
              <a:t>journey</a:t>
            </a:r>
            <a:r>
              <a:rPr lang="pl-PL" sz="1800" dirty="0">
                <a:solidFill>
                  <a:schemeClr val="tx1"/>
                </a:solidFill>
              </a:rPr>
              <a:t>, in </a:t>
            </a:r>
            <a:r>
              <a:rPr lang="pl-PL" sz="1800" dirty="0" err="1">
                <a:solidFill>
                  <a:schemeClr val="tx1"/>
                </a:solidFill>
              </a:rPr>
              <a:t>search</a:t>
            </a:r>
            <a:r>
              <a:rPr lang="pl-PL" sz="1800" dirty="0">
                <a:solidFill>
                  <a:schemeClr val="tx1"/>
                </a:solidFill>
              </a:rPr>
              <a:t> of the Garden of Eden. </a:t>
            </a:r>
            <a:r>
              <a:rPr lang="pl-PL" sz="1800" dirty="0" err="1">
                <a:solidFill>
                  <a:schemeClr val="tx1"/>
                </a:solidFill>
              </a:rPr>
              <a:t>When</a:t>
            </a:r>
            <a:r>
              <a:rPr lang="pl-PL" sz="1800" dirty="0">
                <a:solidFill>
                  <a:schemeClr val="tx1"/>
                </a:solidFill>
              </a:rPr>
              <a:t> he </a:t>
            </a:r>
            <a:r>
              <a:rPr lang="pl-PL" sz="1800" dirty="0" err="1">
                <a:solidFill>
                  <a:schemeClr val="tx1"/>
                </a:solidFill>
              </a:rPr>
              <a:t>reached</a:t>
            </a:r>
            <a:r>
              <a:rPr lang="pl-PL" sz="1800" dirty="0">
                <a:solidFill>
                  <a:schemeClr val="tx1"/>
                </a:solidFill>
              </a:rPr>
              <a:t> </a:t>
            </a:r>
            <a:r>
              <a:rPr lang="pl-PL" sz="1800" dirty="0" err="1">
                <a:solidFill>
                  <a:schemeClr val="tx1"/>
                </a:solidFill>
              </a:rPr>
              <a:t>America</a:t>
            </a:r>
            <a:r>
              <a:rPr lang="pl-PL" sz="1800" dirty="0">
                <a:solidFill>
                  <a:schemeClr val="tx1"/>
                </a:solidFill>
              </a:rPr>
              <a:t> he </a:t>
            </a:r>
            <a:r>
              <a:rPr lang="pl-PL" sz="1800" dirty="0" err="1">
                <a:solidFill>
                  <a:schemeClr val="tx1"/>
                </a:solidFill>
              </a:rPr>
              <a:t>walked</a:t>
            </a:r>
            <a:r>
              <a:rPr lang="pl-PL" sz="1800" dirty="0">
                <a:solidFill>
                  <a:schemeClr val="tx1"/>
                </a:solidFill>
              </a:rPr>
              <a:t> for 40 </a:t>
            </a:r>
            <a:r>
              <a:rPr lang="pl-PL" sz="1800" dirty="0" err="1">
                <a:solidFill>
                  <a:schemeClr val="tx1"/>
                </a:solidFill>
              </a:rPr>
              <a:t>days</a:t>
            </a:r>
            <a:r>
              <a:rPr lang="pl-PL" sz="1800" dirty="0">
                <a:solidFill>
                  <a:schemeClr val="tx1"/>
                </a:solidFill>
              </a:rPr>
              <a:t> to </a:t>
            </a:r>
            <a:r>
              <a:rPr lang="pl-PL" sz="1800" dirty="0" err="1">
                <a:solidFill>
                  <a:schemeClr val="tx1"/>
                </a:solidFill>
              </a:rPr>
              <a:t>find</a:t>
            </a:r>
            <a:r>
              <a:rPr lang="pl-PL" sz="1800" dirty="0">
                <a:solidFill>
                  <a:schemeClr val="tx1"/>
                </a:solidFill>
              </a:rPr>
              <a:t> the </a:t>
            </a:r>
            <a:r>
              <a:rPr lang="pl-PL" sz="1800" dirty="0" err="1">
                <a:solidFill>
                  <a:schemeClr val="tx1"/>
                </a:solidFill>
              </a:rPr>
              <a:t>opposite</a:t>
            </a:r>
            <a:r>
              <a:rPr lang="pl-PL" sz="1800" dirty="0">
                <a:solidFill>
                  <a:schemeClr val="tx1"/>
                </a:solidFill>
              </a:rPr>
              <a:t> </a:t>
            </a:r>
            <a:r>
              <a:rPr lang="pl-PL" sz="1800" dirty="0" err="1">
                <a:solidFill>
                  <a:schemeClr val="tx1"/>
                </a:solidFill>
              </a:rPr>
              <a:t>coast</a:t>
            </a:r>
            <a:r>
              <a:rPr lang="pl-PL" sz="1800" dirty="0">
                <a:solidFill>
                  <a:schemeClr val="tx1"/>
                </a:solidFill>
              </a:rPr>
              <a:t>, but </a:t>
            </a:r>
            <a:r>
              <a:rPr lang="pl-PL" sz="1800" dirty="0" err="1">
                <a:solidFill>
                  <a:schemeClr val="tx1"/>
                </a:solidFill>
              </a:rPr>
              <a:t>when</a:t>
            </a:r>
            <a:r>
              <a:rPr lang="pl-PL" sz="1800" dirty="0">
                <a:solidFill>
                  <a:schemeClr val="tx1"/>
                </a:solidFill>
              </a:rPr>
              <a:t> he </a:t>
            </a:r>
            <a:r>
              <a:rPr lang="pl-PL" sz="1800" dirty="0" err="1">
                <a:solidFill>
                  <a:schemeClr val="tx1"/>
                </a:solidFill>
              </a:rPr>
              <a:t>couldn’t</a:t>
            </a:r>
            <a:r>
              <a:rPr lang="pl-PL" sz="1800" dirty="0">
                <a:solidFill>
                  <a:schemeClr val="tx1"/>
                </a:solidFill>
              </a:rPr>
              <a:t> </a:t>
            </a:r>
            <a:r>
              <a:rPr lang="pl-PL" sz="1800" dirty="0" err="1">
                <a:solidFill>
                  <a:schemeClr val="tx1"/>
                </a:solidFill>
              </a:rPr>
              <a:t>find</a:t>
            </a:r>
            <a:r>
              <a:rPr lang="pl-PL" sz="1800" dirty="0">
                <a:solidFill>
                  <a:schemeClr val="tx1"/>
                </a:solidFill>
              </a:rPr>
              <a:t> </a:t>
            </a:r>
            <a:r>
              <a:rPr lang="pl-PL" sz="1800" dirty="0" err="1">
                <a:solidFill>
                  <a:schemeClr val="tx1"/>
                </a:solidFill>
              </a:rPr>
              <a:t>it</a:t>
            </a:r>
            <a:r>
              <a:rPr lang="pl-PL" sz="1800" dirty="0">
                <a:solidFill>
                  <a:schemeClr val="tx1"/>
                </a:solidFill>
              </a:rPr>
              <a:t>, he </a:t>
            </a:r>
            <a:r>
              <a:rPr lang="pl-PL" sz="1800" dirty="0" err="1">
                <a:solidFill>
                  <a:schemeClr val="tx1"/>
                </a:solidFill>
              </a:rPr>
              <a:t>returned</a:t>
            </a:r>
            <a:r>
              <a:rPr lang="pl-PL" sz="1800" dirty="0">
                <a:solidFill>
                  <a:schemeClr val="tx1"/>
                </a:solidFill>
              </a:rPr>
              <a:t> </a:t>
            </a:r>
            <a:r>
              <a:rPr lang="pl-PL" sz="1800" dirty="0" err="1">
                <a:solidFill>
                  <a:schemeClr val="tx1"/>
                </a:solidFill>
              </a:rPr>
              <a:t>home</a:t>
            </a:r>
            <a:r>
              <a:rPr lang="pl-PL" sz="1800" dirty="0">
                <a:solidFill>
                  <a:schemeClr val="tx1"/>
                </a:solidFill>
              </a:rPr>
              <a:t>.</a:t>
            </a:r>
          </a:p>
          <a:p>
            <a:pPr marL="595313" indent="-514350" eaLnBrk="1" hangingPunct="1">
              <a:buFont typeface="Corbel" pitchFamily="34" charset="0"/>
              <a:buAutoNum type="arabicPeriod"/>
            </a:pPr>
            <a:r>
              <a:rPr lang="pl-PL" sz="1800" dirty="0">
                <a:solidFill>
                  <a:schemeClr val="tx1"/>
                </a:solidFill>
              </a:rPr>
              <a:t> A </a:t>
            </a:r>
            <a:r>
              <a:rPr lang="pl-PL" sz="1800" dirty="0" err="1">
                <a:solidFill>
                  <a:schemeClr val="tx1"/>
                </a:solidFill>
              </a:rPr>
              <a:t>welsh</a:t>
            </a:r>
            <a:r>
              <a:rPr lang="pl-PL" sz="1800" dirty="0">
                <a:solidFill>
                  <a:schemeClr val="tx1"/>
                </a:solidFill>
              </a:rPr>
              <a:t> Prince </a:t>
            </a:r>
            <a:r>
              <a:rPr lang="pl-PL" sz="1800" dirty="0" err="1">
                <a:solidFill>
                  <a:schemeClr val="tx1"/>
                </a:solidFill>
              </a:rPr>
              <a:t>Madoc</a:t>
            </a:r>
            <a:r>
              <a:rPr lang="pl-PL" sz="1800" dirty="0">
                <a:solidFill>
                  <a:schemeClr val="tx1"/>
                </a:solidFill>
              </a:rPr>
              <a:t>, </a:t>
            </a:r>
            <a:r>
              <a:rPr lang="pl-PL" sz="1800" dirty="0" err="1">
                <a:solidFill>
                  <a:schemeClr val="tx1"/>
                </a:solidFill>
              </a:rPr>
              <a:t>left</a:t>
            </a:r>
            <a:r>
              <a:rPr lang="pl-PL" sz="1800" dirty="0">
                <a:solidFill>
                  <a:schemeClr val="tx1"/>
                </a:solidFill>
              </a:rPr>
              <a:t> </a:t>
            </a:r>
            <a:r>
              <a:rPr lang="pl-PL" sz="1800" dirty="0" err="1">
                <a:solidFill>
                  <a:schemeClr val="tx1"/>
                </a:solidFill>
              </a:rPr>
              <a:t>Wales</a:t>
            </a:r>
            <a:r>
              <a:rPr lang="pl-PL" sz="1800" dirty="0">
                <a:solidFill>
                  <a:schemeClr val="tx1"/>
                </a:solidFill>
              </a:rPr>
              <a:t> in 1176 to </a:t>
            </a:r>
            <a:r>
              <a:rPr lang="pl-PL" sz="1800" dirty="0" err="1">
                <a:solidFill>
                  <a:schemeClr val="tx1"/>
                </a:solidFill>
              </a:rPr>
              <a:t>escape</a:t>
            </a:r>
            <a:r>
              <a:rPr lang="pl-PL" sz="1800" dirty="0">
                <a:solidFill>
                  <a:schemeClr val="tx1"/>
                </a:solidFill>
              </a:rPr>
              <a:t> </a:t>
            </a:r>
            <a:r>
              <a:rPr lang="pl-PL" sz="1800" dirty="0" err="1">
                <a:solidFill>
                  <a:schemeClr val="tx1"/>
                </a:solidFill>
              </a:rPr>
              <a:t>fighting</a:t>
            </a:r>
            <a:r>
              <a:rPr lang="pl-PL" sz="1800" dirty="0">
                <a:solidFill>
                  <a:schemeClr val="tx1"/>
                </a:solidFill>
              </a:rPr>
              <a:t>. He </a:t>
            </a:r>
            <a:r>
              <a:rPr lang="pl-PL" sz="1800" dirty="0" err="1">
                <a:solidFill>
                  <a:schemeClr val="tx1"/>
                </a:solidFill>
              </a:rPr>
              <a:t>returned</a:t>
            </a:r>
            <a:r>
              <a:rPr lang="pl-PL" sz="1800" dirty="0">
                <a:solidFill>
                  <a:schemeClr val="tx1"/>
                </a:solidFill>
              </a:rPr>
              <a:t> </a:t>
            </a:r>
            <a:r>
              <a:rPr lang="pl-PL" sz="1800" dirty="0" err="1">
                <a:solidFill>
                  <a:schemeClr val="tx1"/>
                </a:solidFill>
              </a:rPr>
              <a:t>some</a:t>
            </a:r>
            <a:r>
              <a:rPr lang="pl-PL" sz="1800" dirty="0">
                <a:solidFill>
                  <a:schemeClr val="tx1"/>
                </a:solidFill>
              </a:rPr>
              <a:t> </a:t>
            </a:r>
            <a:r>
              <a:rPr lang="pl-PL" sz="1800" dirty="0" err="1">
                <a:solidFill>
                  <a:schemeClr val="tx1"/>
                </a:solidFill>
              </a:rPr>
              <a:t>years</a:t>
            </a:r>
            <a:r>
              <a:rPr lang="pl-PL" sz="1800" dirty="0">
                <a:solidFill>
                  <a:schemeClr val="tx1"/>
                </a:solidFill>
              </a:rPr>
              <a:t> </a:t>
            </a:r>
            <a:r>
              <a:rPr lang="pl-PL" sz="1800" dirty="0" err="1">
                <a:solidFill>
                  <a:schemeClr val="tx1"/>
                </a:solidFill>
              </a:rPr>
              <a:t>later</a:t>
            </a:r>
            <a:r>
              <a:rPr lang="pl-PL" sz="1800" dirty="0">
                <a:solidFill>
                  <a:schemeClr val="tx1"/>
                </a:solidFill>
              </a:rPr>
              <a:t> </a:t>
            </a:r>
            <a:r>
              <a:rPr lang="pl-PL" sz="1800" dirty="0" err="1">
                <a:solidFill>
                  <a:schemeClr val="tx1"/>
                </a:solidFill>
              </a:rPr>
              <a:t>speaking</a:t>
            </a:r>
            <a:r>
              <a:rPr lang="pl-PL" sz="1800" dirty="0">
                <a:solidFill>
                  <a:schemeClr val="tx1"/>
                </a:solidFill>
              </a:rPr>
              <a:t> of a „</a:t>
            </a:r>
            <a:r>
              <a:rPr lang="pl-PL" sz="1800" dirty="0" err="1">
                <a:solidFill>
                  <a:schemeClr val="tx1"/>
                </a:solidFill>
              </a:rPr>
              <a:t>warm</a:t>
            </a:r>
            <a:r>
              <a:rPr lang="pl-PL" sz="1800" dirty="0">
                <a:solidFill>
                  <a:schemeClr val="tx1"/>
                </a:solidFill>
              </a:rPr>
              <a:t> and </a:t>
            </a:r>
            <a:r>
              <a:rPr lang="pl-PL" sz="1800" dirty="0" err="1">
                <a:solidFill>
                  <a:schemeClr val="tx1"/>
                </a:solidFill>
              </a:rPr>
              <a:t>golden</a:t>
            </a:r>
            <a:r>
              <a:rPr lang="pl-PL" sz="1800" dirty="0">
                <a:solidFill>
                  <a:schemeClr val="tx1"/>
                </a:solidFill>
              </a:rPr>
              <a:t> land, far </a:t>
            </a:r>
            <a:r>
              <a:rPr lang="pl-PL" sz="1800" dirty="0" err="1">
                <a:solidFill>
                  <a:schemeClr val="tx1"/>
                </a:solidFill>
              </a:rPr>
              <a:t>across</a:t>
            </a:r>
            <a:r>
              <a:rPr lang="pl-PL" sz="1800" dirty="0">
                <a:solidFill>
                  <a:schemeClr val="tx1"/>
                </a:solidFill>
              </a:rPr>
              <a:t> the </a:t>
            </a:r>
            <a:r>
              <a:rPr lang="pl-PL" sz="1800" dirty="0" err="1">
                <a:solidFill>
                  <a:schemeClr val="tx1"/>
                </a:solidFill>
              </a:rPr>
              <a:t>sea</a:t>
            </a:r>
            <a:r>
              <a:rPr lang="pl-PL" sz="1800" dirty="0">
                <a:solidFill>
                  <a:schemeClr val="tx1"/>
                </a:solidFill>
              </a:rPr>
              <a:t>”</a:t>
            </a:r>
          </a:p>
          <a:p>
            <a:pPr marL="595313" indent="-514350" eaLnBrk="1" hangingPunct="1">
              <a:buFont typeface="Corbel" pitchFamily="34" charset="0"/>
              <a:buAutoNum type="arabicPeriod"/>
            </a:pPr>
            <a:r>
              <a:rPr lang="pl-PL" sz="1800" dirty="0">
                <a:solidFill>
                  <a:schemeClr val="tx1"/>
                </a:solidFill>
              </a:rPr>
              <a:t>A Viking </a:t>
            </a:r>
            <a:r>
              <a:rPr lang="pl-PL" sz="1800" dirty="0" err="1">
                <a:solidFill>
                  <a:schemeClr val="tx1"/>
                </a:solidFill>
              </a:rPr>
              <a:t>Leif</a:t>
            </a:r>
            <a:r>
              <a:rPr lang="pl-PL" sz="1800" dirty="0">
                <a:solidFill>
                  <a:schemeClr val="tx1"/>
                </a:solidFill>
              </a:rPr>
              <a:t> </a:t>
            </a:r>
            <a:r>
              <a:rPr lang="pl-PL" sz="1800" dirty="0" err="1">
                <a:solidFill>
                  <a:schemeClr val="tx1"/>
                </a:solidFill>
              </a:rPr>
              <a:t>Erikson</a:t>
            </a:r>
            <a:r>
              <a:rPr lang="pl-PL" sz="1800" dirty="0">
                <a:solidFill>
                  <a:schemeClr val="tx1"/>
                </a:solidFill>
              </a:rPr>
              <a:t> </a:t>
            </a:r>
            <a:r>
              <a:rPr lang="pl-PL" sz="1800" dirty="0" err="1">
                <a:solidFill>
                  <a:schemeClr val="tx1"/>
                </a:solidFill>
              </a:rPr>
              <a:t>travelled</a:t>
            </a:r>
            <a:r>
              <a:rPr lang="pl-PL" sz="1800" dirty="0">
                <a:solidFill>
                  <a:schemeClr val="tx1"/>
                </a:solidFill>
              </a:rPr>
              <a:t> to </a:t>
            </a:r>
            <a:r>
              <a:rPr lang="pl-PL" sz="1800" dirty="0" err="1">
                <a:solidFill>
                  <a:schemeClr val="tx1"/>
                </a:solidFill>
              </a:rPr>
              <a:t>North</a:t>
            </a:r>
            <a:r>
              <a:rPr lang="pl-PL" sz="1800" dirty="0">
                <a:solidFill>
                  <a:schemeClr val="tx1"/>
                </a:solidFill>
              </a:rPr>
              <a:t> </a:t>
            </a:r>
            <a:r>
              <a:rPr lang="pl-PL" sz="1800" dirty="0" err="1">
                <a:solidFill>
                  <a:schemeClr val="tx1"/>
                </a:solidFill>
              </a:rPr>
              <a:t>America</a:t>
            </a:r>
            <a:r>
              <a:rPr lang="pl-PL" sz="1800" dirty="0">
                <a:solidFill>
                  <a:schemeClr val="tx1"/>
                </a:solidFill>
              </a:rPr>
              <a:t> in 1001 AD. </a:t>
            </a:r>
            <a:r>
              <a:rPr lang="pl-PL" sz="1800" dirty="0" err="1">
                <a:solidFill>
                  <a:schemeClr val="tx1"/>
                </a:solidFill>
              </a:rPr>
              <a:t>Erikson</a:t>
            </a:r>
            <a:r>
              <a:rPr lang="pl-PL" sz="1800" dirty="0">
                <a:solidFill>
                  <a:schemeClr val="tx1"/>
                </a:solidFill>
              </a:rPr>
              <a:t> </a:t>
            </a:r>
            <a:r>
              <a:rPr lang="pl-PL" sz="1800" dirty="0" err="1">
                <a:solidFill>
                  <a:schemeClr val="tx1"/>
                </a:solidFill>
              </a:rPr>
              <a:t>grow</a:t>
            </a:r>
            <a:r>
              <a:rPr lang="pl-PL" sz="1800" dirty="0">
                <a:solidFill>
                  <a:schemeClr val="tx1"/>
                </a:solidFill>
              </a:rPr>
              <a:t> </a:t>
            </a:r>
            <a:r>
              <a:rPr lang="pl-PL" sz="1800" dirty="0" err="1">
                <a:solidFill>
                  <a:schemeClr val="tx1"/>
                </a:solidFill>
              </a:rPr>
              <a:t>up</a:t>
            </a:r>
            <a:r>
              <a:rPr lang="pl-PL" sz="1800" dirty="0">
                <a:solidFill>
                  <a:schemeClr val="tx1"/>
                </a:solidFill>
              </a:rPr>
              <a:t> in </a:t>
            </a:r>
            <a:r>
              <a:rPr lang="pl-PL" sz="1800" dirty="0" err="1">
                <a:solidFill>
                  <a:schemeClr val="tx1"/>
                </a:solidFill>
              </a:rPr>
              <a:t>Iceland</a:t>
            </a:r>
            <a:r>
              <a:rPr lang="pl-PL" sz="1800" dirty="0">
                <a:solidFill>
                  <a:schemeClr val="tx1"/>
                </a:solidFill>
              </a:rPr>
              <a:t>. </a:t>
            </a:r>
            <a:r>
              <a:rPr lang="pl-PL" sz="1800" dirty="0" err="1">
                <a:solidFill>
                  <a:schemeClr val="tx1"/>
                </a:solidFill>
              </a:rPr>
              <a:t>When</a:t>
            </a:r>
            <a:r>
              <a:rPr lang="pl-PL" sz="1800" dirty="0">
                <a:solidFill>
                  <a:schemeClr val="tx1"/>
                </a:solidFill>
              </a:rPr>
              <a:t> </a:t>
            </a:r>
            <a:r>
              <a:rPr lang="pl-PL" sz="1800" dirty="0" err="1">
                <a:solidFill>
                  <a:schemeClr val="tx1"/>
                </a:solidFill>
              </a:rPr>
              <a:t>his</a:t>
            </a:r>
            <a:r>
              <a:rPr lang="pl-PL" sz="1800" dirty="0">
                <a:solidFill>
                  <a:schemeClr val="tx1"/>
                </a:solidFill>
              </a:rPr>
              <a:t> </a:t>
            </a:r>
            <a:r>
              <a:rPr lang="pl-PL" sz="1800" dirty="0" err="1">
                <a:solidFill>
                  <a:schemeClr val="tx1"/>
                </a:solidFill>
              </a:rPr>
              <a:t>father</a:t>
            </a:r>
            <a:r>
              <a:rPr lang="pl-PL" sz="1800" dirty="0">
                <a:solidFill>
                  <a:schemeClr val="tx1"/>
                </a:solidFill>
              </a:rPr>
              <a:t> was </a:t>
            </a:r>
            <a:r>
              <a:rPr lang="pl-PL" sz="1800" dirty="0" err="1">
                <a:solidFill>
                  <a:schemeClr val="tx1"/>
                </a:solidFill>
              </a:rPr>
              <a:t>banished</a:t>
            </a:r>
            <a:r>
              <a:rPr lang="pl-PL" sz="1800" dirty="0">
                <a:solidFill>
                  <a:schemeClr val="tx1"/>
                </a:solidFill>
              </a:rPr>
              <a:t> from </a:t>
            </a:r>
            <a:r>
              <a:rPr lang="pl-PL" sz="1800" dirty="0" err="1">
                <a:solidFill>
                  <a:schemeClr val="tx1"/>
                </a:solidFill>
              </a:rPr>
              <a:t>Iceland</a:t>
            </a:r>
            <a:r>
              <a:rPr lang="pl-PL" sz="1800" dirty="0">
                <a:solidFill>
                  <a:schemeClr val="tx1"/>
                </a:solidFill>
              </a:rPr>
              <a:t> by the Viking </a:t>
            </a:r>
            <a:r>
              <a:rPr lang="pl-PL" sz="1800" dirty="0" err="1">
                <a:solidFill>
                  <a:schemeClr val="tx1"/>
                </a:solidFill>
              </a:rPr>
              <a:t>council</a:t>
            </a:r>
            <a:r>
              <a:rPr lang="pl-PL" sz="1800" dirty="0">
                <a:solidFill>
                  <a:schemeClr val="tx1"/>
                </a:solidFill>
              </a:rPr>
              <a:t>, </a:t>
            </a:r>
            <a:r>
              <a:rPr lang="pl-PL" sz="1800" dirty="0" err="1">
                <a:solidFill>
                  <a:schemeClr val="tx1"/>
                </a:solidFill>
              </a:rPr>
              <a:t>his</a:t>
            </a:r>
            <a:r>
              <a:rPr lang="pl-PL" sz="1800" dirty="0">
                <a:solidFill>
                  <a:schemeClr val="tx1"/>
                </a:solidFill>
              </a:rPr>
              <a:t> family set </a:t>
            </a:r>
            <a:r>
              <a:rPr lang="pl-PL" sz="1800" dirty="0" err="1">
                <a:solidFill>
                  <a:schemeClr val="tx1"/>
                </a:solidFill>
              </a:rPr>
              <a:t>sail</a:t>
            </a:r>
            <a:r>
              <a:rPr lang="pl-PL" sz="1800" dirty="0">
                <a:solidFill>
                  <a:schemeClr val="tx1"/>
                </a:solidFill>
              </a:rPr>
              <a:t> and </a:t>
            </a:r>
            <a:r>
              <a:rPr lang="pl-PL" sz="1800" dirty="0" err="1">
                <a:solidFill>
                  <a:schemeClr val="tx1"/>
                </a:solidFill>
              </a:rPr>
              <a:t>discovered</a:t>
            </a:r>
            <a:r>
              <a:rPr lang="pl-PL" sz="1800" dirty="0">
                <a:solidFill>
                  <a:schemeClr val="tx1"/>
                </a:solidFill>
              </a:rPr>
              <a:t> </a:t>
            </a:r>
            <a:r>
              <a:rPr lang="pl-PL" sz="1800" dirty="0" err="1">
                <a:solidFill>
                  <a:schemeClr val="tx1"/>
                </a:solidFill>
              </a:rPr>
              <a:t>Greenland</a:t>
            </a:r>
            <a:r>
              <a:rPr lang="pl-PL" sz="1800" dirty="0">
                <a:solidFill>
                  <a:schemeClr val="tx1"/>
                </a:solidFill>
              </a:rPr>
              <a:t>. </a:t>
            </a:r>
            <a:r>
              <a:rPr lang="pl-PL" sz="1800" dirty="0" err="1">
                <a:solidFill>
                  <a:schemeClr val="tx1"/>
                </a:solidFill>
              </a:rPr>
              <a:t>When</a:t>
            </a:r>
            <a:r>
              <a:rPr lang="pl-PL" sz="1800" dirty="0">
                <a:solidFill>
                  <a:schemeClr val="tx1"/>
                </a:solidFill>
              </a:rPr>
              <a:t> </a:t>
            </a:r>
            <a:r>
              <a:rPr lang="pl-PL" sz="1800" dirty="0" err="1">
                <a:solidFill>
                  <a:schemeClr val="tx1"/>
                </a:solidFill>
              </a:rPr>
              <a:t>Leif</a:t>
            </a:r>
            <a:r>
              <a:rPr lang="pl-PL" sz="1800" dirty="0">
                <a:solidFill>
                  <a:schemeClr val="tx1"/>
                </a:solidFill>
              </a:rPr>
              <a:t> </a:t>
            </a:r>
            <a:r>
              <a:rPr lang="pl-PL" sz="1800" dirty="0" err="1">
                <a:solidFill>
                  <a:schemeClr val="tx1"/>
                </a:solidFill>
              </a:rPr>
              <a:t>grew</a:t>
            </a:r>
            <a:r>
              <a:rPr lang="pl-PL" sz="1800" dirty="0">
                <a:solidFill>
                  <a:schemeClr val="tx1"/>
                </a:solidFill>
              </a:rPr>
              <a:t> </a:t>
            </a:r>
            <a:r>
              <a:rPr lang="pl-PL" sz="1800" dirty="0" err="1">
                <a:solidFill>
                  <a:schemeClr val="tx1"/>
                </a:solidFill>
              </a:rPr>
              <a:t>up</a:t>
            </a:r>
            <a:r>
              <a:rPr lang="pl-PL" sz="1800" dirty="0">
                <a:solidFill>
                  <a:schemeClr val="tx1"/>
                </a:solidFill>
              </a:rPr>
              <a:t> he </a:t>
            </a:r>
            <a:r>
              <a:rPr lang="pl-PL" sz="1800" dirty="0" err="1">
                <a:solidFill>
                  <a:schemeClr val="tx1"/>
                </a:solidFill>
              </a:rPr>
              <a:t>discovered</a:t>
            </a:r>
            <a:r>
              <a:rPr lang="pl-PL" sz="1800" dirty="0">
                <a:solidFill>
                  <a:schemeClr val="tx1"/>
                </a:solidFill>
              </a:rPr>
              <a:t> </a:t>
            </a:r>
            <a:r>
              <a:rPr lang="pl-PL" sz="1800" dirty="0" err="1">
                <a:solidFill>
                  <a:schemeClr val="tx1"/>
                </a:solidFill>
              </a:rPr>
              <a:t>Newfoundland</a:t>
            </a:r>
            <a:r>
              <a:rPr lang="pl-PL" sz="1800" dirty="0">
                <a:solidFill>
                  <a:schemeClr val="tx1"/>
                </a:solidFill>
              </a:rPr>
              <a:t> in Canada.</a:t>
            </a:r>
          </a:p>
          <a:p>
            <a:pPr marL="80963" indent="0" eaLnBrk="1" hangingPunct="1">
              <a:buNone/>
            </a:pPr>
            <a:r>
              <a:rPr lang="pl-PL" sz="1800" dirty="0">
                <a:solidFill>
                  <a:schemeClr val="tx1"/>
                </a:solidFill>
              </a:rPr>
              <a:t>                                                                 </a:t>
            </a:r>
          </a:p>
        </p:txBody>
      </p:sp>
      <p:pic>
        <p:nvPicPr>
          <p:cNvPr id="3" name="Obraz 2">
            <a:extLst>
              <a:ext uri="{FF2B5EF4-FFF2-40B4-BE49-F238E27FC236}">
                <a16:creationId xmlns:a16="http://schemas.microsoft.com/office/drawing/2014/main" id="{D1BF7445-EED4-47B5-B72A-9D04B9C8F2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00192" y="4221088"/>
            <a:ext cx="2222371" cy="2390726"/>
          </a:xfrm>
          <a:prstGeom prst="rect">
            <a:avLst/>
          </a:prstGeom>
        </p:spPr>
      </p:pic>
      <p:pic>
        <p:nvPicPr>
          <p:cNvPr id="9" name="Obraz 8">
            <a:extLst>
              <a:ext uri="{FF2B5EF4-FFF2-40B4-BE49-F238E27FC236}">
                <a16:creationId xmlns:a16="http://schemas.microsoft.com/office/drawing/2014/main" id="{03C10A43-5B1F-4609-83CC-C0A397DFDB1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87624" y="4407029"/>
            <a:ext cx="1973064" cy="2222371"/>
          </a:xfrm>
          <a:prstGeom prst="rect">
            <a:avLst/>
          </a:prstGeom>
        </p:spPr>
      </p:pic>
      <p:pic>
        <p:nvPicPr>
          <p:cNvPr id="12" name="Obraz 11">
            <a:extLst>
              <a:ext uri="{FF2B5EF4-FFF2-40B4-BE49-F238E27FC236}">
                <a16:creationId xmlns:a16="http://schemas.microsoft.com/office/drawing/2014/main" id="{AAAE13E9-6C7B-417C-856A-D6A1DCD28E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927727" y="4221087"/>
            <a:ext cx="1911096" cy="2390727"/>
          </a:xfrm>
          <a:prstGeom prst="rect">
            <a:avLst/>
          </a:prstGeom>
        </p:spPr>
      </p:pic>
    </p:spTree>
  </p:cSld>
  <p:clrMapOvr>
    <a:masterClrMapping/>
  </p:clrMapOvr>
  <p:transition spd="slow">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ytuł 1"/>
          <p:cNvSpPr>
            <a:spLocks noGrp="1"/>
          </p:cNvSpPr>
          <p:nvPr>
            <p:ph type="title"/>
          </p:nvPr>
        </p:nvSpPr>
        <p:spPr>
          <a:xfrm>
            <a:off x="1258888" y="260350"/>
            <a:ext cx="7499350" cy="1143000"/>
          </a:xfrm>
        </p:spPr>
        <p:txBody>
          <a:bodyPr/>
          <a:lstStyle/>
          <a:p>
            <a:pPr algn="ctr" eaLnBrk="1" hangingPunct="1"/>
            <a:r>
              <a:rPr lang="pl-PL">
                <a:latin typeface="Kristen ITC"/>
              </a:rPr>
              <a:t>Colonization of America</a:t>
            </a:r>
          </a:p>
        </p:txBody>
      </p:sp>
      <p:sp>
        <p:nvSpPr>
          <p:cNvPr id="20482" name="Symbol zastępczy zawartości 2"/>
          <p:cNvSpPr>
            <a:spLocks noGrp="1"/>
          </p:cNvSpPr>
          <p:nvPr>
            <p:ph idx="1"/>
          </p:nvPr>
        </p:nvSpPr>
        <p:spPr>
          <a:xfrm>
            <a:off x="385762" y="1196752"/>
            <a:ext cx="8372476" cy="5111973"/>
          </a:xfrm>
        </p:spPr>
        <p:txBody>
          <a:bodyPr/>
          <a:lstStyle/>
          <a:p>
            <a:pPr eaLnBrk="1" hangingPunct="1">
              <a:lnSpc>
                <a:spcPct val="120000"/>
              </a:lnSpc>
              <a:buFont typeface="Corbel" pitchFamily="34" charset="0"/>
              <a:buNone/>
            </a:pPr>
            <a:r>
              <a:rPr lang="en-US" dirty="0">
                <a:solidFill>
                  <a:schemeClr val="tx1"/>
                </a:solidFill>
              </a:rPr>
              <a:t>The famous European explorers came from England, Spain, Italy, Portugal and France - The voyages of the first explorers and the countries of Europe were motivated by various reasons, the foremost being to build great empires - which led to the Colonization of America. The</a:t>
            </a:r>
            <a:r>
              <a:rPr lang="pl-PL" dirty="0">
                <a:solidFill>
                  <a:schemeClr val="tx1"/>
                </a:solidFill>
              </a:rPr>
              <a:t>y </a:t>
            </a:r>
            <a:r>
              <a:rPr lang="pl-PL" dirty="0" err="1">
                <a:solidFill>
                  <a:schemeClr val="tx1"/>
                </a:solidFill>
              </a:rPr>
              <a:t>thought</a:t>
            </a:r>
            <a:r>
              <a:rPr lang="pl-PL" dirty="0">
                <a:solidFill>
                  <a:schemeClr val="tx1"/>
                </a:solidFill>
              </a:rPr>
              <a:t> </a:t>
            </a:r>
            <a:r>
              <a:rPr lang="pl-PL" dirty="0" err="1">
                <a:solidFill>
                  <a:schemeClr val="tx1"/>
                </a:solidFill>
              </a:rPr>
              <a:t>they</a:t>
            </a:r>
            <a:r>
              <a:rPr lang="pl-PL" dirty="0">
                <a:solidFill>
                  <a:schemeClr val="tx1"/>
                </a:solidFill>
              </a:rPr>
              <a:t> </a:t>
            </a:r>
            <a:r>
              <a:rPr lang="pl-PL" dirty="0" err="1">
                <a:solidFill>
                  <a:schemeClr val="tx1"/>
                </a:solidFill>
              </a:rPr>
              <a:t>will</a:t>
            </a:r>
            <a:r>
              <a:rPr lang="pl-PL" dirty="0">
                <a:solidFill>
                  <a:schemeClr val="tx1"/>
                </a:solidFill>
              </a:rPr>
              <a:t> </a:t>
            </a:r>
            <a:r>
              <a:rPr lang="pl-PL" dirty="0" err="1">
                <a:solidFill>
                  <a:schemeClr val="tx1"/>
                </a:solidFill>
              </a:rPr>
              <a:t>find</a:t>
            </a:r>
            <a:r>
              <a:rPr lang="pl-PL" dirty="0">
                <a:solidFill>
                  <a:schemeClr val="tx1"/>
                </a:solidFill>
              </a:rPr>
              <a:t> </a:t>
            </a:r>
            <a:r>
              <a:rPr lang="pl-PL" dirty="0" err="1">
                <a:solidFill>
                  <a:schemeClr val="tx1"/>
                </a:solidFill>
              </a:rPr>
              <a:t>gold</a:t>
            </a:r>
            <a:r>
              <a:rPr lang="pl-PL" dirty="0">
                <a:solidFill>
                  <a:schemeClr val="tx1"/>
                </a:solidFill>
              </a:rPr>
              <a:t> but </a:t>
            </a:r>
            <a:r>
              <a:rPr lang="pl-PL" dirty="0" err="1">
                <a:solidFill>
                  <a:schemeClr val="tx1"/>
                </a:solidFill>
              </a:rPr>
              <a:t>instead</a:t>
            </a:r>
            <a:r>
              <a:rPr lang="pl-PL" dirty="0">
                <a:solidFill>
                  <a:schemeClr val="tx1"/>
                </a:solidFill>
              </a:rPr>
              <a:t> </a:t>
            </a:r>
            <a:r>
              <a:rPr lang="pl-PL" dirty="0" err="1">
                <a:solidFill>
                  <a:schemeClr val="tx1"/>
                </a:solidFill>
              </a:rPr>
              <a:t>they</a:t>
            </a:r>
            <a:r>
              <a:rPr lang="pl-PL" dirty="0">
                <a:solidFill>
                  <a:schemeClr val="tx1"/>
                </a:solidFill>
              </a:rPr>
              <a:t> </a:t>
            </a:r>
            <a:r>
              <a:rPr lang="pl-PL" dirty="0" err="1">
                <a:solidFill>
                  <a:schemeClr val="tx1"/>
                </a:solidFill>
              </a:rPr>
              <a:t>found</a:t>
            </a:r>
            <a:r>
              <a:rPr lang="pl-PL" dirty="0">
                <a:solidFill>
                  <a:schemeClr val="tx1"/>
                </a:solidFill>
              </a:rPr>
              <a:t> </a:t>
            </a:r>
            <a:r>
              <a:rPr lang="pl-PL" dirty="0" err="1">
                <a:solidFill>
                  <a:schemeClr val="tx1"/>
                </a:solidFill>
              </a:rPr>
              <a:t>many</a:t>
            </a:r>
            <a:r>
              <a:rPr lang="pl-PL" dirty="0">
                <a:solidFill>
                  <a:schemeClr val="tx1"/>
                </a:solidFill>
              </a:rPr>
              <a:t> </a:t>
            </a:r>
            <a:r>
              <a:rPr lang="pl-PL" dirty="0" err="1">
                <a:solidFill>
                  <a:schemeClr val="tx1"/>
                </a:solidFill>
              </a:rPr>
              <a:t>other</a:t>
            </a:r>
            <a:r>
              <a:rPr lang="pl-PL" dirty="0">
                <a:solidFill>
                  <a:schemeClr val="tx1"/>
                </a:solidFill>
              </a:rPr>
              <a:t> </a:t>
            </a:r>
            <a:r>
              <a:rPr lang="pl-PL" dirty="0" err="1">
                <a:solidFill>
                  <a:schemeClr val="tx1"/>
                </a:solidFill>
              </a:rPr>
              <a:t>useful</a:t>
            </a:r>
            <a:r>
              <a:rPr lang="pl-PL" dirty="0">
                <a:solidFill>
                  <a:schemeClr val="tx1"/>
                </a:solidFill>
              </a:rPr>
              <a:t> </a:t>
            </a:r>
            <a:r>
              <a:rPr lang="pl-PL" dirty="0" err="1">
                <a:solidFill>
                  <a:schemeClr val="tx1"/>
                </a:solidFill>
              </a:rPr>
              <a:t>things</a:t>
            </a:r>
            <a:r>
              <a:rPr lang="pl-PL" dirty="0">
                <a:solidFill>
                  <a:schemeClr val="tx1"/>
                </a:solidFill>
              </a:rPr>
              <a:t> </a:t>
            </a:r>
            <a:r>
              <a:rPr lang="pl-PL" dirty="0" err="1">
                <a:solidFill>
                  <a:schemeClr val="tx1"/>
                </a:solidFill>
              </a:rPr>
              <a:t>such</a:t>
            </a:r>
            <a:r>
              <a:rPr lang="pl-PL" dirty="0">
                <a:solidFill>
                  <a:schemeClr val="tx1"/>
                </a:solidFill>
              </a:rPr>
              <a:t> as</a:t>
            </a:r>
            <a:r>
              <a:rPr lang="en-US" dirty="0">
                <a:solidFill>
                  <a:schemeClr val="tx1"/>
                </a:solidFill>
              </a:rPr>
              <a:t> :</a:t>
            </a:r>
            <a:endParaRPr lang="en-US" sz="1500" dirty="0">
              <a:solidFill>
                <a:schemeClr val="tx1"/>
              </a:solidFill>
            </a:endParaRPr>
          </a:p>
        </p:txBody>
      </p:sp>
      <p:pic>
        <p:nvPicPr>
          <p:cNvPr id="3" name="Obraz 2">
            <a:extLst>
              <a:ext uri="{FF2B5EF4-FFF2-40B4-BE49-F238E27FC236}">
                <a16:creationId xmlns:a16="http://schemas.microsoft.com/office/drawing/2014/main" id="{36A45751-D4C1-4336-A565-CA2EC184E9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4875" y="3140968"/>
            <a:ext cx="7334250" cy="3178555"/>
          </a:xfrm>
          <a:prstGeom prst="rect">
            <a:avLst/>
          </a:prstGeom>
        </p:spPr>
      </p:pic>
    </p:spTree>
  </p:cSld>
  <p:clrMapOvr>
    <a:masterClrMapping/>
  </p:clrMapOvr>
  <p:transition spd="slow">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ymbol zastępczy zawartości 2"/>
          <p:cNvSpPr>
            <a:spLocks noGrp="1"/>
          </p:cNvSpPr>
          <p:nvPr>
            <p:ph idx="1"/>
          </p:nvPr>
        </p:nvSpPr>
        <p:spPr>
          <a:xfrm>
            <a:off x="309563" y="842963"/>
            <a:ext cx="3506787" cy="6048375"/>
          </a:xfrm>
        </p:spPr>
        <p:txBody>
          <a:bodyPr/>
          <a:lstStyle/>
          <a:p>
            <a:pPr marL="33338" indent="0" eaLnBrk="1" hangingPunct="1">
              <a:lnSpc>
                <a:spcPct val="110000"/>
              </a:lnSpc>
              <a:buFont typeface="Corbel" pitchFamily="34" charset="0"/>
              <a:buNone/>
            </a:pPr>
            <a:r>
              <a:rPr lang="en-US" sz="1800">
                <a:solidFill>
                  <a:schemeClr val="tx1"/>
                </a:solidFill>
              </a:rPr>
              <a:t>During the 1500's the Colonization of America was left almost entirely to Spain. Their program of colonization concentrated on South America but the Spanish also explored the regions of New Mexico and Texas and had established the Spanish colony of St. Augustine, in Florida. The Colonization of South America also had a significant presence from the Portuguese. North America, from the Gulf of Mexico to the Arctic Ocean, had not been explored and the lands were inhabited by the Native Indian Tribes.</a:t>
            </a:r>
          </a:p>
          <a:p>
            <a:pPr marL="33338" indent="0" eaLnBrk="1" hangingPunct="1">
              <a:lnSpc>
                <a:spcPct val="110000"/>
              </a:lnSpc>
            </a:pPr>
            <a:endParaRPr lang="en-US">
              <a:solidFill>
                <a:schemeClr val="tx1"/>
              </a:solidFill>
            </a:endParaRPr>
          </a:p>
          <a:p>
            <a:pPr marL="33338" indent="0" eaLnBrk="1" hangingPunct="1"/>
            <a:endParaRPr lang="pl-PL"/>
          </a:p>
        </p:txBody>
      </p:sp>
      <p:pic>
        <p:nvPicPr>
          <p:cNvPr id="21506" name="Obraz 3"/>
          <p:cNvPicPr>
            <a:picLocks noChangeAspect="1"/>
          </p:cNvPicPr>
          <p:nvPr/>
        </p:nvPicPr>
        <p:blipFill>
          <a:blip r:embed="rId2"/>
          <a:srcRect/>
          <a:stretch>
            <a:fillRect/>
          </a:stretch>
        </p:blipFill>
        <p:spPr bwMode="auto">
          <a:xfrm>
            <a:off x="4140200" y="242888"/>
            <a:ext cx="4764088" cy="6315075"/>
          </a:xfrm>
          <a:prstGeom prst="rect">
            <a:avLst/>
          </a:prstGeom>
          <a:noFill/>
          <a:ln w="9525">
            <a:noFill/>
            <a:miter lim="800000"/>
            <a:headEnd/>
            <a:tailEnd/>
          </a:ln>
        </p:spPr>
      </p:pic>
      <p:sp>
        <p:nvSpPr>
          <p:cNvPr id="21507" name="Tytuł 1"/>
          <p:cNvSpPr>
            <a:spLocks noGrp="1"/>
          </p:cNvSpPr>
          <p:nvPr>
            <p:ph type="title"/>
          </p:nvPr>
        </p:nvSpPr>
        <p:spPr>
          <a:xfrm>
            <a:off x="112713" y="34925"/>
            <a:ext cx="7407275" cy="347663"/>
          </a:xfrm>
        </p:spPr>
        <p:txBody>
          <a:bodyPr/>
          <a:lstStyle/>
          <a:p>
            <a:pPr eaLnBrk="1" hangingPunct="1"/>
            <a:br>
              <a:rPr lang="en-US" sz="3600"/>
            </a:br>
            <a:r>
              <a:rPr lang="en-US" sz="3600"/>
              <a:t>Colonization of America in the </a:t>
            </a:r>
            <a:r>
              <a:rPr lang="en-US" sz="3600">
                <a:solidFill>
                  <a:schemeClr val="tx1"/>
                </a:solidFill>
              </a:rPr>
              <a:t>1500's</a:t>
            </a:r>
            <a:endParaRPr lang="pl-PL" sz="3600">
              <a:solidFill>
                <a:schemeClr val="tx1"/>
              </a:solidFill>
            </a:endParaRPr>
          </a:p>
        </p:txBody>
      </p:sp>
    </p:spTree>
  </p:cSld>
  <p:clrMapOvr>
    <a:masterClrMapping/>
  </p:clrMapOvr>
  <p:transition spd="slow">
    <p:push dir="r"/>
  </p:transition>
</p:sld>
</file>

<file path=ppt/theme/theme1.xml><?xml version="1.0" encoding="utf-8"?>
<a:theme xmlns:a="http://schemas.openxmlformats.org/drawingml/2006/main" name="Podstawa">
  <a:themeElements>
    <a:clrScheme name="Podstawa">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odstawa">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dstaw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TC103457444[[fn=Podstawa]]</Template>
  <TotalTime>433</TotalTime>
  <Words>930</Words>
  <Application>Microsoft Office PowerPoint</Application>
  <PresentationFormat>Pokaz na ekranie (4:3)</PresentationFormat>
  <Paragraphs>42</Paragraphs>
  <Slides>11</Slides>
  <Notes>1</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11</vt:i4>
      </vt:variant>
    </vt:vector>
  </HeadingPairs>
  <TitlesOfParts>
    <vt:vector size="23" baseType="lpstr">
      <vt:lpstr>Arial</vt:lpstr>
      <vt:lpstr>Baskerville Old Face</vt:lpstr>
      <vt:lpstr>Bradley Hand ITC</vt:lpstr>
      <vt:lpstr>Calibri</vt:lpstr>
      <vt:lpstr>Century</vt:lpstr>
      <vt:lpstr>Copperplate Gothic Light</vt:lpstr>
      <vt:lpstr>Corbel</vt:lpstr>
      <vt:lpstr>Freestyle Script</vt:lpstr>
      <vt:lpstr>Harrington</vt:lpstr>
      <vt:lpstr>Iskoola Pota</vt:lpstr>
      <vt:lpstr>Kristen ITC</vt:lpstr>
      <vt:lpstr>Podstawa</vt:lpstr>
      <vt:lpstr>THE Discovery of America</vt:lpstr>
      <vt:lpstr>Prezentacja programu PowerPoint</vt:lpstr>
      <vt:lpstr>1492</vt:lpstr>
      <vt:lpstr>The first voyage </vt:lpstr>
      <vt:lpstr>The history of the discovery.</vt:lpstr>
      <vt:lpstr>The story continues</vt:lpstr>
      <vt:lpstr>Other theories about the discovery of America.</vt:lpstr>
      <vt:lpstr>Colonization of America</vt:lpstr>
      <vt:lpstr> Colonization of America in the 1500's</vt:lpstr>
      <vt:lpstr>Prezentacja programu PowerPoint</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of America</dc:title>
  <dc:creator>Nauczyciele</dc:creator>
  <cp:lastModifiedBy>Kleopatra</cp:lastModifiedBy>
  <cp:revision>44</cp:revision>
  <dcterms:created xsi:type="dcterms:W3CDTF">2013-05-13T09:40:10Z</dcterms:created>
  <dcterms:modified xsi:type="dcterms:W3CDTF">2018-04-08T06:22:10Z</dcterms:modified>
</cp:coreProperties>
</file>