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9BF137-BB52-5E09-6316-7F123154058A}" v="5169" dt="2020-04-29T15:23:24.602"/>
    <p1510:client id="{C6E059A3-4CF9-490E-B7D4-C14157BD2308}" v="79" dt="2020-04-29T09:16:08.365"/>
    <p1510:client id="{FBADACEF-D087-8793-49E3-4E5362A71FB1}" v="22" dt="2020-04-29T15:25:28.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018" autoAdjust="0"/>
    <p:restoredTop sz="94660"/>
  </p:normalViewPr>
  <p:slideViewPr>
    <p:cSldViewPr snapToGrid="0">
      <p:cViewPr>
        <p:scale>
          <a:sx n="62" d="100"/>
          <a:sy n="62" d="100"/>
        </p:scale>
        <p:origin x="-840" y="-27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pl-PL"/>
              <a:t>Kliknij, aby edytować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5/9/2020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pl-PL"/>
              <a:t>Kliknij, aby edytować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5/9/2020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pl-PL"/>
              <a:t>Kliknij, aby edytować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pl-PL"/>
              <a:t>Kliknij, aby edytować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5/9/2020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pl-PL"/>
              <a:t>Kliknij, aby edytować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5/9/2020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pl-PL"/>
              <a:t>Kliknij, aby edytować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5800" y="3132666"/>
            <a:ext cx="5311775"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3132666"/>
            <a:ext cx="5334000"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pl-PL"/>
              <a:t>Kliknij, aby edytować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pPr/>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5/9/2020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673" y="1803405"/>
            <a:ext cx="12175473" cy="1825096"/>
          </a:xfrm>
        </p:spPr>
        <p:txBody>
          <a:bodyPr>
            <a:normAutofit fontScale="90000"/>
          </a:bodyPr>
          <a:lstStyle/>
          <a:p>
            <a:pPr algn="ctr"/>
            <a:r>
              <a:rPr lang="pl-PL" dirty="0">
                <a:latin typeface="Gill Sans Ultra Bold"/>
                <a:ea typeface="+mj-lt"/>
                <a:cs typeface="+mj-lt"/>
              </a:rPr>
              <a:t>Prezentacja multimedialna </a:t>
            </a:r>
            <a:r>
              <a:rPr lang="pl-PL" dirty="0" smtClean="0">
                <a:latin typeface="Gill Sans Ultra Bold"/>
                <a:ea typeface="+mj-lt"/>
                <a:cs typeface="+mj-lt"/>
              </a:rPr>
              <a:t/>
            </a:r>
            <a:br>
              <a:rPr lang="pl-PL" dirty="0" smtClean="0">
                <a:latin typeface="Gill Sans Ultra Bold"/>
                <a:ea typeface="+mj-lt"/>
                <a:cs typeface="+mj-lt"/>
              </a:rPr>
            </a:br>
            <a:r>
              <a:rPr lang="pl-PL" dirty="0" smtClean="0">
                <a:latin typeface="Gill Sans Ultra Bold"/>
                <a:ea typeface="+mj-lt"/>
                <a:cs typeface="+mj-lt"/>
              </a:rPr>
              <a:t>w </a:t>
            </a:r>
            <a:r>
              <a:rPr lang="pl-PL" dirty="0">
                <a:latin typeface="Gill Sans Ultra Bold"/>
                <a:ea typeface="+mj-lt"/>
                <a:cs typeface="+mj-lt"/>
              </a:rPr>
              <a:t>dziesięciu krokach</a:t>
            </a:r>
            <a:endParaRPr lang="pl-PL" dirty="0">
              <a:latin typeface="Gill Sans Ultra Bold"/>
            </a:endParaRPr>
          </a:p>
        </p:txBody>
      </p:sp>
      <p:sp>
        <p:nvSpPr>
          <p:cNvPr id="3" name="Podtytuł 2"/>
          <p:cNvSpPr>
            <a:spLocks noGrp="1"/>
          </p:cNvSpPr>
          <p:nvPr>
            <p:ph type="subTitle" idx="1"/>
          </p:nvPr>
        </p:nvSpPr>
        <p:spPr/>
        <p:txBody>
          <a:bodyPr vert="horz" lIns="91440" tIns="45720" rIns="91440" bIns="45720" rtlCol="0" anchor="t">
            <a:normAutofit/>
          </a:bodyPr>
          <a:lstStyle/>
          <a:p>
            <a:r>
              <a:rPr lang="pl-PL" dirty="0"/>
              <a:t>Kacper Pietrzak 8F</a:t>
            </a:r>
          </a:p>
        </p:txBody>
      </p:sp>
      <p:sp>
        <p:nvSpPr>
          <p:cNvPr id="4" name="Prostokąt 3"/>
          <p:cNvSpPr/>
          <p:nvPr/>
        </p:nvSpPr>
        <p:spPr>
          <a:xfrm>
            <a:off x="0" y="6267047"/>
            <a:ext cx="12192000" cy="584775"/>
          </a:xfrm>
          <a:prstGeom prst="rect">
            <a:avLst/>
          </a:prstGeom>
        </p:spPr>
        <p:txBody>
          <a:bodyPr wrap="square">
            <a:spAutoFit/>
          </a:bodyPr>
          <a:lstStyle/>
          <a:p>
            <a:pPr lvl="2" algn="ctr"/>
            <a:r>
              <a:rPr lang="pl-PL" sz="1600" b="1" cap="all" dirty="0" smtClean="0"/>
              <a:t>SZKOŁA PODSTAWOWA NR 6</a:t>
            </a:r>
            <a:endParaRPr lang="pl-PL" sz="1600" b="1" cap="all" dirty="0"/>
          </a:p>
          <a:p>
            <a:pPr lvl="2"/>
            <a:r>
              <a:rPr lang="pl-PL" sz="1600" b="1" cap="all" dirty="0" smtClean="0"/>
              <a:t>IM</a:t>
            </a:r>
            <a:r>
              <a:rPr lang="pl-PL" sz="1600" b="1" cap="all" dirty="0"/>
              <a:t>. JANA KOCHANOWSKIEGO W ZGIERZU Z ODDZIAŁAMI DWUJĘZYCZNYMI I ODDZIAŁAMI SPORTOWYM</a:t>
            </a:r>
          </a:p>
        </p:txBody>
      </p:sp>
    </p:spTree>
    <p:extLst>
      <p:ext uri="{BB962C8B-B14F-4D97-AF65-F5344CB8AC3E}">
        <p14:creationId xmlns:p14="http://schemas.microsoft.com/office/powerpoint/2010/main" xmlns="" val="299147011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A940077-2B78-4570-A43F-9F8FB05EE94F}"/>
              </a:ext>
            </a:extLst>
          </p:cNvPr>
          <p:cNvSpPr txBox="1"/>
          <p:nvPr/>
        </p:nvSpPr>
        <p:spPr>
          <a:xfrm>
            <a:off x="2309" y="729673"/>
            <a:ext cx="1218738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600" b="1" i="1" dirty="0">
                <a:latin typeface="Gill Sans Nova Cond"/>
              </a:rPr>
              <a:t>KROK ÓSMY</a:t>
            </a:r>
            <a:endParaRPr lang="pl-PL" sz="6600" dirty="0"/>
          </a:p>
        </p:txBody>
      </p:sp>
      <p:sp>
        <p:nvSpPr>
          <p:cNvPr id="3" name="pole tekstowe 2">
            <a:extLst>
              <a:ext uri="{FF2B5EF4-FFF2-40B4-BE49-F238E27FC236}">
                <a16:creationId xmlns:a16="http://schemas.microsoft.com/office/drawing/2014/main" xmlns="" id="{DA15D957-86F5-445F-B15A-93E8D4BAB2C2}"/>
              </a:ext>
            </a:extLst>
          </p:cNvPr>
          <p:cNvSpPr txBox="1"/>
          <p:nvPr/>
        </p:nvSpPr>
        <p:spPr>
          <a:xfrm>
            <a:off x="-4907" y="2142548"/>
            <a:ext cx="121873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i="1" u="sng" dirty="0"/>
              <a:t>Liczba slajdów</a:t>
            </a:r>
            <a:r>
              <a:rPr lang="pl-PL" dirty="0"/>
              <a:t> -powinna być ona wystarczająca do zaprezentowania danego tematu, jednak nie nadmiernie duża. Długa prezentacja może znudzić widzów.</a:t>
            </a:r>
          </a:p>
        </p:txBody>
      </p:sp>
      <p:pic>
        <p:nvPicPr>
          <p:cNvPr id="4" name="Obraz 4" descr="Obraz zawierający zrzut ekranu, czarny&#10;&#10;Opis wygenerowany przy bardzo wysokim poziomie pewności">
            <a:extLst>
              <a:ext uri="{FF2B5EF4-FFF2-40B4-BE49-F238E27FC236}">
                <a16:creationId xmlns:a16="http://schemas.microsoft.com/office/drawing/2014/main" xmlns="" id="{95DA6F36-82F1-48AD-830C-5CB107B91066}"/>
              </a:ext>
            </a:extLst>
          </p:cNvPr>
          <p:cNvPicPr>
            <a:picLocks noChangeAspect="1"/>
          </p:cNvPicPr>
          <p:nvPr/>
        </p:nvPicPr>
        <p:blipFill>
          <a:blip r:embed="rId2"/>
          <a:stretch>
            <a:fillRect/>
          </a:stretch>
        </p:blipFill>
        <p:spPr>
          <a:xfrm>
            <a:off x="1052945" y="4080569"/>
            <a:ext cx="4428836" cy="2310587"/>
          </a:xfrm>
          <a:prstGeom prst="rect">
            <a:avLst/>
          </a:prstGeom>
        </p:spPr>
      </p:pic>
      <p:pic>
        <p:nvPicPr>
          <p:cNvPr id="6" name="Obraz 6" descr="Obraz zawierający zrzut ekranu&#10;&#10;Opis wygenerowany przy bardzo wysokim poziomie pewności">
            <a:extLst>
              <a:ext uri="{FF2B5EF4-FFF2-40B4-BE49-F238E27FC236}">
                <a16:creationId xmlns:a16="http://schemas.microsoft.com/office/drawing/2014/main" xmlns="" id="{04D37DBC-1F8A-41F6-877E-2DD075537E95}"/>
              </a:ext>
            </a:extLst>
          </p:cNvPr>
          <p:cNvPicPr>
            <a:picLocks noChangeAspect="1"/>
          </p:cNvPicPr>
          <p:nvPr/>
        </p:nvPicPr>
        <p:blipFill>
          <a:blip r:embed="rId3"/>
          <a:stretch>
            <a:fillRect/>
          </a:stretch>
        </p:blipFill>
        <p:spPr>
          <a:xfrm>
            <a:off x="-2884054" y="4535720"/>
            <a:ext cx="2743200" cy="1411834"/>
          </a:xfrm>
          <a:prstGeom prst="rect">
            <a:avLst/>
          </a:prstGeom>
        </p:spPr>
      </p:pic>
      <p:pic>
        <p:nvPicPr>
          <p:cNvPr id="8" name="Obraz 8" descr="Obraz zawierający ekran, monitor, małe, czarny&#10;&#10;Opis wygenerowany przy bardzo wysokim poziomie pewności">
            <a:extLst>
              <a:ext uri="{FF2B5EF4-FFF2-40B4-BE49-F238E27FC236}">
                <a16:creationId xmlns:a16="http://schemas.microsoft.com/office/drawing/2014/main" xmlns="" id="{E296CEEF-26EA-49A3-8B33-8AD06312E8BE}"/>
              </a:ext>
            </a:extLst>
          </p:cNvPr>
          <p:cNvPicPr>
            <a:picLocks noChangeAspect="1"/>
          </p:cNvPicPr>
          <p:nvPr/>
        </p:nvPicPr>
        <p:blipFill>
          <a:blip r:embed="rId4"/>
          <a:stretch>
            <a:fillRect/>
          </a:stretch>
        </p:blipFill>
        <p:spPr>
          <a:xfrm>
            <a:off x="8037897" y="2709085"/>
            <a:ext cx="1785231" cy="3953164"/>
          </a:xfrm>
          <a:prstGeom prst="rect">
            <a:avLst/>
          </a:prstGeom>
        </p:spPr>
      </p:pic>
    </p:spTree>
    <p:extLst>
      <p:ext uri="{BB962C8B-B14F-4D97-AF65-F5344CB8AC3E}">
        <p14:creationId xmlns:p14="http://schemas.microsoft.com/office/powerpoint/2010/main" xmlns="" val="424279610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5430000-B06E-4A01-A4B2-689A639ABF79}"/>
              </a:ext>
            </a:extLst>
          </p:cNvPr>
          <p:cNvSpPr txBox="1"/>
          <p:nvPr/>
        </p:nvSpPr>
        <p:spPr>
          <a:xfrm>
            <a:off x="643358" y="2796309"/>
            <a:ext cx="1020156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sng" dirty="0" err="1"/>
              <a:t>Przygotowujemy</a:t>
            </a:r>
            <a:r>
              <a:rPr lang="en-US" sz="2400" b="1" i="1" u="sng" dirty="0"/>
              <a:t> </a:t>
            </a:r>
            <a:r>
              <a:rPr lang="en-US" sz="2400" b="1" i="1" u="sng" dirty="0" err="1"/>
              <a:t>ogólny</a:t>
            </a:r>
            <a:r>
              <a:rPr lang="en-US" sz="2400" b="1" i="1" u="sng" dirty="0"/>
              <a:t> plan prezentacji.</a:t>
            </a:r>
            <a:endParaRPr lang="pl-PL" sz="2400" b="1" dirty="0"/>
          </a:p>
          <a:p>
            <a:r>
              <a:rPr lang="en-US" sz="2000" dirty="0"/>
              <a:t> Ustal zakres materiału, jaki zamierzasz przedstawić.  Możesz używać </a:t>
            </a:r>
            <a:r>
              <a:rPr lang="en-US" sz="2000" dirty="0" err="1"/>
              <a:t>zagadnień</a:t>
            </a:r>
            <a:r>
              <a:rPr lang="en-US" sz="2000" dirty="0"/>
              <a:t> </a:t>
            </a:r>
            <a:r>
              <a:rPr lang="en-US" sz="2000" dirty="0" err="1"/>
              <a:t>omówionych</a:t>
            </a:r>
            <a:r>
              <a:rPr lang="en-US" sz="2000" dirty="0"/>
              <a:t> </a:t>
            </a:r>
            <a:r>
              <a:rPr lang="en-US" sz="2000" dirty="0" err="1"/>
              <a:t>na</a:t>
            </a:r>
            <a:r>
              <a:rPr lang="en-US" sz="2000" dirty="0"/>
              <a:t> </a:t>
            </a:r>
            <a:r>
              <a:rPr lang="en-US" sz="2000" dirty="0" err="1"/>
              <a:t>poprzednich</a:t>
            </a:r>
            <a:r>
              <a:rPr lang="en-US" sz="2000" dirty="0"/>
              <a:t> tematach.</a:t>
            </a:r>
          </a:p>
        </p:txBody>
      </p:sp>
      <p:sp>
        <p:nvSpPr>
          <p:cNvPr id="3" name="pole tekstowe 2">
            <a:extLst>
              <a:ext uri="{FF2B5EF4-FFF2-40B4-BE49-F238E27FC236}">
                <a16:creationId xmlns:a16="http://schemas.microsoft.com/office/drawing/2014/main" xmlns="" id="{E33D1954-6392-4CEB-A937-BF7D3D95BE50}"/>
              </a:ext>
            </a:extLst>
          </p:cNvPr>
          <p:cNvSpPr txBox="1"/>
          <p:nvPr/>
        </p:nvSpPr>
        <p:spPr>
          <a:xfrm>
            <a:off x="2309" y="302491"/>
            <a:ext cx="121873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rPr>
              <a:t>Jak przygotować prezentacje w 10 krokach?</a:t>
            </a:r>
          </a:p>
          <a:p>
            <a:pPr algn="ctr"/>
            <a:r>
              <a:rPr lang="pl-PL" sz="5400" b="1" i="1" dirty="0">
                <a:latin typeface="Agency FB" panose="020B0503020202020204" pitchFamily="34" charset="0"/>
              </a:rPr>
              <a:t>Krok 1 Przygotowujemy ogólny plan prezentacji.</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83074" b="14054"/>
          <a:stretch/>
        </p:blipFill>
        <p:spPr bwMode="auto">
          <a:xfrm rot="690141">
            <a:off x="9300482" y="2112423"/>
            <a:ext cx="1544439" cy="4411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1177390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3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anim calcmode="lin" valueType="num">
                                      <p:cBhvr>
                                        <p:cTn id="17" dur="1000" fill="hold"/>
                                        <p:tgtEl>
                                          <p:spTgt spid="3074"/>
                                        </p:tgtEl>
                                        <p:attrNameLst>
                                          <p:attrName>style.rotation</p:attrName>
                                        </p:attrNameLst>
                                      </p:cBhvr>
                                      <p:tavLst>
                                        <p:tav tm="0">
                                          <p:val>
                                            <p:fltVal val="90"/>
                                          </p:val>
                                        </p:tav>
                                        <p:tav tm="100000">
                                          <p:val>
                                            <p:fltVal val="0"/>
                                          </p:val>
                                        </p:tav>
                                      </p:tavLst>
                                    </p:anim>
                                    <p:animEffect transition="in" filter="fade">
                                      <p:cBhvr>
                                        <p:cTn id="18"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FF91BC0-461D-40F6-81CF-445A21A9AB4A}"/>
              </a:ext>
            </a:extLst>
          </p:cNvPr>
          <p:cNvSpPr txBox="1"/>
          <p:nvPr/>
        </p:nvSpPr>
        <p:spPr>
          <a:xfrm>
            <a:off x="486158" y="2096506"/>
            <a:ext cx="11289831"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sng" dirty="0" err="1"/>
              <a:t>Planujemy</a:t>
            </a:r>
            <a:r>
              <a:rPr lang="en-US" sz="2400" b="1" i="1" u="sng" dirty="0"/>
              <a:t> </a:t>
            </a:r>
            <a:r>
              <a:rPr lang="en-US" sz="2400" b="1" i="1" u="sng" dirty="0" err="1"/>
              <a:t>wygląd</a:t>
            </a:r>
            <a:r>
              <a:rPr lang="en-US" sz="2400" b="1" i="1" u="sng" dirty="0"/>
              <a:t> </a:t>
            </a:r>
            <a:r>
              <a:rPr lang="en-US" sz="2400" b="1" i="1" u="sng" dirty="0" err="1"/>
              <a:t>slajdów</a:t>
            </a:r>
            <a:r>
              <a:rPr lang="en-US" sz="2400" b="1" i="1" u="sng" dirty="0"/>
              <a:t> </a:t>
            </a:r>
            <a:endParaRPr lang="pl-PL" sz="2400" b="1" dirty="0"/>
          </a:p>
          <a:p>
            <a:r>
              <a:rPr lang="en-US" sz="2000" dirty="0"/>
              <a:t>Prezentacja wygląda profesjonalnie, gdy slajdy mają podobne lub jednakowe tło albo zbliżoną tonację kolorystyczną.  Na slajdach tytułowy i końcowy można zastosować inne kolory i tło.  Kolor liter należy dostosować do koloru tla.  Dobrze wyglądają na przykład litery białe lub żółte na ciemnoniebieskim, ciemnozielonym lub brązowym tle.  Dostępne na jasnoniebieskim lub jasnozielonym tle takie litery są niewidoczne.  Programy do tworzenia prezentacji multimedialnych wyposażono w gotowe szablony.  Można je przejrzeć i zastosować wybrany szablon do utworzenia nowej prezentacji. Możliwości </a:t>
            </a:r>
            <a:r>
              <a:rPr lang="en-US" sz="2000" dirty="0" err="1"/>
              <a:t>tworzenia</a:t>
            </a:r>
            <a:r>
              <a:rPr lang="en-US" sz="2000" dirty="0"/>
              <a:t> </a:t>
            </a:r>
            <a:r>
              <a:rPr lang="en-US" sz="2000" dirty="0" err="1"/>
              <a:t>dokumentów</a:t>
            </a:r>
            <a:r>
              <a:rPr lang="en-US" sz="2000" dirty="0"/>
              <a:t> </a:t>
            </a:r>
            <a:r>
              <a:rPr lang="en-US" sz="2000" dirty="0" err="1"/>
              <a:t>na</a:t>
            </a:r>
            <a:r>
              <a:rPr lang="en-US" sz="2000" dirty="0"/>
              <a:t> </a:t>
            </a:r>
            <a:r>
              <a:rPr lang="en-US" sz="2000" dirty="0" err="1"/>
              <a:t>podstawie</a:t>
            </a:r>
            <a:r>
              <a:rPr lang="en-US" sz="2000" dirty="0"/>
              <a:t> </a:t>
            </a:r>
            <a:r>
              <a:rPr lang="en-US" sz="2000" dirty="0" err="1"/>
              <a:t>gotowych</a:t>
            </a:r>
            <a:r>
              <a:rPr lang="en-US" sz="2000" dirty="0"/>
              <a:t> </a:t>
            </a:r>
            <a:r>
              <a:rPr lang="en-US" sz="2000" dirty="0" err="1"/>
              <a:t>szablonów</a:t>
            </a:r>
            <a:r>
              <a:rPr lang="en-US" sz="2000" dirty="0"/>
              <a:t> </a:t>
            </a:r>
            <a:r>
              <a:rPr lang="en-US" sz="2000" dirty="0" err="1"/>
              <a:t>znanych</a:t>
            </a:r>
            <a:r>
              <a:rPr lang="en-US" sz="2000" dirty="0"/>
              <a:t> z  </a:t>
            </a:r>
            <a:r>
              <a:rPr lang="en-US" sz="2000" dirty="0" err="1"/>
              <a:t>edytora</a:t>
            </a:r>
            <a:r>
              <a:rPr lang="en-US" sz="2000" dirty="0"/>
              <a:t> tekstu.</a:t>
            </a:r>
          </a:p>
        </p:txBody>
      </p:sp>
      <p:sp>
        <p:nvSpPr>
          <p:cNvPr id="3" name="pole tekstowe 2">
            <a:extLst>
              <a:ext uri="{FF2B5EF4-FFF2-40B4-BE49-F238E27FC236}">
                <a16:creationId xmlns:a16="http://schemas.microsoft.com/office/drawing/2014/main" xmlns="" id="{BC10079F-EE35-4794-A5CB-24A982418CE9}"/>
              </a:ext>
            </a:extLst>
          </p:cNvPr>
          <p:cNvSpPr txBox="1"/>
          <p:nvPr/>
        </p:nvSpPr>
        <p:spPr>
          <a:xfrm>
            <a:off x="-4027055" y="40663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Krok 2</a:t>
            </a:r>
          </a:p>
        </p:txBody>
      </p:sp>
      <p:sp>
        <p:nvSpPr>
          <p:cNvPr id="4" name="pole tekstowe 3">
            <a:extLst>
              <a:ext uri="{FF2B5EF4-FFF2-40B4-BE49-F238E27FC236}">
                <a16:creationId xmlns:a16="http://schemas.microsoft.com/office/drawing/2014/main" xmlns="" id="{7BFE1889-AF74-483A-97C4-7782C044BEF0}"/>
              </a:ext>
            </a:extLst>
          </p:cNvPr>
          <p:cNvSpPr txBox="1"/>
          <p:nvPr/>
        </p:nvSpPr>
        <p:spPr>
          <a:xfrm>
            <a:off x="2309" y="342180"/>
            <a:ext cx="1217583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b="1" i="1"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2 Planujemy wygląd slajdów</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703" t="20354" r="13243" b="56579"/>
          <a:stretch/>
        </p:blipFill>
        <p:spPr bwMode="auto">
          <a:xfrm>
            <a:off x="1309811" y="5127750"/>
            <a:ext cx="9638270" cy="15819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0115085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3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p:cTn id="15" dur="1000" fill="hold"/>
                                        <p:tgtEl>
                                          <p:spTgt spid="4098"/>
                                        </p:tgtEl>
                                        <p:attrNameLst>
                                          <p:attrName>ppt_w</p:attrName>
                                        </p:attrNameLst>
                                      </p:cBhvr>
                                      <p:tavLst>
                                        <p:tav tm="0">
                                          <p:val>
                                            <p:fltVal val="0"/>
                                          </p:val>
                                        </p:tav>
                                        <p:tav tm="100000">
                                          <p:val>
                                            <p:strVal val="#ppt_w"/>
                                          </p:val>
                                        </p:tav>
                                      </p:tavLst>
                                    </p:anim>
                                    <p:anim calcmode="lin" valueType="num">
                                      <p:cBhvr>
                                        <p:cTn id="16" dur="1000" fill="hold"/>
                                        <p:tgtEl>
                                          <p:spTgt spid="4098"/>
                                        </p:tgtEl>
                                        <p:attrNameLst>
                                          <p:attrName>ppt_h</p:attrName>
                                        </p:attrNameLst>
                                      </p:cBhvr>
                                      <p:tavLst>
                                        <p:tav tm="0">
                                          <p:val>
                                            <p:fltVal val="0"/>
                                          </p:val>
                                        </p:tav>
                                        <p:tav tm="100000">
                                          <p:val>
                                            <p:strVal val="#ppt_h"/>
                                          </p:val>
                                        </p:tav>
                                      </p:tavLst>
                                    </p:anim>
                                    <p:anim calcmode="lin" valueType="num">
                                      <p:cBhvr>
                                        <p:cTn id="17" dur="1000" fill="hold"/>
                                        <p:tgtEl>
                                          <p:spTgt spid="4098"/>
                                        </p:tgtEl>
                                        <p:attrNameLst>
                                          <p:attrName>style.rotation</p:attrName>
                                        </p:attrNameLst>
                                      </p:cBhvr>
                                      <p:tavLst>
                                        <p:tav tm="0">
                                          <p:val>
                                            <p:fltVal val="90"/>
                                          </p:val>
                                        </p:tav>
                                        <p:tav tm="100000">
                                          <p:val>
                                            <p:fltVal val="0"/>
                                          </p:val>
                                        </p:tav>
                                      </p:tavLst>
                                    </p:anim>
                                    <p:animEffect transition="in" filter="fade">
                                      <p:cBhvr>
                                        <p:cTn id="18"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A64C676-B4C9-4C64-BACD-8AFC3240DB53}"/>
              </a:ext>
            </a:extLst>
          </p:cNvPr>
          <p:cNvSpPr txBox="1"/>
          <p:nvPr/>
        </p:nvSpPr>
        <p:spPr>
          <a:xfrm>
            <a:off x="879763" y="2727035"/>
            <a:ext cx="914156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sng" dirty="0" err="1"/>
              <a:t>Wykonujemy</a:t>
            </a:r>
            <a:r>
              <a:rPr lang="en-US" sz="2400" b="1" i="1" u="sng" dirty="0"/>
              <a:t> </a:t>
            </a:r>
            <a:r>
              <a:rPr lang="en-US" sz="2400" b="1" i="1" u="sng" dirty="0" err="1"/>
              <a:t>slajd</a:t>
            </a:r>
            <a:r>
              <a:rPr lang="en-US" sz="2400" b="1" i="1" u="sng" dirty="0"/>
              <a:t> </a:t>
            </a:r>
            <a:r>
              <a:rPr lang="en-US" sz="2400" b="1" i="1" u="sng" dirty="0" err="1"/>
              <a:t>tytutowy</a:t>
            </a:r>
            <a:endParaRPr lang="en-US" sz="2400" b="1" dirty="0"/>
          </a:p>
          <a:p>
            <a:r>
              <a:rPr lang="en-US" sz="2000" dirty="0" err="1"/>
              <a:t>Interesujący</a:t>
            </a:r>
            <a:r>
              <a:rPr lang="en-US" sz="2000" dirty="0"/>
              <a:t> </a:t>
            </a:r>
            <a:r>
              <a:rPr lang="en-US" sz="2000" dirty="0" err="1"/>
              <a:t>tytuł</a:t>
            </a:r>
            <a:r>
              <a:rPr lang="en-US" sz="2000" dirty="0"/>
              <a:t> </a:t>
            </a:r>
            <a:r>
              <a:rPr lang="en-US" sz="2000" dirty="0" err="1"/>
              <a:t>prezentacji</a:t>
            </a:r>
            <a:r>
              <a:rPr lang="en-US" sz="2000" dirty="0"/>
              <a:t> </a:t>
            </a:r>
            <a:r>
              <a:rPr lang="en-US" sz="2000" dirty="0" err="1"/>
              <a:t>może</a:t>
            </a:r>
            <a:r>
              <a:rPr lang="en-US" sz="2000" dirty="0"/>
              <a:t> </a:t>
            </a:r>
            <a:r>
              <a:rPr lang="en-US" sz="2000" dirty="0" err="1"/>
              <a:t>już</a:t>
            </a:r>
            <a:r>
              <a:rPr lang="en-US" sz="2000" dirty="0"/>
              <a:t> </a:t>
            </a:r>
            <a:r>
              <a:rPr lang="en-US" sz="2000" dirty="0" err="1"/>
              <a:t>na</a:t>
            </a:r>
            <a:r>
              <a:rPr lang="en-US" sz="2000" dirty="0"/>
              <a:t> samym początku zachęcić oglądających do skupienia uwagi.  W dobrym tonie jest podanie na slajdzie tytułowym lub końcowym imienia, nazwiska oraz np.  adres e-mailowego autora prezentacji.  Na slajdzie tytułowym można dodać tlo inne niż na pozostałych slajdach lub wstawić obraz </a:t>
            </a:r>
            <a:r>
              <a:rPr lang="en-US" sz="2000" dirty="0" err="1"/>
              <a:t>dostosowywany</a:t>
            </a:r>
            <a:r>
              <a:rPr lang="en-US" sz="2000" dirty="0"/>
              <a:t> </a:t>
            </a:r>
            <a:r>
              <a:rPr lang="en-US" sz="2000" dirty="0" err="1"/>
              <a:t>tematycznie</a:t>
            </a:r>
            <a:r>
              <a:rPr lang="en-US" sz="2000" dirty="0"/>
              <a:t> do </a:t>
            </a:r>
            <a:r>
              <a:rPr lang="en-US" sz="2000" dirty="0" err="1"/>
              <a:t>prezentacji</a:t>
            </a:r>
            <a:r>
              <a:rPr lang="en-US" sz="2000" dirty="0"/>
              <a:t>.</a:t>
            </a:r>
          </a:p>
        </p:txBody>
      </p:sp>
      <p:sp>
        <p:nvSpPr>
          <p:cNvPr id="3" name="pole tekstowe 2">
            <a:extLst>
              <a:ext uri="{FF2B5EF4-FFF2-40B4-BE49-F238E27FC236}">
                <a16:creationId xmlns:a16="http://schemas.microsoft.com/office/drawing/2014/main" xmlns="" id="{7374106A-CFE3-481B-8824-F0FBFAE0AEEC}"/>
              </a:ext>
            </a:extLst>
          </p:cNvPr>
          <p:cNvSpPr txBox="1"/>
          <p:nvPr/>
        </p:nvSpPr>
        <p:spPr>
          <a:xfrm>
            <a:off x="2309" y="556491"/>
            <a:ext cx="121873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b="1" i="1"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3 Wykonujemy slajd </a:t>
            </a:r>
            <a:r>
              <a:rPr lang="pl-PL" sz="5400" b="1" i="1" dirty="0" smtClean="0">
                <a:latin typeface="Agency FB" panose="020B0503020202020204" pitchFamily="34" charset="0"/>
                <a:cs typeface="Segoe UI"/>
              </a:rPr>
              <a:t>tytułowy</a:t>
            </a:r>
            <a:endParaRPr lang="pl-PL" sz="5400" b="1" i="1" dirty="0">
              <a:latin typeface="Agency FB" panose="020B0503020202020204" pitchFamily="34" charset="0"/>
              <a:cs typeface="Segoe UI"/>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9730" t="8114" r="83176" b="69730"/>
          <a:stretch/>
        </p:blipFill>
        <p:spPr bwMode="auto">
          <a:xfrm>
            <a:off x="1075038" y="5029637"/>
            <a:ext cx="963827" cy="16930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7669" t="5766" r="15067"/>
          <a:stretch/>
        </p:blipFill>
        <p:spPr bwMode="auto">
          <a:xfrm>
            <a:off x="6870356" y="4668709"/>
            <a:ext cx="2298357" cy="21275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561067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3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fltVal val="0"/>
                                          </p:val>
                                        </p:tav>
                                        <p:tav tm="100000">
                                          <p:val>
                                            <p:strVal val="#ppt_w"/>
                                          </p:val>
                                        </p:tav>
                                      </p:tavLst>
                                    </p:anim>
                                    <p:anim calcmode="lin" valueType="num">
                                      <p:cBhvr>
                                        <p:cTn id="16" dur="1000" fill="hold"/>
                                        <p:tgtEl>
                                          <p:spTgt spid="2050"/>
                                        </p:tgtEl>
                                        <p:attrNameLst>
                                          <p:attrName>ppt_h</p:attrName>
                                        </p:attrNameLst>
                                      </p:cBhvr>
                                      <p:tavLst>
                                        <p:tav tm="0">
                                          <p:val>
                                            <p:fltVal val="0"/>
                                          </p:val>
                                        </p:tav>
                                        <p:tav tm="100000">
                                          <p:val>
                                            <p:strVal val="#ppt_h"/>
                                          </p:val>
                                        </p:tav>
                                      </p:tavLst>
                                    </p:anim>
                                    <p:anim calcmode="lin" valueType="num">
                                      <p:cBhvr>
                                        <p:cTn id="17" dur="1000" fill="hold"/>
                                        <p:tgtEl>
                                          <p:spTgt spid="2050"/>
                                        </p:tgtEl>
                                        <p:attrNameLst>
                                          <p:attrName>style.rotation</p:attrName>
                                        </p:attrNameLst>
                                      </p:cBhvr>
                                      <p:tavLst>
                                        <p:tav tm="0">
                                          <p:val>
                                            <p:fltVal val="90"/>
                                          </p:val>
                                        </p:tav>
                                        <p:tav tm="100000">
                                          <p:val>
                                            <p:fltVal val="0"/>
                                          </p:val>
                                        </p:tav>
                                      </p:tavLst>
                                    </p:anim>
                                    <p:animEffect transition="in" filter="fade">
                                      <p:cBhvr>
                                        <p:cTn id="18" dur="1000"/>
                                        <p:tgtEl>
                                          <p:spTgt spid="2050"/>
                                        </p:tgtEl>
                                      </p:cBhvr>
                                    </p:animEffect>
                                  </p:childTnLst>
                                </p:cTn>
                              </p:par>
                              <p:par>
                                <p:cTn id="19" presetID="31"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p:cTn id="21" dur="1000" fill="hold"/>
                                        <p:tgtEl>
                                          <p:spTgt spid="2051"/>
                                        </p:tgtEl>
                                        <p:attrNameLst>
                                          <p:attrName>ppt_w</p:attrName>
                                        </p:attrNameLst>
                                      </p:cBhvr>
                                      <p:tavLst>
                                        <p:tav tm="0">
                                          <p:val>
                                            <p:fltVal val="0"/>
                                          </p:val>
                                        </p:tav>
                                        <p:tav tm="100000">
                                          <p:val>
                                            <p:strVal val="#ppt_w"/>
                                          </p:val>
                                        </p:tav>
                                      </p:tavLst>
                                    </p:anim>
                                    <p:anim calcmode="lin" valueType="num">
                                      <p:cBhvr>
                                        <p:cTn id="22" dur="1000" fill="hold"/>
                                        <p:tgtEl>
                                          <p:spTgt spid="2051"/>
                                        </p:tgtEl>
                                        <p:attrNameLst>
                                          <p:attrName>ppt_h</p:attrName>
                                        </p:attrNameLst>
                                      </p:cBhvr>
                                      <p:tavLst>
                                        <p:tav tm="0">
                                          <p:val>
                                            <p:fltVal val="0"/>
                                          </p:val>
                                        </p:tav>
                                        <p:tav tm="100000">
                                          <p:val>
                                            <p:strVal val="#ppt_h"/>
                                          </p:val>
                                        </p:tav>
                                      </p:tavLst>
                                    </p:anim>
                                    <p:anim calcmode="lin" valueType="num">
                                      <p:cBhvr>
                                        <p:cTn id="23" dur="1000" fill="hold"/>
                                        <p:tgtEl>
                                          <p:spTgt spid="2051"/>
                                        </p:tgtEl>
                                        <p:attrNameLst>
                                          <p:attrName>style.rotation</p:attrName>
                                        </p:attrNameLst>
                                      </p:cBhvr>
                                      <p:tavLst>
                                        <p:tav tm="0">
                                          <p:val>
                                            <p:fltVal val="90"/>
                                          </p:val>
                                        </p:tav>
                                        <p:tav tm="100000">
                                          <p:val>
                                            <p:fltVal val="0"/>
                                          </p:val>
                                        </p:tav>
                                      </p:tavLst>
                                    </p:anim>
                                    <p:animEffect transition="in" filter="fade">
                                      <p:cBhvr>
                                        <p:cTn id="24"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ED51FD4-81B0-4F63-B0FF-AA184B4542D8}"/>
              </a:ext>
            </a:extLst>
          </p:cNvPr>
          <p:cNvSpPr txBox="1"/>
          <p:nvPr/>
        </p:nvSpPr>
        <p:spPr>
          <a:xfrm>
            <a:off x="1021923" y="2747064"/>
            <a:ext cx="954347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sng" dirty="0" err="1"/>
              <a:t>Dodajemy</a:t>
            </a:r>
            <a:r>
              <a:rPr lang="en-US" sz="2400" b="1" i="1" u="sng" dirty="0"/>
              <a:t> </a:t>
            </a:r>
            <a:r>
              <a:rPr lang="en-US" sz="2400" b="1" i="1" u="sng" dirty="0" err="1"/>
              <a:t>slajd</a:t>
            </a:r>
            <a:r>
              <a:rPr lang="en-US" sz="2400" b="1" i="1" u="sng" dirty="0"/>
              <a:t> z </a:t>
            </a:r>
            <a:r>
              <a:rPr lang="en-US" sz="2400" b="1" i="1" u="sng" dirty="0" err="1"/>
              <a:t>listą</a:t>
            </a:r>
            <a:r>
              <a:rPr lang="en-US" sz="2400" b="1" i="1" u="sng" dirty="0"/>
              <a:t> </a:t>
            </a:r>
            <a:r>
              <a:rPr lang="en-US" sz="2400" b="1" i="1" u="sng" dirty="0" err="1"/>
              <a:t>wypunktowaną</a:t>
            </a:r>
            <a:endParaRPr lang="pl-PL" sz="2400" b="1" i="1" u="sng" dirty="0"/>
          </a:p>
          <a:p>
            <a:r>
              <a:rPr lang="en-US" sz="2000" dirty="0"/>
              <a:t>Na </a:t>
            </a:r>
            <a:r>
              <a:rPr lang="en-US" sz="2000" dirty="0" err="1"/>
              <a:t>drugim</a:t>
            </a:r>
            <a:r>
              <a:rPr lang="en-US" sz="2000" dirty="0"/>
              <a:t> </a:t>
            </a:r>
            <a:r>
              <a:rPr lang="en-US" sz="2000" dirty="0" err="1"/>
              <a:t>slajdzie</a:t>
            </a:r>
            <a:r>
              <a:rPr lang="en-US" sz="2000" dirty="0"/>
              <a:t> </a:t>
            </a:r>
            <a:r>
              <a:rPr lang="en-US" sz="2000" dirty="0" err="1"/>
              <a:t>prezentacji</a:t>
            </a:r>
            <a:r>
              <a:rPr lang="en-US" sz="2000" dirty="0"/>
              <a:t> </a:t>
            </a:r>
            <a:r>
              <a:rPr lang="en-US" sz="2000" dirty="0" err="1"/>
              <a:t>umieścimy</a:t>
            </a:r>
            <a:r>
              <a:rPr lang="en-US" sz="2000" dirty="0"/>
              <a:t> </a:t>
            </a:r>
            <a:r>
              <a:rPr lang="en-US" sz="2000" dirty="0" err="1"/>
              <a:t>spis</a:t>
            </a:r>
            <a:r>
              <a:rPr lang="en-US" sz="2000" dirty="0"/>
              <a:t> </a:t>
            </a:r>
            <a:r>
              <a:rPr lang="en-US" sz="2000" dirty="0" err="1"/>
              <a:t>treści</a:t>
            </a:r>
            <a:r>
              <a:rPr lang="en-US" sz="2000" dirty="0"/>
              <a:t> (plan </a:t>
            </a:r>
            <a:r>
              <a:rPr lang="en-US" sz="2000" dirty="0" err="1"/>
              <a:t>prezentacji</a:t>
            </a:r>
            <a:r>
              <a:rPr lang="en-US" sz="2000" dirty="0"/>
              <a:t>).  </a:t>
            </a:r>
            <a:r>
              <a:rPr lang="en-US" sz="2000" dirty="0" err="1"/>
              <a:t>Zapiszemy</a:t>
            </a:r>
            <a:r>
              <a:rPr lang="en-US" sz="2000" dirty="0"/>
              <a:t> go w </a:t>
            </a:r>
            <a:r>
              <a:rPr lang="en-US" sz="2000" dirty="0" err="1"/>
              <a:t>postaci</a:t>
            </a:r>
            <a:r>
              <a:rPr lang="en-US" sz="2000" dirty="0"/>
              <a:t> </a:t>
            </a:r>
            <a:r>
              <a:rPr lang="en-US" sz="2000" dirty="0" err="1"/>
              <a:t>listy</a:t>
            </a:r>
            <a:r>
              <a:rPr lang="en-US" sz="2000" dirty="0"/>
              <a:t> </a:t>
            </a:r>
            <a:r>
              <a:rPr lang="en-US" sz="2000" dirty="0" err="1"/>
              <a:t>wypunktowanej</a:t>
            </a:r>
            <a:r>
              <a:rPr lang="en-US" sz="2000" dirty="0"/>
              <a:t>, </a:t>
            </a:r>
            <a:r>
              <a:rPr lang="en-US" sz="2000" dirty="0" err="1"/>
              <a:t>wybierając</a:t>
            </a:r>
            <a:r>
              <a:rPr lang="en-US" sz="2000" dirty="0"/>
              <a:t> </a:t>
            </a:r>
            <a:r>
              <a:rPr lang="en-US" sz="2000" dirty="0" err="1"/>
              <a:t>odpowiedni</a:t>
            </a:r>
            <a:r>
              <a:rPr lang="en-US" sz="2000" dirty="0"/>
              <a:t> </a:t>
            </a:r>
            <a:r>
              <a:rPr lang="en-US" sz="2000" dirty="0" err="1"/>
              <a:t>układ</a:t>
            </a:r>
            <a:r>
              <a:rPr lang="en-US" sz="2000" dirty="0"/>
              <a:t> </a:t>
            </a:r>
            <a:r>
              <a:rPr lang="en-US" sz="2000" dirty="0" err="1"/>
              <a:t>slajdu</a:t>
            </a:r>
            <a:r>
              <a:rPr lang="en-US" sz="2000" dirty="0"/>
              <a:t>.</a:t>
            </a:r>
          </a:p>
        </p:txBody>
      </p:sp>
      <p:sp>
        <p:nvSpPr>
          <p:cNvPr id="3" name="pole tekstowe 2">
            <a:extLst>
              <a:ext uri="{FF2B5EF4-FFF2-40B4-BE49-F238E27FC236}">
                <a16:creationId xmlns:a16="http://schemas.microsoft.com/office/drawing/2014/main" xmlns="" id="{82E0BE8E-FF7F-4679-8F9A-41C1F586FB64}"/>
              </a:ext>
            </a:extLst>
          </p:cNvPr>
          <p:cNvSpPr txBox="1"/>
          <p:nvPr/>
        </p:nvSpPr>
        <p:spPr>
          <a:xfrm>
            <a:off x="2309" y="494078"/>
            <a:ext cx="1217583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b="1" i="1"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4 Dodajemy slajd z listą wypunktowaną</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0507" t="32786" r="18514" b="16396"/>
          <a:stretch/>
        </p:blipFill>
        <p:spPr bwMode="auto">
          <a:xfrm>
            <a:off x="6536724" y="3970303"/>
            <a:ext cx="4743334" cy="26596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8076040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3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p:cTn id="15" dur="1000" fill="hold"/>
                                        <p:tgtEl>
                                          <p:spTgt spid="5122"/>
                                        </p:tgtEl>
                                        <p:attrNameLst>
                                          <p:attrName>ppt_w</p:attrName>
                                        </p:attrNameLst>
                                      </p:cBhvr>
                                      <p:tavLst>
                                        <p:tav tm="0">
                                          <p:val>
                                            <p:fltVal val="0"/>
                                          </p:val>
                                        </p:tav>
                                        <p:tav tm="100000">
                                          <p:val>
                                            <p:strVal val="#ppt_w"/>
                                          </p:val>
                                        </p:tav>
                                      </p:tavLst>
                                    </p:anim>
                                    <p:anim calcmode="lin" valueType="num">
                                      <p:cBhvr>
                                        <p:cTn id="16" dur="1000" fill="hold"/>
                                        <p:tgtEl>
                                          <p:spTgt spid="5122"/>
                                        </p:tgtEl>
                                        <p:attrNameLst>
                                          <p:attrName>ppt_h</p:attrName>
                                        </p:attrNameLst>
                                      </p:cBhvr>
                                      <p:tavLst>
                                        <p:tav tm="0">
                                          <p:val>
                                            <p:fltVal val="0"/>
                                          </p:val>
                                        </p:tav>
                                        <p:tav tm="100000">
                                          <p:val>
                                            <p:strVal val="#ppt_h"/>
                                          </p:val>
                                        </p:tav>
                                      </p:tavLst>
                                    </p:anim>
                                    <p:anim calcmode="lin" valueType="num">
                                      <p:cBhvr>
                                        <p:cTn id="17" dur="1000" fill="hold"/>
                                        <p:tgtEl>
                                          <p:spTgt spid="5122"/>
                                        </p:tgtEl>
                                        <p:attrNameLst>
                                          <p:attrName>style.rotation</p:attrName>
                                        </p:attrNameLst>
                                      </p:cBhvr>
                                      <p:tavLst>
                                        <p:tav tm="0">
                                          <p:val>
                                            <p:fltVal val="90"/>
                                          </p:val>
                                        </p:tav>
                                        <p:tav tm="100000">
                                          <p:val>
                                            <p:fltVal val="0"/>
                                          </p:val>
                                        </p:tav>
                                      </p:tavLst>
                                    </p:anim>
                                    <p:animEffect transition="in" filter="fade">
                                      <p:cBhvr>
                                        <p:cTn id="18"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E99E8FA-586A-4021-B96D-84A970997830}"/>
              </a:ext>
            </a:extLst>
          </p:cNvPr>
          <p:cNvSpPr txBox="1"/>
          <p:nvPr/>
        </p:nvSpPr>
        <p:spPr>
          <a:xfrm>
            <a:off x="695037" y="2554407"/>
            <a:ext cx="831304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sng" dirty="0" err="1"/>
              <a:t>Dodajemy</a:t>
            </a:r>
            <a:r>
              <a:rPr lang="en-US" sz="2400" b="1" i="1" u="sng" dirty="0"/>
              <a:t> </a:t>
            </a:r>
            <a:r>
              <a:rPr lang="en-US" sz="2400" b="1" i="1" u="sng" dirty="0" err="1"/>
              <a:t>kolejne</a:t>
            </a:r>
            <a:r>
              <a:rPr lang="en-US" sz="2400" b="1" i="1" u="sng" dirty="0"/>
              <a:t> </a:t>
            </a:r>
            <a:r>
              <a:rPr lang="en-US" sz="2400" b="1" i="1" u="sng" dirty="0" err="1"/>
              <a:t>slajdy</a:t>
            </a:r>
            <a:r>
              <a:rPr lang="en-US" sz="2400" b="1" i="1" u="sng" dirty="0"/>
              <a:t> </a:t>
            </a:r>
            <a:r>
              <a:rPr lang="en-US" sz="2400" b="1" i="1" u="sng" dirty="0" err="1"/>
              <a:t>prezentacji</a:t>
            </a:r>
            <a:r>
              <a:rPr lang="en-US" sz="2400" b="1" i="1" u="sng" dirty="0"/>
              <a:t> </a:t>
            </a:r>
            <a:r>
              <a:rPr lang="en-US" sz="2400" b="1" i="1" u="sng" dirty="0" err="1"/>
              <a:t>i</a:t>
            </a:r>
            <a:r>
              <a:rPr lang="en-US" sz="2400" b="1" i="1" u="sng" dirty="0"/>
              <a:t> umieszczamyna nich na zdjęciach i teksty</a:t>
            </a:r>
            <a:endParaRPr lang="pl-PL" sz="2400" b="1" i="1" u="sng" dirty="0"/>
          </a:p>
          <a:p>
            <a:r>
              <a:rPr lang="en-US" sz="2000" dirty="0"/>
              <a:t>Aby </a:t>
            </a:r>
            <a:r>
              <a:rPr lang="en-US" sz="2000" dirty="0" err="1"/>
              <a:t>prezentacja</a:t>
            </a:r>
            <a:r>
              <a:rPr lang="en-US" sz="2000" dirty="0"/>
              <a:t> </a:t>
            </a:r>
            <a:r>
              <a:rPr lang="en-US" sz="2000" dirty="0" err="1"/>
              <a:t>była</a:t>
            </a:r>
            <a:r>
              <a:rPr lang="en-US" sz="2000" dirty="0"/>
              <a:t> </a:t>
            </a:r>
            <a:r>
              <a:rPr lang="en-US" sz="2000" dirty="0" err="1"/>
              <a:t>interesująca</a:t>
            </a:r>
            <a:r>
              <a:rPr lang="en-US" sz="2000" dirty="0"/>
              <a:t>, </a:t>
            </a:r>
            <a:r>
              <a:rPr lang="en-US" sz="2000" dirty="0" err="1"/>
              <a:t>można</a:t>
            </a:r>
            <a:r>
              <a:rPr lang="en-US" sz="2000" dirty="0"/>
              <a:t> </a:t>
            </a:r>
            <a:r>
              <a:rPr lang="en-US" sz="2000" dirty="0" err="1"/>
              <a:t>ją</a:t>
            </a:r>
            <a:r>
              <a:rPr lang="en-US" sz="2000" dirty="0"/>
              <a:t>  </a:t>
            </a:r>
            <a:r>
              <a:rPr lang="en-US" sz="2000" dirty="0" err="1"/>
              <a:t>urozmaicić</a:t>
            </a:r>
            <a:r>
              <a:rPr lang="en-US" sz="2000" dirty="0"/>
              <a:t>, </a:t>
            </a:r>
            <a:r>
              <a:rPr lang="en-US" sz="2000" dirty="0" err="1"/>
              <a:t>wstawiając</a:t>
            </a:r>
            <a:r>
              <a:rPr lang="en-US" sz="2000" dirty="0"/>
              <a:t> </a:t>
            </a:r>
            <a:r>
              <a:rPr lang="en-US" sz="2000" dirty="0" err="1"/>
              <a:t>obok</a:t>
            </a:r>
            <a:r>
              <a:rPr lang="en-US" sz="2000" dirty="0"/>
              <a:t> </a:t>
            </a:r>
            <a:r>
              <a:rPr lang="en-US" sz="2000" dirty="0" err="1"/>
              <a:t>tekstu</a:t>
            </a:r>
            <a:r>
              <a:rPr lang="en-US" sz="2000" dirty="0"/>
              <a:t> </a:t>
            </a:r>
            <a:r>
              <a:rPr lang="en-US" sz="2000" dirty="0" err="1"/>
              <a:t>obrazy</a:t>
            </a:r>
            <a:r>
              <a:rPr lang="en-US" sz="2000" dirty="0"/>
              <a:t>, zdjęcia, ewentualnie dźwięki i filmy.  Obrazy wstawiamy na slajdy w podobny sposób jak do dokumentów tekstowych.  Na jednym slajdzie nie używamy wprowadzanego dużo tekstu stosujemy wtedy czcionkę o zbyt małym rozmiarze i tekst staje się nieczytelny.  Widzowie szybko się znudzą taką prezentacją.  Nie używaliśmy też przesadzać z zawartością obrazów umieszczanych na slajdzie.</a:t>
            </a:r>
          </a:p>
        </p:txBody>
      </p:sp>
      <p:sp>
        <p:nvSpPr>
          <p:cNvPr id="3" name="pole tekstowe 2">
            <a:extLst>
              <a:ext uri="{FF2B5EF4-FFF2-40B4-BE49-F238E27FC236}">
                <a16:creationId xmlns:a16="http://schemas.microsoft.com/office/drawing/2014/main" xmlns="" id="{AA08F20E-9331-42F5-8F4E-7B2E74C1279A}"/>
              </a:ext>
            </a:extLst>
          </p:cNvPr>
          <p:cNvSpPr txBox="1"/>
          <p:nvPr/>
        </p:nvSpPr>
        <p:spPr>
          <a:xfrm>
            <a:off x="2309" y="-8685"/>
            <a:ext cx="1217583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5 Dodajemy kolejne slajdy prezentacji i umieszczamy na nich obrazy i teksty</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9933" t="10991" r="69088" b="14594"/>
          <a:stretch/>
        </p:blipFill>
        <p:spPr bwMode="auto">
          <a:xfrm>
            <a:off x="9672291" y="2696643"/>
            <a:ext cx="1856563" cy="37041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0803357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3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 calcmode="lin" valueType="num">
                                      <p:cBhvr>
                                        <p:cTn id="15" dur="1000" fill="hold"/>
                                        <p:tgtEl>
                                          <p:spTgt spid="6146"/>
                                        </p:tgtEl>
                                        <p:attrNameLst>
                                          <p:attrName>ppt_w</p:attrName>
                                        </p:attrNameLst>
                                      </p:cBhvr>
                                      <p:tavLst>
                                        <p:tav tm="0">
                                          <p:val>
                                            <p:fltVal val="0"/>
                                          </p:val>
                                        </p:tav>
                                        <p:tav tm="100000">
                                          <p:val>
                                            <p:strVal val="#ppt_w"/>
                                          </p:val>
                                        </p:tav>
                                      </p:tavLst>
                                    </p:anim>
                                    <p:anim calcmode="lin" valueType="num">
                                      <p:cBhvr>
                                        <p:cTn id="16" dur="1000" fill="hold"/>
                                        <p:tgtEl>
                                          <p:spTgt spid="6146"/>
                                        </p:tgtEl>
                                        <p:attrNameLst>
                                          <p:attrName>ppt_h</p:attrName>
                                        </p:attrNameLst>
                                      </p:cBhvr>
                                      <p:tavLst>
                                        <p:tav tm="0">
                                          <p:val>
                                            <p:fltVal val="0"/>
                                          </p:val>
                                        </p:tav>
                                        <p:tav tm="100000">
                                          <p:val>
                                            <p:strVal val="#ppt_h"/>
                                          </p:val>
                                        </p:tav>
                                      </p:tavLst>
                                    </p:anim>
                                    <p:anim calcmode="lin" valueType="num">
                                      <p:cBhvr>
                                        <p:cTn id="17" dur="1000" fill="hold"/>
                                        <p:tgtEl>
                                          <p:spTgt spid="6146"/>
                                        </p:tgtEl>
                                        <p:attrNameLst>
                                          <p:attrName>style.rotation</p:attrName>
                                        </p:attrNameLst>
                                      </p:cBhvr>
                                      <p:tavLst>
                                        <p:tav tm="0">
                                          <p:val>
                                            <p:fltVal val="90"/>
                                          </p:val>
                                        </p:tav>
                                        <p:tav tm="100000">
                                          <p:val>
                                            <p:fltVal val="0"/>
                                          </p:val>
                                        </p:tav>
                                      </p:tavLst>
                                    </p:anim>
                                    <p:animEffect transition="in" filter="fade">
                                      <p:cBhvr>
                                        <p:cTn id="18"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642E149F-8BE2-45B1-B294-3635D31E7C1B}"/>
              </a:ext>
            </a:extLst>
          </p:cNvPr>
          <p:cNvSpPr txBox="1"/>
          <p:nvPr/>
        </p:nvSpPr>
        <p:spPr>
          <a:xfrm>
            <a:off x="303672" y="1668652"/>
            <a:ext cx="781471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dirty="0" err="1"/>
              <a:t>Dodajemy</a:t>
            </a:r>
            <a:r>
              <a:rPr lang="en-US" b="1" i="1" u="sng" dirty="0"/>
              <a:t> do </a:t>
            </a:r>
            <a:r>
              <a:rPr lang="en-US" b="1" i="1" u="sng" dirty="0" err="1"/>
              <a:t>slajdów</a:t>
            </a:r>
            <a:r>
              <a:rPr lang="en-US" b="1" i="1" u="sng" dirty="0"/>
              <a:t> </a:t>
            </a:r>
            <a:r>
              <a:rPr lang="en-US" b="1" i="1" u="sng" dirty="0" err="1"/>
              <a:t>animacje</a:t>
            </a:r>
            <a:r>
              <a:rPr lang="en-US" b="1" i="1" u="sng" dirty="0"/>
              <a:t> </a:t>
            </a:r>
            <a:endParaRPr lang="pl-PL" dirty="0"/>
          </a:p>
          <a:p>
            <a:r>
              <a:rPr lang="en-US" dirty="0"/>
              <a:t>Animacje bardzo uatrakcyjniają prezentację.  Stosując animacje, możesz zwrócić uwagę oglądających na istotne kwestie.  Animacja można przypisać dowolnemu elementowi slajdu, na przykład tekst może pojawić się z lewej strony po jednym słowie, a obraz może się obracać.  Efekty tego typu należy jednak używać z umiarem. Jeśli będzie ich zbyt dużo, mogą </a:t>
            </a:r>
            <a:r>
              <a:rPr lang="en-US" dirty="0" err="1"/>
              <a:t>rozpraszać</a:t>
            </a:r>
            <a:r>
              <a:rPr lang="en-US" dirty="0"/>
              <a:t> </a:t>
            </a:r>
            <a:r>
              <a:rPr lang="en-US" dirty="0" err="1"/>
              <a:t>uwagę</a:t>
            </a:r>
            <a:r>
              <a:rPr lang="en-US" dirty="0"/>
              <a:t> </a:t>
            </a:r>
            <a:r>
              <a:rPr lang="en-US" dirty="0" err="1"/>
              <a:t>odbiorców</a:t>
            </a:r>
            <a:r>
              <a:rPr lang="en-US" dirty="0"/>
              <a:t>.</a:t>
            </a:r>
          </a:p>
          <a:p>
            <a:endParaRPr lang="en-US" dirty="0"/>
          </a:p>
          <a:p>
            <a:r>
              <a:rPr lang="en-US" dirty="0"/>
              <a:t>Animacje podzielono na kilka grup, np.  Wejście, Wyjście, Wyróżnienie, Ścieszki ruchu.  Animację z danej grupy wybieramy zależne od efektu, który chcemy uzyskać.  W okienku animacji oprócz nazwy obiektu zobaczymy przypisany mu efekt.  Zanim uruchomimy cały pokaz, warto sprawdzić działanie wybranego efektu (przycisk Odtwórz).  Jeśli na slajdzie jest </a:t>
            </a:r>
            <a:r>
              <a:rPr lang="en-US" dirty="0" err="1"/>
              <a:t>więcej</a:t>
            </a:r>
            <a:r>
              <a:rPr lang="en-US" dirty="0"/>
              <a:t> </a:t>
            </a:r>
            <a:r>
              <a:rPr lang="en-US" dirty="0" err="1"/>
              <a:t>animowanych</a:t>
            </a:r>
            <a:r>
              <a:rPr lang="en-US" dirty="0"/>
              <a:t> </a:t>
            </a:r>
            <a:r>
              <a:rPr lang="en-US" dirty="0" err="1"/>
              <a:t>obiektów</a:t>
            </a:r>
            <a:r>
              <a:rPr lang="en-US" dirty="0"/>
              <a:t>, </a:t>
            </a:r>
            <a:r>
              <a:rPr lang="en-US" dirty="0" err="1"/>
              <a:t>można</a:t>
            </a:r>
            <a:r>
              <a:rPr lang="en-US" dirty="0"/>
              <a:t> w </a:t>
            </a:r>
            <a:r>
              <a:rPr lang="en-US" dirty="0" err="1"/>
              <a:t>dowolnym</a:t>
            </a:r>
            <a:r>
              <a:rPr lang="en-US" dirty="0"/>
              <a:t> </a:t>
            </a:r>
            <a:r>
              <a:rPr lang="en-US" dirty="0" err="1"/>
              <a:t>sposób</a:t>
            </a:r>
            <a:r>
              <a:rPr lang="en-US" dirty="0"/>
              <a:t> </a:t>
            </a:r>
            <a:r>
              <a:rPr lang="en-US" dirty="0" err="1"/>
              <a:t>ustawiać</a:t>
            </a:r>
            <a:r>
              <a:rPr lang="en-US" dirty="0"/>
              <a:t> </a:t>
            </a:r>
            <a:r>
              <a:rPr lang="en-US" dirty="0" err="1"/>
              <a:t>i</a:t>
            </a:r>
            <a:r>
              <a:rPr lang="en-US" dirty="0"/>
              <a:t> </a:t>
            </a:r>
            <a:r>
              <a:rPr lang="en-US" dirty="0" err="1"/>
              <a:t>zmieniać</a:t>
            </a:r>
            <a:r>
              <a:rPr lang="en-US" dirty="0"/>
              <a:t> kolejność </a:t>
            </a:r>
            <a:r>
              <a:rPr lang="en-US" dirty="0" err="1"/>
              <a:t>animacji</a:t>
            </a:r>
            <a:r>
              <a:rPr lang="en-US" dirty="0"/>
              <a:t>.  </a:t>
            </a:r>
            <a:r>
              <a:rPr lang="en-US" dirty="0" err="1"/>
              <a:t>Standardowo</a:t>
            </a:r>
            <a:r>
              <a:rPr lang="en-US" dirty="0"/>
              <a:t> </a:t>
            </a:r>
            <a:r>
              <a:rPr lang="en-US" dirty="0" err="1"/>
              <a:t>animacja</a:t>
            </a:r>
            <a:r>
              <a:rPr lang="en-US" dirty="0"/>
              <a:t> </a:t>
            </a:r>
            <a:r>
              <a:rPr lang="en-US" dirty="0" err="1"/>
              <a:t>obiektu</a:t>
            </a:r>
            <a:r>
              <a:rPr lang="en-US" dirty="0"/>
              <a:t> </a:t>
            </a:r>
            <a:r>
              <a:rPr lang="en-US" dirty="0" err="1"/>
              <a:t>rozpoczyna</a:t>
            </a:r>
            <a:r>
              <a:rPr lang="en-US" dirty="0"/>
              <a:t> </a:t>
            </a:r>
            <a:r>
              <a:rPr lang="en-US" dirty="0" err="1"/>
              <a:t>się</a:t>
            </a:r>
            <a:r>
              <a:rPr lang="en-US" dirty="0"/>
              <a:t> </a:t>
            </a:r>
            <a:r>
              <a:rPr lang="en-US" dirty="0" err="1"/>
              <a:t>po</a:t>
            </a:r>
            <a:r>
              <a:rPr lang="en-US" dirty="0"/>
              <a:t> </a:t>
            </a:r>
            <a:r>
              <a:rPr lang="en-US" dirty="0" err="1"/>
              <a:t>kliknięciu</a:t>
            </a:r>
            <a:r>
              <a:rPr lang="en-US" dirty="0"/>
              <a:t> </a:t>
            </a:r>
            <a:r>
              <a:rPr lang="en-US" dirty="0" err="1"/>
              <a:t>myszą</a:t>
            </a:r>
            <a:r>
              <a:rPr lang="en-US" dirty="0"/>
              <a:t>.  </a:t>
            </a:r>
            <a:r>
              <a:rPr lang="en-US" dirty="0" err="1"/>
              <a:t>Możemy</a:t>
            </a:r>
            <a:r>
              <a:rPr lang="en-US" dirty="0"/>
              <a:t> </a:t>
            </a:r>
            <a:r>
              <a:rPr lang="en-US" dirty="0" err="1"/>
              <a:t>rów</a:t>
            </a:r>
            <a:r>
              <a:rPr lang="en-US" dirty="0"/>
              <a:t>- </a:t>
            </a:r>
            <a:r>
              <a:rPr lang="en-US" dirty="0" err="1"/>
              <a:t>nież</a:t>
            </a:r>
            <a:r>
              <a:rPr lang="en-US" dirty="0"/>
              <a:t> dostępne automatyczne rozpoczęcieanie animacji oraz odpowiednie opóźnienie czasowe.</a:t>
            </a:r>
          </a:p>
        </p:txBody>
      </p:sp>
      <p:sp>
        <p:nvSpPr>
          <p:cNvPr id="4" name="pole tekstowe 3">
            <a:extLst>
              <a:ext uri="{FF2B5EF4-FFF2-40B4-BE49-F238E27FC236}">
                <a16:creationId xmlns:a16="http://schemas.microsoft.com/office/drawing/2014/main" xmlns="" id="{A4B1091E-92E9-42B7-A6D8-138DF638E958}"/>
              </a:ext>
            </a:extLst>
          </p:cNvPr>
          <p:cNvSpPr txBox="1"/>
          <p:nvPr/>
        </p:nvSpPr>
        <p:spPr>
          <a:xfrm>
            <a:off x="2309" y="12599"/>
            <a:ext cx="121873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6 Dodajemy do slajdów animacje</a:t>
            </a:r>
            <a:endParaRPr lang="en-US" sz="5400" dirty="0">
              <a:latin typeface="Agency FB" panose="020B0503020202020204" pitchFamily="34" charset="0"/>
              <a:cs typeface="Segoe UI"/>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750" t="11711" r="34426" b="29189"/>
          <a:stretch/>
        </p:blipFill>
        <p:spPr bwMode="auto">
          <a:xfrm rot="701064">
            <a:off x="7656656" y="2952195"/>
            <a:ext cx="4364516" cy="23468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7275197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p:cTn id="15" dur="1000" fill="hold"/>
                                        <p:tgtEl>
                                          <p:spTgt spid="7170"/>
                                        </p:tgtEl>
                                        <p:attrNameLst>
                                          <p:attrName>ppt_w</p:attrName>
                                        </p:attrNameLst>
                                      </p:cBhvr>
                                      <p:tavLst>
                                        <p:tav tm="0">
                                          <p:val>
                                            <p:fltVal val="0"/>
                                          </p:val>
                                        </p:tav>
                                        <p:tav tm="100000">
                                          <p:val>
                                            <p:strVal val="#ppt_w"/>
                                          </p:val>
                                        </p:tav>
                                      </p:tavLst>
                                    </p:anim>
                                    <p:anim calcmode="lin" valueType="num">
                                      <p:cBhvr>
                                        <p:cTn id="16" dur="1000" fill="hold"/>
                                        <p:tgtEl>
                                          <p:spTgt spid="7170"/>
                                        </p:tgtEl>
                                        <p:attrNameLst>
                                          <p:attrName>ppt_h</p:attrName>
                                        </p:attrNameLst>
                                      </p:cBhvr>
                                      <p:tavLst>
                                        <p:tav tm="0">
                                          <p:val>
                                            <p:fltVal val="0"/>
                                          </p:val>
                                        </p:tav>
                                        <p:tav tm="100000">
                                          <p:val>
                                            <p:strVal val="#ppt_h"/>
                                          </p:val>
                                        </p:tav>
                                      </p:tavLst>
                                    </p:anim>
                                    <p:anim calcmode="lin" valueType="num">
                                      <p:cBhvr>
                                        <p:cTn id="17" dur="1000" fill="hold"/>
                                        <p:tgtEl>
                                          <p:spTgt spid="7170"/>
                                        </p:tgtEl>
                                        <p:attrNameLst>
                                          <p:attrName>style.rotation</p:attrName>
                                        </p:attrNameLst>
                                      </p:cBhvr>
                                      <p:tavLst>
                                        <p:tav tm="0">
                                          <p:val>
                                            <p:fltVal val="90"/>
                                          </p:val>
                                        </p:tav>
                                        <p:tav tm="100000">
                                          <p:val>
                                            <p:fltVal val="0"/>
                                          </p:val>
                                        </p:tav>
                                      </p:tavLst>
                                    </p:anim>
                                    <p:animEffect transition="in" filter="fade">
                                      <p:cBhvr>
                                        <p:cTn id="18"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BBAED7E-CC5F-45AC-AC2D-238A871F23D0}"/>
              </a:ext>
            </a:extLst>
          </p:cNvPr>
          <p:cNvSpPr txBox="1"/>
          <p:nvPr/>
        </p:nvSpPr>
        <p:spPr>
          <a:xfrm>
            <a:off x="2309" y="169366"/>
            <a:ext cx="1217583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7  Wstawiamy hiperłącza</a:t>
            </a:r>
            <a:endParaRPr lang="en-US" sz="5400" dirty="0">
              <a:latin typeface="Agency FB" panose="020B0503020202020204" pitchFamily="34" charset="0"/>
              <a:cs typeface="Segoe UI"/>
            </a:endParaRPr>
          </a:p>
        </p:txBody>
      </p:sp>
      <p:sp>
        <p:nvSpPr>
          <p:cNvPr id="3" name="pole tekstowe 2">
            <a:extLst>
              <a:ext uri="{FF2B5EF4-FFF2-40B4-BE49-F238E27FC236}">
                <a16:creationId xmlns:a16="http://schemas.microsoft.com/office/drawing/2014/main" xmlns="" id="{6CE18752-AD60-4685-8F1A-73753F0B2E9E}"/>
              </a:ext>
            </a:extLst>
          </p:cNvPr>
          <p:cNvSpPr txBox="1"/>
          <p:nvPr/>
        </p:nvSpPr>
        <p:spPr>
          <a:xfrm>
            <a:off x="612336" y="2124162"/>
            <a:ext cx="5973815"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sng" dirty="0" err="1"/>
              <a:t>Wstawiamy</a:t>
            </a:r>
            <a:r>
              <a:rPr lang="en-US" sz="2400" b="1" i="1" u="sng" dirty="0"/>
              <a:t> </a:t>
            </a:r>
            <a:r>
              <a:rPr lang="en-US" sz="2400" b="1" i="1" u="sng" dirty="0" err="1"/>
              <a:t>hipertącza</a:t>
            </a:r>
            <a:endParaRPr lang="pl-PL" sz="2400" b="1" i="1" u="sng" dirty="0"/>
          </a:p>
          <a:p>
            <a:r>
              <a:rPr lang="en-US" sz="2000" dirty="0"/>
              <a:t>Hiperlączy używamy, gdy chcemy utworzyć prezentację </a:t>
            </a:r>
            <a:r>
              <a:rPr lang="en-US" sz="2000" dirty="0" err="1"/>
              <a:t>interaktywną</a:t>
            </a:r>
            <a:r>
              <a:rPr lang="en-US" sz="2000" dirty="0"/>
              <a:t>.  </a:t>
            </a:r>
            <a:r>
              <a:rPr lang="en-US" sz="2000" dirty="0" err="1"/>
              <a:t>Umożliwiają</a:t>
            </a:r>
            <a:r>
              <a:rPr lang="en-US" sz="2000" dirty="0"/>
              <a:t> one </a:t>
            </a:r>
            <a:r>
              <a:rPr lang="en-US" sz="2000" dirty="0" err="1"/>
              <a:t>na</a:t>
            </a:r>
            <a:r>
              <a:rPr lang="en-US" sz="2000" dirty="0"/>
              <a:t> </a:t>
            </a:r>
            <a:r>
              <a:rPr lang="en-US" sz="2000" dirty="0" err="1"/>
              <a:t>przykład</a:t>
            </a:r>
            <a:r>
              <a:rPr lang="en-US" sz="2000" dirty="0"/>
              <a:t> </a:t>
            </a:r>
            <a:r>
              <a:rPr lang="en-US" sz="2000" dirty="0" err="1"/>
              <a:t>szybkie</a:t>
            </a:r>
            <a:r>
              <a:rPr lang="en-US" sz="2000" dirty="0"/>
              <a:t> </a:t>
            </a:r>
            <a:r>
              <a:rPr lang="en-US" sz="2000" dirty="0" err="1"/>
              <a:t>przechadzenie</a:t>
            </a:r>
            <a:r>
              <a:rPr lang="en-US" sz="2000" dirty="0"/>
              <a:t> do innych slajdów w tej samej prezentacji, wywoływane strony internetowe lub otwarcie pliku.  </a:t>
            </a:r>
          </a:p>
          <a:p>
            <a:r>
              <a:rPr lang="en-US" sz="2000" dirty="0" err="1"/>
              <a:t>Hiperlącze</a:t>
            </a:r>
            <a:r>
              <a:rPr lang="en-US" sz="2000" dirty="0"/>
              <a:t> </a:t>
            </a:r>
            <a:r>
              <a:rPr lang="en-US" sz="2000" dirty="0" err="1"/>
              <a:t>może</a:t>
            </a:r>
            <a:r>
              <a:rPr lang="en-US" sz="2000" dirty="0"/>
              <a:t> </a:t>
            </a:r>
            <a:r>
              <a:rPr lang="en-US" sz="2000" dirty="0" err="1"/>
              <a:t>być</a:t>
            </a:r>
            <a:r>
              <a:rPr lang="en-US" sz="2000" dirty="0"/>
              <a:t> </a:t>
            </a:r>
            <a:r>
              <a:rPr lang="en-US" sz="2000" dirty="0" err="1"/>
              <a:t>reprezentowane</a:t>
            </a:r>
            <a:r>
              <a:rPr lang="en-US" sz="2000" dirty="0"/>
              <a:t> </a:t>
            </a:r>
            <a:r>
              <a:rPr lang="en-US" sz="2000" dirty="0" err="1"/>
              <a:t>przez</a:t>
            </a:r>
            <a:r>
              <a:rPr lang="en-US" sz="2000" dirty="0"/>
              <a:t> </a:t>
            </a:r>
            <a:r>
              <a:rPr lang="en-US" sz="2000" dirty="0" err="1"/>
              <a:t>tekst</a:t>
            </a:r>
            <a:r>
              <a:rPr lang="en-US" sz="2000" dirty="0"/>
              <a:t> lub obiekt, na przykład obraz, wykres, tekst WordArt.  Tekst reprezentujący hiperłącze (link, odsyłacz) wyświetla się z podkreśleniem.</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9493" t="33153" r="29460" b="30811"/>
          <a:stretch/>
        </p:blipFill>
        <p:spPr bwMode="auto">
          <a:xfrm>
            <a:off x="6524366" y="3741834"/>
            <a:ext cx="5495353" cy="2713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8046503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cBhvr>
                                        <p:cTn id="15" dur="1000" fill="hold"/>
                                        <p:tgtEl>
                                          <p:spTgt spid="8194"/>
                                        </p:tgtEl>
                                        <p:attrNameLst>
                                          <p:attrName>ppt_w</p:attrName>
                                        </p:attrNameLst>
                                      </p:cBhvr>
                                      <p:tavLst>
                                        <p:tav tm="0">
                                          <p:val>
                                            <p:fltVal val="0"/>
                                          </p:val>
                                        </p:tav>
                                        <p:tav tm="100000">
                                          <p:val>
                                            <p:strVal val="#ppt_w"/>
                                          </p:val>
                                        </p:tav>
                                      </p:tavLst>
                                    </p:anim>
                                    <p:anim calcmode="lin" valueType="num">
                                      <p:cBhvr>
                                        <p:cTn id="16" dur="1000" fill="hold"/>
                                        <p:tgtEl>
                                          <p:spTgt spid="8194"/>
                                        </p:tgtEl>
                                        <p:attrNameLst>
                                          <p:attrName>ppt_h</p:attrName>
                                        </p:attrNameLst>
                                      </p:cBhvr>
                                      <p:tavLst>
                                        <p:tav tm="0">
                                          <p:val>
                                            <p:fltVal val="0"/>
                                          </p:val>
                                        </p:tav>
                                        <p:tav tm="100000">
                                          <p:val>
                                            <p:strVal val="#ppt_h"/>
                                          </p:val>
                                        </p:tav>
                                      </p:tavLst>
                                    </p:anim>
                                    <p:anim calcmode="lin" valueType="num">
                                      <p:cBhvr>
                                        <p:cTn id="17" dur="1000" fill="hold"/>
                                        <p:tgtEl>
                                          <p:spTgt spid="8194"/>
                                        </p:tgtEl>
                                        <p:attrNameLst>
                                          <p:attrName>style.rotation</p:attrName>
                                        </p:attrNameLst>
                                      </p:cBhvr>
                                      <p:tavLst>
                                        <p:tav tm="0">
                                          <p:val>
                                            <p:fltVal val="90"/>
                                          </p:val>
                                        </p:tav>
                                        <p:tav tm="100000">
                                          <p:val>
                                            <p:fltVal val="0"/>
                                          </p:val>
                                        </p:tav>
                                      </p:tavLst>
                                    </p:anim>
                                    <p:animEffect transition="in" filter="fade">
                                      <p:cBhvr>
                                        <p:cTn id="18"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0FD1AC6-B147-4B32-ACB5-763442944A9E}"/>
              </a:ext>
            </a:extLst>
          </p:cNvPr>
          <p:cNvSpPr txBox="1"/>
          <p:nvPr/>
        </p:nvSpPr>
        <p:spPr>
          <a:xfrm>
            <a:off x="2309" y="158632"/>
            <a:ext cx="121873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8 Przejścia między slajdami</a:t>
            </a:r>
            <a:endParaRPr lang="en-US" sz="5400" dirty="0">
              <a:latin typeface="Agency FB" panose="020B0503020202020204" pitchFamily="34" charset="0"/>
              <a:cs typeface="Segoe UI"/>
            </a:endParaRPr>
          </a:p>
        </p:txBody>
      </p:sp>
      <p:sp>
        <p:nvSpPr>
          <p:cNvPr id="3" name="pole tekstowe 2">
            <a:extLst>
              <a:ext uri="{FF2B5EF4-FFF2-40B4-BE49-F238E27FC236}">
                <a16:creationId xmlns:a16="http://schemas.microsoft.com/office/drawing/2014/main" xmlns="" id="{37D70789-609F-47E2-806E-6606327F9B65}"/>
              </a:ext>
            </a:extLst>
          </p:cNvPr>
          <p:cNvSpPr txBox="1"/>
          <p:nvPr/>
        </p:nvSpPr>
        <p:spPr>
          <a:xfrm>
            <a:off x="535943" y="1949984"/>
            <a:ext cx="7261172"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u="sng" dirty="0" err="1"/>
              <a:t>Przejścia</a:t>
            </a:r>
            <a:r>
              <a:rPr lang="en-US" sz="2400" b="1" i="1" u="sng" dirty="0"/>
              <a:t> </a:t>
            </a:r>
            <a:r>
              <a:rPr lang="en-US" sz="2400" b="1" i="1" u="sng" dirty="0" err="1"/>
              <a:t>między</a:t>
            </a:r>
            <a:r>
              <a:rPr lang="en-US" sz="2400" b="1" i="1" u="sng" dirty="0"/>
              <a:t> </a:t>
            </a:r>
            <a:r>
              <a:rPr lang="en-US" sz="2400" b="1" i="1" u="sng" dirty="0" err="1"/>
              <a:t>slajdami</a:t>
            </a:r>
            <a:r>
              <a:rPr lang="en-US" dirty="0"/>
              <a:t> </a:t>
            </a:r>
            <a:endParaRPr lang="pl-PL" dirty="0"/>
          </a:p>
          <a:p>
            <a:r>
              <a:rPr lang="en-US" sz="2000" dirty="0"/>
              <a:t>Jeśli chcemy zmienić sposób pojawiania się slajdu podczas pokazu, możemy ustawić przejścia między slajdami - dla wszystkich slajdów lub dla każdego oddzielnie.  Odpowiednie polecenia można znaleść na karcie przejścia lub w opcji Pokaz slajdu / Przejście slajdu (Microsoft Office), lub w opcji Slajd / Przejście slajdu (LibreOffice).  W sekcji Dźwięk ustawiamy efekt dźwiękowy, który będzie odtwarzany, gdy slajd pojawi się na ekranie.  Można wybrać go z listy lub zaznaczyć z inny dźwięk i użyć dowolnego pliku muzycznego zapisanego na dysku.  Efekty dźwiękowe mogą towarzyszyć pojawieniu się slajdu na ekranie lub np.  wskazaniu </a:t>
            </a:r>
            <a:r>
              <a:rPr lang="en-US" sz="2000" dirty="0" err="1"/>
              <a:t>jakiegoś</a:t>
            </a:r>
            <a:r>
              <a:rPr lang="en-US" sz="2000" dirty="0"/>
              <a:t> </a:t>
            </a:r>
            <a:r>
              <a:rPr lang="en-US" sz="2000" dirty="0" err="1"/>
              <a:t>obiektu</a:t>
            </a:r>
            <a:r>
              <a:rPr lang="en-US" sz="2000" dirty="0"/>
              <a:t> </a:t>
            </a:r>
            <a:r>
              <a:rPr lang="en-US" sz="2000" dirty="0" err="1"/>
              <a:t>myszą</a:t>
            </a:r>
            <a:r>
              <a:rPr lang="en-US" sz="2000" dirty="0"/>
              <a:t>.  </a:t>
            </a:r>
            <a:r>
              <a:rPr lang="en-US" sz="2000" dirty="0" err="1"/>
              <a:t>Nie</a:t>
            </a:r>
            <a:r>
              <a:rPr lang="en-US" sz="2000" dirty="0"/>
              <a:t> </a:t>
            </a:r>
            <a:r>
              <a:rPr lang="en-US" sz="2000" dirty="0" err="1"/>
              <a:t>należy</a:t>
            </a:r>
            <a:r>
              <a:rPr lang="en-US" sz="2000" dirty="0"/>
              <a:t> </a:t>
            </a:r>
            <a:r>
              <a:rPr lang="en-US" sz="2000" dirty="0" err="1"/>
              <a:t>nadużywać</a:t>
            </a:r>
            <a:r>
              <a:rPr lang="en-US" sz="2000" dirty="0"/>
              <a:t> </a:t>
            </a:r>
            <a:r>
              <a:rPr lang="en-US" sz="2000" dirty="0" err="1"/>
              <a:t>dźwięku</a:t>
            </a:r>
            <a:r>
              <a:rPr lang="en-US" sz="2000" dirty="0"/>
              <a:t> </a:t>
            </a:r>
            <a:r>
              <a:rPr lang="en-US" sz="2000" dirty="0" err="1"/>
              <a:t>podczas</a:t>
            </a:r>
            <a:r>
              <a:rPr lang="en-US" sz="2000" dirty="0"/>
              <a:t> </a:t>
            </a:r>
            <a:r>
              <a:rPr lang="en-US" sz="2000" dirty="0" err="1"/>
              <a:t>pokazu</a:t>
            </a:r>
            <a:r>
              <a:rPr lang="en-US" sz="2000" dirty="0"/>
              <a:t> - </a:t>
            </a:r>
            <a:r>
              <a:rPr lang="en-US" sz="2000" dirty="0" err="1"/>
              <a:t>mogłoby</a:t>
            </a:r>
            <a:r>
              <a:rPr lang="en-US" sz="2000" dirty="0"/>
              <a:t> to rozpraszać słuchaczy.</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45" t="11712" r="23075" b="57477"/>
          <a:stretch/>
        </p:blipFill>
        <p:spPr bwMode="auto">
          <a:xfrm rot="672628">
            <a:off x="7595285" y="3286896"/>
            <a:ext cx="6967851" cy="16434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6765545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 calcmode="lin" valueType="num">
                                      <p:cBhvr>
                                        <p:cTn id="15" dur="1000" fill="hold"/>
                                        <p:tgtEl>
                                          <p:spTgt spid="9218"/>
                                        </p:tgtEl>
                                        <p:attrNameLst>
                                          <p:attrName>ppt_w</p:attrName>
                                        </p:attrNameLst>
                                      </p:cBhvr>
                                      <p:tavLst>
                                        <p:tav tm="0">
                                          <p:val>
                                            <p:fltVal val="0"/>
                                          </p:val>
                                        </p:tav>
                                        <p:tav tm="100000">
                                          <p:val>
                                            <p:strVal val="#ppt_w"/>
                                          </p:val>
                                        </p:tav>
                                      </p:tavLst>
                                    </p:anim>
                                    <p:anim calcmode="lin" valueType="num">
                                      <p:cBhvr>
                                        <p:cTn id="16" dur="1000" fill="hold"/>
                                        <p:tgtEl>
                                          <p:spTgt spid="9218"/>
                                        </p:tgtEl>
                                        <p:attrNameLst>
                                          <p:attrName>ppt_h</p:attrName>
                                        </p:attrNameLst>
                                      </p:cBhvr>
                                      <p:tavLst>
                                        <p:tav tm="0">
                                          <p:val>
                                            <p:fltVal val="0"/>
                                          </p:val>
                                        </p:tav>
                                        <p:tav tm="100000">
                                          <p:val>
                                            <p:strVal val="#ppt_h"/>
                                          </p:val>
                                        </p:tav>
                                      </p:tavLst>
                                    </p:anim>
                                    <p:anim calcmode="lin" valueType="num">
                                      <p:cBhvr>
                                        <p:cTn id="17" dur="1000" fill="hold"/>
                                        <p:tgtEl>
                                          <p:spTgt spid="9218"/>
                                        </p:tgtEl>
                                        <p:attrNameLst>
                                          <p:attrName>style.rotation</p:attrName>
                                        </p:attrNameLst>
                                      </p:cBhvr>
                                      <p:tavLst>
                                        <p:tav tm="0">
                                          <p:val>
                                            <p:fltVal val="90"/>
                                          </p:val>
                                        </p:tav>
                                        <p:tav tm="100000">
                                          <p:val>
                                            <p:fltVal val="0"/>
                                          </p:val>
                                        </p:tav>
                                      </p:tavLst>
                                    </p:anim>
                                    <p:animEffect transition="in" filter="fade">
                                      <p:cBhvr>
                                        <p:cTn id="18"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51F3DB33-1604-4E4A-BA24-B056F9D2A60A}"/>
              </a:ext>
            </a:extLst>
          </p:cNvPr>
          <p:cNvSpPr txBox="1"/>
          <p:nvPr/>
        </p:nvSpPr>
        <p:spPr>
          <a:xfrm>
            <a:off x="2309" y="413260"/>
            <a:ext cx="121873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9 Przygotowujemy i uruchamiamy pokaz</a:t>
            </a:r>
            <a:endParaRPr lang="en-US" sz="5400" dirty="0">
              <a:latin typeface="Agency FB" panose="020B0503020202020204" pitchFamily="34" charset="0"/>
              <a:cs typeface="Segoe UI"/>
            </a:endParaRPr>
          </a:p>
        </p:txBody>
      </p:sp>
      <p:sp>
        <p:nvSpPr>
          <p:cNvPr id="3" name="pole tekstowe 2">
            <a:extLst>
              <a:ext uri="{FF2B5EF4-FFF2-40B4-BE49-F238E27FC236}">
                <a16:creationId xmlns:a16="http://schemas.microsoft.com/office/drawing/2014/main" xmlns="" id="{8B155D99-64DA-40F5-9937-235D2536B822}"/>
              </a:ext>
            </a:extLst>
          </p:cNvPr>
          <p:cNvSpPr txBox="1"/>
          <p:nvPr/>
        </p:nvSpPr>
        <p:spPr>
          <a:xfrm>
            <a:off x="-4154055" y="400858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t>Kliknij, aby dodać tekst</a:t>
            </a:r>
          </a:p>
        </p:txBody>
      </p:sp>
      <p:sp>
        <p:nvSpPr>
          <p:cNvPr id="4" name="pole tekstowe 3">
            <a:extLst>
              <a:ext uri="{FF2B5EF4-FFF2-40B4-BE49-F238E27FC236}">
                <a16:creationId xmlns:a16="http://schemas.microsoft.com/office/drawing/2014/main" xmlns="" id="{7AC5A05C-DFD9-4A2B-AE63-584FEBAD83F9}"/>
              </a:ext>
            </a:extLst>
          </p:cNvPr>
          <p:cNvSpPr txBox="1"/>
          <p:nvPr/>
        </p:nvSpPr>
        <p:spPr>
          <a:xfrm>
            <a:off x="326705" y="2472997"/>
            <a:ext cx="881729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dirty="0" err="1"/>
              <a:t>Przygotowujemy</a:t>
            </a:r>
            <a:r>
              <a:rPr lang="en-US" b="1" i="1" u="sng" dirty="0"/>
              <a:t> </a:t>
            </a:r>
            <a:r>
              <a:rPr lang="en-US" b="1" i="1" u="sng" dirty="0" err="1"/>
              <a:t>i</a:t>
            </a:r>
            <a:r>
              <a:rPr lang="en-US" b="1" i="1" u="sng" dirty="0"/>
              <a:t> </a:t>
            </a:r>
            <a:r>
              <a:rPr lang="en-US" b="1" i="1" u="sng" dirty="0" err="1"/>
              <a:t>uruchomiamy</a:t>
            </a:r>
            <a:r>
              <a:rPr lang="en-US" b="1" i="1" u="sng" dirty="0"/>
              <a:t> </a:t>
            </a:r>
            <a:r>
              <a:rPr lang="en-US" b="1" i="1" u="sng" dirty="0" err="1"/>
              <a:t>pokaz</a:t>
            </a:r>
            <a:endParaRPr lang="pl-PL" b="1" i="1" u="sng" dirty="0"/>
          </a:p>
          <a:p>
            <a:r>
              <a:rPr lang="en-US" dirty="0"/>
              <a:t>Aby przygotować i uruchomić pokaz slajdów, wybrać odpowiednie opcje umieszczone na karcie lub w menu Pokaz Slajdów. Prezentacje można </a:t>
            </a:r>
            <a:r>
              <a:rPr lang="en-US" dirty="0" err="1"/>
              <a:t>również</a:t>
            </a:r>
            <a:r>
              <a:rPr lang="en-US" dirty="0"/>
              <a:t> </a:t>
            </a:r>
            <a:r>
              <a:rPr lang="en-US" dirty="0" err="1" smtClean="0"/>
              <a:t>uruchomić</a:t>
            </a:r>
            <a:r>
              <a:rPr lang="en-US" dirty="0"/>
              <a:t>, naciskajac klawisz F5.  Zanim uruchomimy </a:t>
            </a:r>
            <a:r>
              <a:rPr lang="en-US" dirty="0" err="1"/>
              <a:t>pokaz</a:t>
            </a:r>
            <a:r>
              <a:rPr lang="en-US" dirty="0"/>
              <a:t>, </a:t>
            </a:r>
            <a:r>
              <a:rPr lang="en-US" dirty="0" err="1"/>
              <a:t>możemy</a:t>
            </a:r>
            <a:r>
              <a:rPr lang="en-US" dirty="0"/>
              <a:t> </a:t>
            </a:r>
            <a:r>
              <a:rPr lang="en-US" dirty="0" err="1"/>
              <a:t>ustawić</a:t>
            </a:r>
            <a:r>
              <a:rPr lang="en-US" dirty="0"/>
              <a:t> </a:t>
            </a:r>
            <a:r>
              <a:rPr lang="en-US" dirty="0" err="1"/>
              <a:t>wybrane</a:t>
            </a:r>
            <a:r>
              <a:rPr lang="en-US" dirty="0"/>
              <a:t> </a:t>
            </a:r>
            <a:r>
              <a:rPr lang="en-US" dirty="0" err="1"/>
              <a:t>opcje</a:t>
            </a:r>
            <a:r>
              <a:rPr lang="en-US" dirty="0"/>
              <a:t> </a:t>
            </a:r>
            <a:r>
              <a:rPr lang="en-US" dirty="0" err="1"/>
              <a:t>pokazu</a:t>
            </a:r>
            <a:r>
              <a:rPr lang="en-US" dirty="0"/>
              <a:t>, </a:t>
            </a:r>
            <a:r>
              <a:rPr lang="en-US" dirty="0" err="1"/>
              <a:t>korzystając</a:t>
            </a:r>
            <a:r>
              <a:rPr lang="en-US" dirty="0"/>
              <a:t> z </a:t>
            </a:r>
            <a:r>
              <a:rPr lang="en-US" dirty="0" err="1"/>
              <a:t>opcji</a:t>
            </a:r>
            <a:r>
              <a:rPr lang="en-US" dirty="0"/>
              <a:t> </a:t>
            </a:r>
            <a:r>
              <a:rPr lang="en-US" dirty="0" err="1"/>
              <a:t>Przygotuj</a:t>
            </a:r>
            <a:r>
              <a:rPr lang="en-US" dirty="0"/>
              <a:t> </a:t>
            </a:r>
            <a:r>
              <a:rPr lang="en-US" dirty="0" err="1"/>
              <a:t>pokaz</a:t>
            </a:r>
            <a:r>
              <a:rPr lang="en-US" dirty="0"/>
              <a:t> </a:t>
            </a:r>
            <a:r>
              <a:rPr lang="en-US" dirty="0" err="1"/>
              <a:t>slajdów</a:t>
            </a:r>
            <a:r>
              <a:rPr lang="en-US" dirty="0"/>
              <a:t> (</a:t>
            </a:r>
            <a:r>
              <a:rPr lang="en-US" dirty="0" err="1"/>
              <a:t>Ustawienia</a:t>
            </a:r>
            <a:r>
              <a:rPr lang="en-US" dirty="0"/>
              <a:t> </a:t>
            </a:r>
            <a:r>
              <a:rPr lang="en-US" dirty="0" err="1"/>
              <a:t>pokazu</a:t>
            </a:r>
            <a:r>
              <a:rPr lang="en-US" dirty="0"/>
              <a:t> slajdów).</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256" t="32613" r="34426" b="27026"/>
          <a:stretch/>
        </p:blipFill>
        <p:spPr bwMode="auto">
          <a:xfrm>
            <a:off x="8134677" y="4008582"/>
            <a:ext cx="3818238" cy="2767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9" r="71216" b="79099"/>
          <a:stretch/>
        </p:blipFill>
        <p:spPr bwMode="auto">
          <a:xfrm>
            <a:off x="1228342" y="4675846"/>
            <a:ext cx="3507010" cy="14333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7049861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31"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 calcmode="lin" valueType="num">
                                      <p:cBhvr>
                                        <p:cTn id="15" dur="1000" fill="hold"/>
                                        <p:tgtEl>
                                          <p:spTgt spid="10243"/>
                                        </p:tgtEl>
                                        <p:attrNameLst>
                                          <p:attrName>ppt_w</p:attrName>
                                        </p:attrNameLst>
                                      </p:cBhvr>
                                      <p:tavLst>
                                        <p:tav tm="0">
                                          <p:val>
                                            <p:fltVal val="0"/>
                                          </p:val>
                                        </p:tav>
                                        <p:tav tm="100000">
                                          <p:val>
                                            <p:strVal val="#ppt_w"/>
                                          </p:val>
                                        </p:tav>
                                      </p:tavLst>
                                    </p:anim>
                                    <p:anim calcmode="lin" valueType="num">
                                      <p:cBhvr>
                                        <p:cTn id="16" dur="1000" fill="hold"/>
                                        <p:tgtEl>
                                          <p:spTgt spid="10243"/>
                                        </p:tgtEl>
                                        <p:attrNameLst>
                                          <p:attrName>ppt_h</p:attrName>
                                        </p:attrNameLst>
                                      </p:cBhvr>
                                      <p:tavLst>
                                        <p:tav tm="0">
                                          <p:val>
                                            <p:fltVal val="0"/>
                                          </p:val>
                                        </p:tav>
                                        <p:tav tm="100000">
                                          <p:val>
                                            <p:strVal val="#ppt_h"/>
                                          </p:val>
                                        </p:tav>
                                      </p:tavLst>
                                    </p:anim>
                                    <p:anim calcmode="lin" valueType="num">
                                      <p:cBhvr>
                                        <p:cTn id="17" dur="1000" fill="hold"/>
                                        <p:tgtEl>
                                          <p:spTgt spid="10243"/>
                                        </p:tgtEl>
                                        <p:attrNameLst>
                                          <p:attrName>style.rotation</p:attrName>
                                        </p:attrNameLst>
                                      </p:cBhvr>
                                      <p:tavLst>
                                        <p:tav tm="0">
                                          <p:val>
                                            <p:fltVal val="90"/>
                                          </p:val>
                                        </p:tav>
                                        <p:tav tm="100000">
                                          <p:val>
                                            <p:fltVal val="0"/>
                                          </p:val>
                                        </p:tav>
                                      </p:tavLst>
                                    </p:anim>
                                    <p:animEffect transition="in" filter="fade">
                                      <p:cBhvr>
                                        <p:cTn id="18" dur="1000"/>
                                        <p:tgtEl>
                                          <p:spTgt spid="10243"/>
                                        </p:tgtEl>
                                      </p:cBhvr>
                                    </p:animEffect>
                                  </p:childTnLst>
                                </p:cTn>
                              </p:par>
                              <p:par>
                                <p:cTn id="19" presetID="31"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1000" fill="hold"/>
                                        <p:tgtEl>
                                          <p:spTgt spid="10242"/>
                                        </p:tgtEl>
                                        <p:attrNameLst>
                                          <p:attrName>ppt_w</p:attrName>
                                        </p:attrNameLst>
                                      </p:cBhvr>
                                      <p:tavLst>
                                        <p:tav tm="0">
                                          <p:val>
                                            <p:fltVal val="0"/>
                                          </p:val>
                                        </p:tav>
                                        <p:tav tm="100000">
                                          <p:val>
                                            <p:strVal val="#ppt_w"/>
                                          </p:val>
                                        </p:tav>
                                      </p:tavLst>
                                    </p:anim>
                                    <p:anim calcmode="lin" valueType="num">
                                      <p:cBhvr>
                                        <p:cTn id="22" dur="1000" fill="hold"/>
                                        <p:tgtEl>
                                          <p:spTgt spid="10242"/>
                                        </p:tgtEl>
                                        <p:attrNameLst>
                                          <p:attrName>ppt_h</p:attrName>
                                        </p:attrNameLst>
                                      </p:cBhvr>
                                      <p:tavLst>
                                        <p:tav tm="0">
                                          <p:val>
                                            <p:fltVal val="0"/>
                                          </p:val>
                                        </p:tav>
                                        <p:tav tm="100000">
                                          <p:val>
                                            <p:strVal val="#ppt_h"/>
                                          </p:val>
                                        </p:tav>
                                      </p:tavLst>
                                    </p:anim>
                                    <p:anim calcmode="lin" valueType="num">
                                      <p:cBhvr>
                                        <p:cTn id="23" dur="1000" fill="hold"/>
                                        <p:tgtEl>
                                          <p:spTgt spid="10242"/>
                                        </p:tgtEl>
                                        <p:attrNameLst>
                                          <p:attrName>style.rotation</p:attrName>
                                        </p:attrNameLst>
                                      </p:cBhvr>
                                      <p:tavLst>
                                        <p:tav tm="0">
                                          <p:val>
                                            <p:fltVal val="90"/>
                                          </p:val>
                                        </p:tav>
                                        <p:tav tm="100000">
                                          <p:val>
                                            <p:fltVal val="0"/>
                                          </p:val>
                                        </p:tav>
                                      </p:tavLst>
                                    </p:anim>
                                    <p:animEffect transition="in" filter="fade">
                                      <p:cBhvr>
                                        <p:cTn id="24"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6B90DEC-76EB-43C7-85F1-49EFDAE4309A}"/>
              </a:ext>
            </a:extLst>
          </p:cNvPr>
          <p:cNvSpPr txBox="1"/>
          <p:nvPr/>
        </p:nvSpPr>
        <p:spPr>
          <a:xfrm>
            <a:off x="2309" y="50665"/>
            <a:ext cx="121873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4000" dirty="0"/>
              <a:t>Spis Treści</a:t>
            </a:r>
          </a:p>
        </p:txBody>
      </p:sp>
      <p:sp>
        <p:nvSpPr>
          <p:cNvPr id="3" name="pole tekstowe 2">
            <a:extLst>
              <a:ext uri="{FF2B5EF4-FFF2-40B4-BE49-F238E27FC236}">
                <a16:creationId xmlns:a16="http://schemas.microsoft.com/office/drawing/2014/main" xmlns="" id="{2A77CB2D-633D-45DB-8AD9-269E730FC894}"/>
              </a:ext>
            </a:extLst>
          </p:cNvPr>
          <p:cNvSpPr txBox="1"/>
          <p:nvPr/>
        </p:nvSpPr>
        <p:spPr>
          <a:xfrm>
            <a:off x="-4907" y="683686"/>
            <a:ext cx="12198927"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     1. Cechy dobrej prezentacji</a:t>
            </a:r>
          </a:p>
          <a:p>
            <a:r>
              <a:rPr lang="pl-PL" dirty="0"/>
              <a:t>                                                      Slajd 3 –   Krok pierwszy - </a:t>
            </a:r>
            <a:r>
              <a:rPr lang="pl-PL" dirty="0">
                <a:ea typeface="+mn-lt"/>
                <a:cs typeface="+mn-lt"/>
              </a:rPr>
              <a:t>Jednolita oprawa graficzna</a:t>
            </a:r>
          </a:p>
          <a:p>
            <a:r>
              <a:rPr lang="pl-PL" dirty="0"/>
              <a:t>                                                      Slajd 4 –   Krok drugi – umiarkowana ilość informacji</a:t>
            </a:r>
          </a:p>
          <a:p>
            <a:r>
              <a:rPr lang="pl-PL" dirty="0"/>
              <a:t>                                                      Slajd 5 –   Krok trzeci - </a:t>
            </a:r>
            <a:r>
              <a:rPr lang="pl-PL" dirty="0">
                <a:ea typeface="+mn-lt"/>
                <a:cs typeface="+mn-lt"/>
              </a:rPr>
              <a:t>Poprawnie zredagowany tekst na slajdach</a:t>
            </a:r>
          </a:p>
          <a:p>
            <a:r>
              <a:rPr lang="pl-PL" dirty="0"/>
              <a:t>                                                      Slajd 6 –   Krok czwarty - </a:t>
            </a:r>
            <a:r>
              <a:rPr lang="pl-PL" dirty="0">
                <a:ea typeface="+mn-lt"/>
                <a:cs typeface="+mn-lt"/>
              </a:rPr>
              <a:t>Poprawnie dobrane parametry </a:t>
            </a:r>
          </a:p>
          <a:p>
            <a:r>
              <a:rPr lang="pl-PL" dirty="0">
                <a:ea typeface="+mn-lt"/>
                <a:cs typeface="+mn-lt"/>
              </a:rPr>
              <a:t>                                                                                                czcionek                                     </a:t>
            </a:r>
          </a:p>
          <a:p>
            <a:r>
              <a:rPr lang="pl-PL" dirty="0">
                <a:ea typeface="+mn-lt"/>
                <a:cs typeface="+mn-lt"/>
              </a:rPr>
              <a:t>                                                      Slajd 7 –   Krok piąty - Kolor i rodzaj tła</a:t>
            </a:r>
            <a:endParaRPr lang="pl-PL" dirty="0"/>
          </a:p>
          <a:p>
            <a:r>
              <a:rPr lang="pl-PL" dirty="0">
                <a:ea typeface="+mn-lt"/>
                <a:cs typeface="+mn-lt"/>
              </a:rPr>
              <a:t>                                                      Slajd 8 –   Krok szósty - Umiarkowane stosowanie animacji</a:t>
            </a:r>
          </a:p>
          <a:p>
            <a:r>
              <a:rPr lang="pl-PL" dirty="0">
                <a:ea typeface="+mn-lt"/>
                <a:cs typeface="+mn-lt"/>
              </a:rPr>
              <a:t>                                                      Slajd 9 –   Krok siódmy - Tempo wyświetlania slajdów </a:t>
            </a:r>
          </a:p>
          <a:p>
            <a:r>
              <a:rPr lang="pl-PL" dirty="0">
                <a:ea typeface="+mn-lt"/>
                <a:cs typeface="+mn-lt"/>
              </a:rPr>
              <a:t>                                                      Slajd 10 – Krok ósmy -  Liczba slajdów </a:t>
            </a:r>
          </a:p>
          <a:p>
            <a:r>
              <a:rPr lang="pl-PL" dirty="0">
                <a:ea typeface="+mn-lt"/>
                <a:cs typeface="+mn-lt"/>
              </a:rPr>
              <a:t>     2. Jak przygotować prezentacje w 10 krokach?</a:t>
            </a:r>
          </a:p>
          <a:p>
            <a:r>
              <a:rPr lang="pl-PL" dirty="0">
                <a:ea typeface="+mn-lt"/>
                <a:cs typeface="+mn-lt"/>
              </a:rPr>
              <a:t>                                                      Slajd 11 </a:t>
            </a:r>
            <a:r>
              <a:rPr lang="pl-PL" dirty="0" smtClean="0">
                <a:ea typeface="+mn-lt"/>
                <a:cs typeface="+mn-lt"/>
              </a:rPr>
              <a:t>- </a:t>
            </a:r>
            <a:r>
              <a:rPr lang="pl-PL" dirty="0">
                <a:ea typeface="+mn-lt"/>
                <a:cs typeface="+mn-lt"/>
              </a:rPr>
              <a:t> </a:t>
            </a:r>
            <a:r>
              <a:rPr lang="pl-PL" dirty="0"/>
              <a:t> Krok 1 Przygotowujemy ogólny plan </a:t>
            </a:r>
            <a:r>
              <a:rPr lang="pl-PL" dirty="0" smtClean="0"/>
              <a:t>prezentacji</a:t>
            </a:r>
          </a:p>
          <a:p>
            <a:r>
              <a:rPr lang="pl-PL" dirty="0">
                <a:ea typeface="+mn-lt"/>
                <a:cs typeface="+mn-lt"/>
              </a:rPr>
              <a:t> </a:t>
            </a:r>
            <a:r>
              <a:rPr lang="pl-PL" dirty="0" smtClean="0">
                <a:ea typeface="+mn-lt"/>
                <a:cs typeface="+mn-lt"/>
              </a:rPr>
              <a:t>                                                                       Slajd 12 - </a:t>
            </a:r>
            <a:r>
              <a:rPr lang="pl-PL" dirty="0">
                <a:cs typeface="Segoe UI"/>
              </a:rPr>
              <a:t>Krok 2 Planujemy wygląd slajdów</a:t>
            </a:r>
          </a:p>
          <a:p>
            <a:r>
              <a:rPr lang="pl-PL" dirty="0" smtClean="0">
                <a:ea typeface="+mn-lt"/>
                <a:cs typeface="+mn-lt"/>
              </a:rPr>
              <a:t>                                                      Slajd 13 – Krok 3 </a:t>
            </a:r>
            <a:r>
              <a:rPr lang="pl-PL" dirty="0">
                <a:cs typeface="Segoe UI"/>
              </a:rPr>
              <a:t>Wykonujemy slajd tytułowy</a:t>
            </a:r>
          </a:p>
          <a:p>
            <a:r>
              <a:rPr lang="pl-PL" dirty="0" smtClean="0">
                <a:ea typeface="+mn-lt"/>
                <a:cs typeface="+mn-lt"/>
              </a:rPr>
              <a:t>                                                      Slajd 14 – Krok 4 </a:t>
            </a:r>
            <a:r>
              <a:rPr lang="pl-PL" dirty="0">
                <a:cs typeface="Segoe UI"/>
              </a:rPr>
              <a:t>Dodajemy slajd z listą </a:t>
            </a:r>
            <a:r>
              <a:rPr lang="pl-PL" dirty="0" smtClean="0">
                <a:cs typeface="Segoe UI"/>
              </a:rPr>
              <a:t>wypunktowaną</a:t>
            </a:r>
          </a:p>
          <a:p>
            <a:r>
              <a:rPr lang="pl-PL" dirty="0">
                <a:ea typeface="+mn-lt"/>
                <a:cs typeface="Segoe UI"/>
              </a:rPr>
              <a:t> </a:t>
            </a:r>
            <a:r>
              <a:rPr lang="pl-PL" dirty="0" smtClean="0">
                <a:ea typeface="+mn-lt"/>
                <a:cs typeface="Segoe UI"/>
              </a:rPr>
              <a:t>                                                     Slajd 15 – Krok 5 </a:t>
            </a:r>
            <a:r>
              <a:rPr lang="pl-PL" dirty="0">
                <a:cs typeface="Segoe UI"/>
              </a:rPr>
              <a:t>Dodajemy kolejne slajdy prezentacji i umieszczamy na </a:t>
            </a:r>
            <a:r>
              <a:rPr lang="pl-PL" dirty="0" smtClean="0">
                <a:cs typeface="Segoe UI"/>
              </a:rPr>
              <a:t>nich                                                                 .                                                                      obrazy </a:t>
            </a:r>
            <a:r>
              <a:rPr lang="pl-PL" dirty="0">
                <a:cs typeface="Segoe UI"/>
              </a:rPr>
              <a:t>i </a:t>
            </a:r>
            <a:r>
              <a:rPr lang="pl-PL" dirty="0" smtClean="0">
                <a:cs typeface="Segoe UI"/>
              </a:rPr>
              <a:t>teksty</a:t>
            </a:r>
            <a:endParaRPr lang="pl-PL" dirty="0">
              <a:cs typeface="Segoe UI"/>
            </a:endParaRPr>
          </a:p>
          <a:p>
            <a:r>
              <a:rPr lang="pl-PL" dirty="0" smtClean="0">
                <a:ea typeface="+mn-lt"/>
                <a:cs typeface="+mn-lt"/>
              </a:rPr>
              <a:t>                                                      Slajd 16 – Krok 6 </a:t>
            </a:r>
            <a:r>
              <a:rPr lang="pl-PL" dirty="0">
                <a:cs typeface="Segoe UI"/>
              </a:rPr>
              <a:t>Dodajemy do slajdów </a:t>
            </a:r>
            <a:r>
              <a:rPr lang="pl-PL" dirty="0" smtClean="0">
                <a:cs typeface="Segoe UI"/>
              </a:rPr>
              <a:t>animacje</a:t>
            </a:r>
          </a:p>
          <a:p>
            <a:r>
              <a:rPr lang="pl-PL" dirty="0">
                <a:ea typeface="+mn-lt"/>
                <a:cs typeface="Segoe UI"/>
              </a:rPr>
              <a:t> </a:t>
            </a:r>
            <a:r>
              <a:rPr lang="pl-PL" dirty="0" smtClean="0">
                <a:ea typeface="+mn-lt"/>
                <a:cs typeface="Segoe UI"/>
              </a:rPr>
              <a:t>                                                                       Slajd 17 – Krok 7 </a:t>
            </a:r>
            <a:r>
              <a:rPr lang="pl-PL" dirty="0">
                <a:cs typeface="Segoe UI"/>
              </a:rPr>
              <a:t>Wstawiamy </a:t>
            </a:r>
            <a:r>
              <a:rPr lang="pl-PL" dirty="0" smtClean="0">
                <a:cs typeface="Segoe UI"/>
              </a:rPr>
              <a:t>hiperłącza</a:t>
            </a:r>
          </a:p>
          <a:p>
            <a:r>
              <a:rPr lang="pl-PL" dirty="0">
                <a:ea typeface="+mn-lt"/>
                <a:cs typeface="Segoe UI"/>
              </a:rPr>
              <a:t> </a:t>
            </a:r>
            <a:r>
              <a:rPr lang="pl-PL" dirty="0" smtClean="0">
                <a:ea typeface="+mn-lt"/>
                <a:cs typeface="Segoe UI"/>
              </a:rPr>
              <a:t>                                                                       Slajd 18 – Krok 8 </a:t>
            </a:r>
            <a:r>
              <a:rPr lang="pl-PL" dirty="0">
                <a:cs typeface="Segoe UI"/>
              </a:rPr>
              <a:t>Przejścia między slajdami</a:t>
            </a:r>
            <a:endParaRPr lang="en-US" dirty="0">
              <a:cs typeface="Segoe UI"/>
            </a:endParaRPr>
          </a:p>
          <a:p>
            <a:r>
              <a:rPr lang="pl-PL" dirty="0" smtClean="0">
                <a:ea typeface="+mn-lt"/>
                <a:cs typeface="+mn-lt"/>
              </a:rPr>
              <a:t>                                                      Slajd 19 - </a:t>
            </a:r>
            <a:r>
              <a:rPr lang="pl-PL" dirty="0">
                <a:cs typeface="Segoe UI"/>
              </a:rPr>
              <a:t>Przygotowujemy i uruchamiamy </a:t>
            </a:r>
            <a:r>
              <a:rPr lang="pl-PL" dirty="0" smtClean="0">
                <a:cs typeface="Segoe UI"/>
              </a:rPr>
              <a:t>pokaz</a:t>
            </a:r>
          </a:p>
          <a:p>
            <a:r>
              <a:rPr lang="pl-PL" dirty="0">
                <a:cs typeface="Segoe UI"/>
              </a:rPr>
              <a:t> </a:t>
            </a:r>
            <a:r>
              <a:rPr lang="pl-PL" dirty="0" smtClean="0">
                <a:cs typeface="Segoe UI"/>
              </a:rPr>
              <a:t>                                                                       Slajd 20 - </a:t>
            </a:r>
            <a:r>
              <a:rPr lang="pl-PL" dirty="0">
                <a:cs typeface="Segoe UI"/>
              </a:rPr>
              <a:t>Zapisujemy prezentację w pliku</a:t>
            </a:r>
            <a:endParaRPr lang="en-US" dirty="0">
              <a:cs typeface="Segoe UI"/>
            </a:endParaRPr>
          </a:p>
          <a:p>
            <a:endParaRPr lang="en-US" dirty="0">
              <a:latin typeface="Agency FB" panose="020B0503020202020204" pitchFamily="34" charset="0"/>
              <a:cs typeface="Segoe UI"/>
            </a:endParaRPr>
          </a:p>
        </p:txBody>
      </p:sp>
    </p:spTree>
    <p:extLst>
      <p:ext uri="{BB962C8B-B14F-4D97-AF65-F5344CB8AC3E}">
        <p14:creationId xmlns:p14="http://schemas.microsoft.com/office/powerpoint/2010/main" xmlns="" val="151811823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F29E3F5-4BCD-402C-B0BB-CDAD038D6C63}"/>
              </a:ext>
            </a:extLst>
          </p:cNvPr>
          <p:cNvSpPr txBox="1"/>
          <p:nvPr/>
        </p:nvSpPr>
        <p:spPr>
          <a:xfrm>
            <a:off x="2309" y="87553"/>
            <a:ext cx="121873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b="1" i="1" dirty="0">
                <a:latin typeface="Agency FB" panose="020B0503020202020204" pitchFamily="34" charset="0"/>
                <a:cs typeface="Segoe UI"/>
              </a:rPr>
              <a:t>Jak przygotować prezentacje w 10 krokach?</a:t>
            </a:r>
            <a:r>
              <a:rPr lang="en-US" sz="5400" dirty="0">
                <a:latin typeface="Agency FB" panose="020B0503020202020204" pitchFamily="34" charset="0"/>
                <a:cs typeface="Segoe UI"/>
              </a:rPr>
              <a:t>​​</a:t>
            </a:r>
          </a:p>
          <a:p>
            <a:pPr algn="ctr"/>
            <a:r>
              <a:rPr lang="pl-PL" sz="5400" b="1" i="1" dirty="0">
                <a:latin typeface="Agency FB" panose="020B0503020202020204" pitchFamily="34" charset="0"/>
                <a:cs typeface="Segoe UI"/>
              </a:rPr>
              <a:t>Krok 10 Zapisujemy prezentację w pliku</a:t>
            </a:r>
            <a:endParaRPr lang="en-US" sz="5400" dirty="0">
              <a:latin typeface="Agency FB" panose="020B0503020202020204" pitchFamily="34" charset="0"/>
              <a:cs typeface="Segoe UI"/>
            </a:endParaRPr>
          </a:p>
        </p:txBody>
      </p:sp>
      <p:sp>
        <p:nvSpPr>
          <p:cNvPr id="3" name="pole tekstowe 2">
            <a:extLst>
              <a:ext uri="{FF2B5EF4-FFF2-40B4-BE49-F238E27FC236}">
                <a16:creationId xmlns:a16="http://schemas.microsoft.com/office/drawing/2014/main" xmlns="" id="{5705BEDE-0058-46DF-B6CA-C6A3C206AA48}"/>
              </a:ext>
            </a:extLst>
          </p:cNvPr>
          <p:cNvSpPr txBox="1"/>
          <p:nvPr/>
        </p:nvSpPr>
        <p:spPr>
          <a:xfrm>
            <a:off x="337130" y="1850318"/>
            <a:ext cx="815196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dirty="0" err="1"/>
              <a:t>Zapisujemy</a:t>
            </a:r>
            <a:r>
              <a:rPr lang="en-US" b="1" i="1" u="sng" dirty="0"/>
              <a:t> </a:t>
            </a:r>
            <a:r>
              <a:rPr lang="en-US" b="1" i="1" u="sng" dirty="0" err="1"/>
              <a:t>prezentację</a:t>
            </a:r>
            <a:r>
              <a:rPr lang="en-US" b="1" i="1" u="sng" dirty="0"/>
              <a:t> w </a:t>
            </a:r>
            <a:r>
              <a:rPr lang="en-US" b="1" i="1" u="sng" dirty="0" err="1"/>
              <a:t>pliku</a:t>
            </a:r>
            <a:endParaRPr lang="pl-PL" b="1" i="1" u="sng" dirty="0" err="1"/>
          </a:p>
          <a:p>
            <a:r>
              <a:rPr lang="en-US" dirty="0"/>
              <a:t>Całą prezentację (wszystkie slajdy) zapisujemy w jednym pliku: w programie Microsoft PowerPoint jako Prezentacja programu PowerPoint (z rozszerzeniem ppt lub pptx dostępne od wersji 2007), w programie LibreOffice Impress jako Prezentacja OpenDocument (z rozszerzeniem odp)  .  </a:t>
            </a:r>
            <a:r>
              <a:rPr lang="en-US" dirty="0" err="1"/>
              <a:t>Formaty</a:t>
            </a:r>
            <a:r>
              <a:rPr lang="en-US" dirty="0"/>
              <a:t> </a:t>
            </a:r>
            <a:r>
              <a:rPr lang="en-US" dirty="0" err="1"/>
              <a:t>te</a:t>
            </a:r>
            <a:r>
              <a:rPr lang="en-US" dirty="0"/>
              <a:t> </a:t>
            </a:r>
            <a:r>
              <a:rPr lang="en-US" dirty="0" err="1"/>
              <a:t>umożliwiają</a:t>
            </a:r>
            <a:r>
              <a:rPr lang="en-US" dirty="0"/>
              <a:t> </a:t>
            </a:r>
            <a:r>
              <a:rPr lang="en-US" dirty="0" err="1"/>
              <a:t>użytkownikowi</a:t>
            </a:r>
            <a:r>
              <a:rPr lang="en-US" dirty="0"/>
              <a:t> </a:t>
            </a:r>
            <a:r>
              <a:rPr lang="en-US" dirty="0" err="1"/>
              <a:t>edytowanie</a:t>
            </a:r>
            <a:r>
              <a:rPr lang="en-US" dirty="0"/>
              <a:t> </a:t>
            </a:r>
            <a:r>
              <a:rPr lang="en-US" dirty="0" err="1"/>
              <a:t>slajdów</a:t>
            </a:r>
            <a:r>
              <a:rPr lang="en-US" dirty="0"/>
              <a:t> </a:t>
            </a:r>
            <a:r>
              <a:rPr lang="en-US" dirty="0" err="1"/>
              <a:t>i</a:t>
            </a:r>
            <a:r>
              <a:rPr lang="en-US" dirty="0"/>
              <a:t> </a:t>
            </a:r>
            <a:r>
              <a:rPr lang="en-US" dirty="0" err="1"/>
              <a:t>obejrzenie</a:t>
            </a:r>
            <a:r>
              <a:rPr lang="en-US" dirty="0"/>
              <a:t> </a:t>
            </a:r>
            <a:r>
              <a:rPr lang="en-US" dirty="0" err="1"/>
              <a:t>pokazu</a:t>
            </a:r>
            <a:r>
              <a:rPr lang="en-US" dirty="0"/>
              <a:t>, </a:t>
            </a:r>
            <a:r>
              <a:rPr lang="en-US" dirty="0" err="1"/>
              <a:t>także</a:t>
            </a:r>
            <a:r>
              <a:rPr lang="en-US" dirty="0"/>
              <a:t> w </a:t>
            </a:r>
            <a:r>
              <a:rPr lang="en-US" dirty="0" err="1"/>
              <a:t>trakcie</a:t>
            </a:r>
            <a:r>
              <a:rPr lang="en-US" dirty="0"/>
              <a:t> </a:t>
            </a:r>
            <a:r>
              <a:rPr lang="en-US" dirty="0" err="1"/>
              <a:t>jego</a:t>
            </a:r>
            <a:r>
              <a:rPr lang="en-US" dirty="0"/>
              <a:t> </a:t>
            </a:r>
            <a:r>
              <a:rPr lang="en-US" dirty="0" err="1"/>
              <a:t>tworzenia</a:t>
            </a:r>
            <a:r>
              <a:rPr lang="en-US" dirty="0"/>
              <a:t>.  </a:t>
            </a:r>
          </a:p>
          <a:p>
            <a:endParaRPr lang="en-US" dirty="0"/>
          </a:p>
          <a:p>
            <a:r>
              <a:rPr lang="en-US" dirty="0"/>
              <a:t>Prezentację  utworzoną w programie Microsoft PowerPoint można także zapisać w specjalnym formacie jako Pokaz programu PowerPoint (z rozszerzeniem pps lub ppsx).  Po otwarciu tego pliku pokaz slajdów uruchomi się automatycznie.  Prezentacje możemy opublikować w Internecie.  Odpowiednie opcje możemy znaleść na karcie lub w menu Plik np.  Udostępnij, Zapisz i wyślij, Eksportuj.  Prezentacja możemy również wydrukować: całe slajdy lub tylko teksty umieszczone na slajdach, tzw.  Strony notatek (Notatki) dostępne w menu Widok.  Ta </a:t>
            </a:r>
            <a:r>
              <a:rPr lang="en-US" dirty="0" err="1"/>
              <a:t>druga</a:t>
            </a:r>
            <a:r>
              <a:rPr lang="en-US" dirty="0"/>
              <a:t> </a:t>
            </a:r>
            <a:r>
              <a:rPr lang="en-US" dirty="0" err="1"/>
              <a:t>możliwość</a:t>
            </a:r>
            <a:r>
              <a:rPr lang="en-US" dirty="0"/>
              <a:t> </a:t>
            </a:r>
            <a:r>
              <a:rPr lang="en-US" dirty="0" err="1"/>
              <a:t>wspomaga</a:t>
            </a:r>
            <a:r>
              <a:rPr lang="en-US" dirty="0"/>
              <a:t> </a:t>
            </a:r>
            <a:r>
              <a:rPr lang="en-US" dirty="0" err="1"/>
              <a:t>korzystanie</a:t>
            </a:r>
            <a:r>
              <a:rPr lang="en-US" dirty="0"/>
              <a:t> z </a:t>
            </a:r>
            <a:r>
              <a:rPr lang="en-US" dirty="0" err="1"/>
              <a:t>prezentacji</a:t>
            </a:r>
            <a:r>
              <a:rPr lang="en-US" dirty="0"/>
              <a:t>.</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344" r="72635" b="52793"/>
          <a:stretch/>
        </p:blipFill>
        <p:spPr bwMode="auto">
          <a:xfrm>
            <a:off x="8340812" y="2631990"/>
            <a:ext cx="3744097" cy="32374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130460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 calcmode="lin" valueType="num">
                                      <p:cBhvr>
                                        <p:cTn id="15" dur="1000" fill="hold"/>
                                        <p:tgtEl>
                                          <p:spTgt spid="11266"/>
                                        </p:tgtEl>
                                        <p:attrNameLst>
                                          <p:attrName>ppt_w</p:attrName>
                                        </p:attrNameLst>
                                      </p:cBhvr>
                                      <p:tavLst>
                                        <p:tav tm="0">
                                          <p:val>
                                            <p:fltVal val="0"/>
                                          </p:val>
                                        </p:tav>
                                        <p:tav tm="100000">
                                          <p:val>
                                            <p:strVal val="#ppt_w"/>
                                          </p:val>
                                        </p:tav>
                                      </p:tavLst>
                                    </p:anim>
                                    <p:anim calcmode="lin" valueType="num">
                                      <p:cBhvr>
                                        <p:cTn id="16" dur="1000" fill="hold"/>
                                        <p:tgtEl>
                                          <p:spTgt spid="11266"/>
                                        </p:tgtEl>
                                        <p:attrNameLst>
                                          <p:attrName>ppt_h</p:attrName>
                                        </p:attrNameLst>
                                      </p:cBhvr>
                                      <p:tavLst>
                                        <p:tav tm="0">
                                          <p:val>
                                            <p:fltVal val="0"/>
                                          </p:val>
                                        </p:tav>
                                        <p:tav tm="100000">
                                          <p:val>
                                            <p:strVal val="#ppt_h"/>
                                          </p:val>
                                        </p:tav>
                                      </p:tavLst>
                                    </p:anim>
                                    <p:anim calcmode="lin" valueType="num">
                                      <p:cBhvr>
                                        <p:cTn id="17" dur="1000" fill="hold"/>
                                        <p:tgtEl>
                                          <p:spTgt spid="11266"/>
                                        </p:tgtEl>
                                        <p:attrNameLst>
                                          <p:attrName>style.rotation</p:attrName>
                                        </p:attrNameLst>
                                      </p:cBhvr>
                                      <p:tavLst>
                                        <p:tav tm="0">
                                          <p:val>
                                            <p:fltVal val="90"/>
                                          </p:val>
                                        </p:tav>
                                        <p:tav tm="100000">
                                          <p:val>
                                            <p:fltVal val="0"/>
                                          </p:val>
                                        </p:tav>
                                      </p:tavLst>
                                    </p:anim>
                                    <p:animEffect transition="in" filter="fade">
                                      <p:cBhvr>
                                        <p:cTn id="18"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693692"/>
            <a:ext cx="12192000" cy="1938992"/>
          </a:xfrm>
          <a:prstGeom prst="rect">
            <a:avLst/>
          </a:prstGeom>
          <a:noFill/>
        </p:spPr>
        <p:txBody>
          <a:bodyPr wrap="square" lIns="91440" tIns="45720" rIns="91440" bIns="45720">
            <a:spAutoFit/>
          </a:bodyPr>
          <a:lstStyle/>
          <a:p>
            <a:pPr algn="ctr"/>
            <a:r>
              <a:rPr lang="pl-PL" sz="6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Dziękuje za obejrzenie prezentacji</a:t>
            </a:r>
            <a:endParaRPr lang="pl-PL" sz="6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Uśmiechnięta buźka 2"/>
          <p:cNvSpPr/>
          <p:nvPr/>
        </p:nvSpPr>
        <p:spPr>
          <a:xfrm>
            <a:off x="1977095" y="3509319"/>
            <a:ext cx="2273643" cy="206357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xmlns="" val="382011440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anim calcmode="lin" valueType="num">
                                      <p:cBhvr>
                                        <p:cTn id="11" dur="2000" fill="hold"/>
                                        <p:tgtEl>
                                          <p:spTgt spid="3"/>
                                        </p:tgtEl>
                                        <p:attrNameLst>
                                          <p:attrName>ppt_w</p:attrName>
                                        </p:attrNameLst>
                                      </p:cBhvr>
                                      <p:tavLst>
                                        <p:tav tm="0" fmla="#ppt_w*sin(2.5*pi*$)">
                                          <p:val>
                                            <p:fltVal val="0"/>
                                          </p:val>
                                        </p:tav>
                                        <p:tav tm="100000">
                                          <p:val>
                                            <p:fltVal val="1"/>
                                          </p:val>
                                        </p:tav>
                                      </p:tavLst>
                                    </p:anim>
                                    <p:anim calcmode="lin" valueType="num">
                                      <p:cBhvr>
                                        <p:cTn id="12"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D433389-8FC4-4344-A143-AD413A5C8575}"/>
              </a:ext>
            </a:extLst>
          </p:cNvPr>
          <p:cNvSpPr txBox="1"/>
          <p:nvPr/>
        </p:nvSpPr>
        <p:spPr>
          <a:xfrm>
            <a:off x="5509" y="491080"/>
            <a:ext cx="1219016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000" b="1" i="1" dirty="0">
                <a:latin typeface="Gill Sans Nova Cond Ultra Bold"/>
              </a:rPr>
              <a:t>KROK PIERWSZY</a:t>
            </a:r>
            <a:endParaRPr lang="pl-PL" b="1" i="1" dirty="0">
              <a:latin typeface="Gill Sans Nova Cond Ultra Bold"/>
            </a:endParaRPr>
          </a:p>
        </p:txBody>
      </p:sp>
      <p:sp>
        <p:nvSpPr>
          <p:cNvPr id="3" name="pole tekstowe 2">
            <a:extLst>
              <a:ext uri="{FF2B5EF4-FFF2-40B4-BE49-F238E27FC236}">
                <a16:creationId xmlns:a16="http://schemas.microsoft.com/office/drawing/2014/main" xmlns="" id="{EBD95B00-336F-4517-8162-2AED20FE9D4E}"/>
              </a:ext>
            </a:extLst>
          </p:cNvPr>
          <p:cNvSpPr txBox="1"/>
          <p:nvPr/>
        </p:nvSpPr>
        <p:spPr>
          <a:xfrm>
            <a:off x="10673" y="1447644"/>
            <a:ext cx="121809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i="1" u="sng" dirty="0"/>
              <a:t>Jednolita oprawa graficzna</a:t>
            </a:r>
            <a:r>
              <a:rPr lang="pl-PL" sz="2000" dirty="0"/>
              <a:t> –wszystkie slajdy prezentacji powinno się tworzyć w tym samym stylu i w jednolitej kolorystyce.</a:t>
            </a:r>
          </a:p>
          <a:p>
            <a:r>
              <a:rPr lang="pl-PL" sz="2000" dirty="0"/>
              <a:t>Najlepiej użyć do tego motywów w zakładce projektowanie w programie Power Point. </a:t>
            </a:r>
          </a:p>
          <a:p>
            <a:r>
              <a:rPr lang="pl-PL" sz="2000" dirty="0"/>
              <a:t>             </a:t>
            </a:r>
          </a:p>
          <a:p>
            <a:r>
              <a:rPr lang="pl-PL" sz="2000" dirty="0"/>
              <a:t>               Przykład:</a:t>
            </a:r>
          </a:p>
          <a:p>
            <a:r>
              <a:rPr lang="pl-PL" sz="2000" dirty="0"/>
              <a:t>                  </a:t>
            </a:r>
          </a:p>
        </p:txBody>
      </p:sp>
      <p:pic>
        <p:nvPicPr>
          <p:cNvPr id="4" name="Obraz 4" descr="Obraz zawierający zrzut ekranu&#10;&#10;Opis wygenerowany przy bardzo wysokim poziomie pewności">
            <a:extLst>
              <a:ext uri="{FF2B5EF4-FFF2-40B4-BE49-F238E27FC236}">
                <a16:creationId xmlns:a16="http://schemas.microsoft.com/office/drawing/2014/main" xmlns="" id="{49133FF1-2EC1-4BFF-A5DE-35C757ECCBA7}"/>
              </a:ext>
            </a:extLst>
          </p:cNvPr>
          <p:cNvPicPr>
            <a:picLocks noChangeAspect="1"/>
          </p:cNvPicPr>
          <p:nvPr/>
        </p:nvPicPr>
        <p:blipFill>
          <a:blip r:embed="rId2"/>
          <a:stretch>
            <a:fillRect/>
          </a:stretch>
        </p:blipFill>
        <p:spPr>
          <a:xfrm>
            <a:off x="2636729" y="2532214"/>
            <a:ext cx="6939418" cy="3902118"/>
          </a:xfrm>
          <a:prstGeom prst="rect">
            <a:avLst/>
          </a:prstGeom>
        </p:spPr>
      </p:pic>
    </p:spTree>
    <p:extLst>
      <p:ext uri="{BB962C8B-B14F-4D97-AF65-F5344CB8AC3E}">
        <p14:creationId xmlns:p14="http://schemas.microsoft.com/office/powerpoint/2010/main" xmlns="" val="123451793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86A083C-5E88-4434-8FBE-A8A773448914}"/>
              </a:ext>
            </a:extLst>
          </p:cNvPr>
          <p:cNvSpPr txBox="1"/>
          <p:nvPr/>
        </p:nvSpPr>
        <p:spPr>
          <a:xfrm>
            <a:off x="-4175" y="1832975"/>
            <a:ext cx="122003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i="1" u="sng" dirty="0"/>
              <a:t>Umiarkowana ilość informacji</a:t>
            </a:r>
            <a:r>
              <a:rPr lang="pl-PL" sz="2000" dirty="0"/>
              <a:t> –na jednym slajdzie nie należy wprowadzać zbyt wielu informacji (zwłaszcza tekstu). Na slajdach można umieszczać tekst, a także inne elementy, np. tabele, schematy, obrazy.</a:t>
            </a:r>
          </a:p>
        </p:txBody>
      </p:sp>
      <p:sp>
        <p:nvSpPr>
          <p:cNvPr id="3" name="pole tekstowe 2">
            <a:extLst>
              <a:ext uri="{FF2B5EF4-FFF2-40B4-BE49-F238E27FC236}">
                <a16:creationId xmlns:a16="http://schemas.microsoft.com/office/drawing/2014/main" xmlns="" id="{C5F04937-3D6B-4F68-8606-90872BC7D9B5}"/>
              </a:ext>
            </a:extLst>
          </p:cNvPr>
          <p:cNvSpPr txBox="1"/>
          <p:nvPr/>
        </p:nvSpPr>
        <p:spPr>
          <a:xfrm>
            <a:off x="-4176" y="444674"/>
            <a:ext cx="1220034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600" b="1" i="1" dirty="0">
                <a:latin typeface="Gill Sans Nova Cond"/>
              </a:rPr>
              <a:t>KROK DRUGI</a:t>
            </a:r>
            <a:endParaRPr lang="pl-PL" sz="6600" b="1" i="1" dirty="0"/>
          </a:p>
        </p:txBody>
      </p:sp>
      <p:pic>
        <p:nvPicPr>
          <p:cNvPr id="4" name="Obraz 4" descr="Obraz zawierający tekst&#10;&#10;Opis wygenerowany przy bardzo wysokim poziomie pewności">
            <a:extLst>
              <a:ext uri="{FF2B5EF4-FFF2-40B4-BE49-F238E27FC236}">
                <a16:creationId xmlns:a16="http://schemas.microsoft.com/office/drawing/2014/main" xmlns="" id="{151BE3E4-8B8F-4F56-AF69-FF3314B05B3A}"/>
              </a:ext>
            </a:extLst>
          </p:cNvPr>
          <p:cNvPicPr>
            <a:picLocks noChangeAspect="1"/>
          </p:cNvPicPr>
          <p:nvPr/>
        </p:nvPicPr>
        <p:blipFill>
          <a:blip r:embed="rId2"/>
          <a:stretch>
            <a:fillRect/>
          </a:stretch>
        </p:blipFill>
        <p:spPr>
          <a:xfrm>
            <a:off x="7275944" y="3916216"/>
            <a:ext cx="2789383" cy="2789383"/>
          </a:xfrm>
          <a:prstGeom prst="rect">
            <a:avLst/>
          </a:prstGeom>
        </p:spPr>
      </p:pic>
      <p:pic>
        <p:nvPicPr>
          <p:cNvPr id="6" name="Obraz 6" descr="Obraz zawierający zrzut ekranu, czarny, komputer, biały&#10;&#10;Opis wygenerowany przy bardzo wysokim poziomie pewności">
            <a:extLst>
              <a:ext uri="{FF2B5EF4-FFF2-40B4-BE49-F238E27FC236}">
                <a16:creationId xmlns:a16="http://schemas.microsoft.com/office/drawing/2014/main" xmlns="" id="{20406916-B408-4BC9-ADEF-B757FEABCA5A}"/>
              </a:ext>
            </a:extLst>
          </p:cNvPr>
          <p:cNvPicPr>
            <a:picLocks noChangeAspect="1"/>
          </p:cNvPicPr>
          <p:nvPr/>
        </p:nvPicPr>
        <p:blipFill rotWithShape="1">
          <a:blip r:embed="rId3"/>
          <a:srcRect l="27090" t="17072" r="12848" b="-273"/>
          <a:stretch/>
        </p:blipFill>
        <p:spPr>
          <a:xfrm>
            <a:off x="2761671" y="4094688"/>
            <a:ext cx="3433176" cy="2690760"/>
          </a:xfrm>
          <a:prstGeom prst="rect">
            <a:avLst/>
          </a:prstGeom>
        </p:spPr>
      </p:pic>
      <p:pic>
        <p:nvPicPr>
          <p:cNvPr id="8" name="Obraz 8" descr="Obraz zawierający parasol, akcesorium, deszcz, latawiec&#10;&#10;Opis wygenerowany przy bardzo wysokim poziomie pewności">
            <a:extLst>
              <a:ext uri="{FF2B5EF4-FFF2-40B4-BE49-F238E27FC236}">
                <a16:creationId xmlns:a16="http://schemas.microsoft.com/office/drawing/2014/main" xmlns="" id="{2BDB18D9-B202-4E64-AA74-041DFF0FFA87}"/>
              </a:ext>
            </a:extLst>
          </p:cNvPr>
          <p:cNvPicPr>
            <a:picLocks noChangeAspect="1"/>
          </p:cNvPicPr>
          <p:nvPr/>
        </p:nvPicPr>
        <p:blipFill>
          <a:blip r:embed="rId4"/>
          <a:stretch>
            <a:fillRect/>
          </a:stretch>
        </p:blipFill>
        <p:spPr>
          <a:xfrm>
            <a:off x="7970981" y="2844798"/>
            <a:ext cx="1052947" cy="1018312"/>
          </a:xfrm>
          <a:prstGeom prst="rect">
            <a:avLst/>
          </a:prstGeom>
        </p:spPr>
      </p:pic>
      <p:pic>
        <p:nvPicPr>
          <p:cNvPr id="10" name="Obraz 10" descr="Obraz zawierający stop, znak&#10;&#10;Opis wygenerowany przy bardzo wysokim poziomie pewności">
            <a:extLst>
              <a:ext uri="{FF2B5EF4-FFF2-40B4-BE49-F238E27FC236}">
                <a16:creationId xmlns:a16="http://schemas.microsoft.com/office/drawing/2014/main" xmlns="" id="{66E99A88-186D-41BB-98BB-0BCD7DE24D7B}"/>
              </a:ext>
            </a:extLst>
          </p:cNvPr>
          <p:cNvPicPr>
            <a:picLocks noChangeAspect="1"/>
          </p:cNvPicPr>
          <p:nvPr/>
        </p:nvPicPr>
        <p:blipFill>
          <a:blip r:embed="rId5"/>
          <a:stretch>
            <a:fillRect/>
          </a:stretch>
        </p:blipFill>
        <p:spPr>
          <a:xfrm>
            <a:off x="4239491" y="3096491"/>
            <a:ext cx="768928" cy="780473"/>
          </a:xfrm>
          <a:prstGeom prst="rect">
            <a:avLst/>
          </a:prstGeom>
        </p:spPr>
      </p:pic>
    </p:spTree>
    <p:extLst>
      <p:ext uri="{BB962C8B-B14F-4D97-AF65-F5344CB8AC3E}">
        <p14:creationId xmlns:p14="http://schemas.microsoft.com/office/powerpoint/2010/main" xmlns="" val="87608741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6FCC20A-2207-4903-8E63-76753C5842CD}"/>
              </a:ext>
            </a:extLst>
          </p:cNvPr>
          <p:cNvSpPr txBox="1"/>
          <p:nvPr/>
        </p:nvSpPr>
        <p:spPr>
          <a:xfrm>
            <a:off x="2310" y="671946"/>
            <a:ext cx="1218738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600" b="1" i="1" dirty="0">
                <a:latin typeface="Gill Sans Nova Cond"/>
              </a:rPr>
              <a:t>KROK TRZECI</a:t>
            </a:r>
          </a:p>
        </p:txBody>
      </p:sp>
      <p:sp>
        <p:nvSpPr>
          <p:cNvPr id="3" name="pole tekstowe 2">
            <a:extLst>
              <a:ext uri="{FF2B5EF4-FFF2-40B4-BE49-F238E27FC236}">
                <a16:creationId xmlns:a16="http://schemas.microsoft.com/office/drawing/2014/main" xmlns="" id="{B654F93C-BB69-4D1D-A79A-B150FE460222}"/>
              </a:ext>
            </a:extLst>
          </p:cNvPr>
          <p:cNvSpPr txBox="1"/>
          <p:nvPr/>
        </p:nvSpPr>
        <p:spPr>
          <a:xfrm>
            <a:off x="2309" y="2369127"/>
            <a:ext cx="121873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i="1" u="sng" dirty="0"/>
              <a:t>Poprawnie zredagowany tekst na slajdach</a:t>
            </a:r>
            <a:r>
              <a:rPr lang="pl-PL" sz="2800" dirty="0"/>
              <a:t> </a:t>
            </a:r>
            <a:r>
              <a:rPr lang="pl-PL" sz="2800" dirty="0" smtClean="0"/>
              <a:t>–</a:t>
            </a:r>
            <a:r>
              <a:rPr lang="pl-PL" sz="2800" dirty="0"/>
              <a:t>s</a:t>
            </a:r>
            <a:r>
              <a:rPr lang="pl-PL" sz="2800" dirty="0" smtClean="0"/>
              <a:t>taraj </a:t>
            </a:r>
            <a:r>
              <a:rPr lang="pl-PL" sz="2800" dirty="0"/>
              <a:t>się nie popełniać błędów w tekście w prezentacji</a:t>
            </a:r>
          </a:p>
        </p:txBody>
      </p:sp>
    </p:spTree>
    <p:extLst>
      <p:ext uri="{BB962C8B-B14F-4D97-AF65-F5344CB8AC3E}">
        <p14:creationId xmlns:p14="http://schemas.microsoft.com/office/powerpoint/2010/main" xmlns="" val="4097845545"/>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F856CD5-E231-4970-924B-D86ADF6BDCC1}"/>
              </a:ext>
            </a:extLst>
          </p:cNvPr>
          <p:cNvSpPr txBox="1"/>
          <p:nvPr/>
        </p:nvSpPr>
        <p:spPr>
          <a:xfrm>
            <a:off x="2309" y="706582"/>
            <a:ext cx="1218738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600" b="1" i="1" dirty="0">
                <a:latin typeface="Gill Sans Nova Cond"/>
              </a:rPr>
              <a:t>KROK CZWARTY</a:t>
            </a:r>
            <a:endParaRPr lang="pl-PL" b="1" i="1" dirty="0"/>
          </a:p>
        </p:txBody>
      </p:sp>
      <p:sp>
        <p:nvSpPr>
          <p:cNvPr id="3" name="pole tekstowe 2">
            <a:extLst>
              <a:ext uri="{FF2B5EF4-FFF2-40B4-BE49-F238E27FC236}">
                <a16:creationId xmlns:a16="http://schemas.microsoft.com/office/drawing/2014/main" xmlns="" id="{D2C79CDA-067F-4CB0-B983-90D51CD10844}"/>
              </a:ext>
            </a:extLst>
          </p:cNvPr>
          <p:cNvSpPr txBox="1"/>
          <p:nvPr/>
        </p:nvSpPr>
        <p:spPr>
          <a:xfrm>
            <a:off x="6639" y="2269548"/>
            <a:ext cx="121989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b="1" i="1" u="sng" dirty="0"/>
              <a:t>Poprawnie dobrane parametry czcionek</a:t>
            </a:r>
            <a:r>
              <a:rPr lang="pl-PL" sz="2400" dirty="0"/>
              <a:t> –odpowiedni rozmiar czcionki, krój (najlepiej </a:t>
            </a:r>
            <a:r>
              <a:rPr lang="pl-PL" sz="2400" dirty="0" err="1"/>
              <a:t>bezszeryfowy</a:t>
            </a:r>
            <a:r>
              <a:rPr lang="pl-PL" sz="2400" dirty="0"/>
              <a:t>). Aby tekst był czytelny i dobrze widoczny dla widzów</a:t>
            </a:r>
          </a:p>
        </p:txBody>
      </p:sp>
      <p:pic>
        <p:nvPicPr>
          <p:cNvPr id="4" name="Obraz 4" descr="Obraz zawierający zrzut ekranu, czarny, komputer&#10;&#10;Opis wygenerowany przy bardzo wysokim poziomie pewności">
            <a:extLst>
              <a:ext uri="{FF2B5EF4-FFF2-40B4-BE49-F238E27FC236}">
                <a16:creationId xmlns:a16="http://schemas.microsoft.com/office/drawing/2014/main" xmlns="" id="{82435942-62E1-4E0D-99C9-F4D4E93DA4B9}"/>
              </a:ext>
            </a:extLst>
          </p:cNvPr>
          <p:cNvPicPr>
            <a:picLocks noChangeAspect="1"/>
          </p:cNvPicPr>
          <p:nvPr/>
        </p:nvPicPr>
        <p:blipFill rotWithShape="1">
          <a:blip r:embed="rId2"/>
          <a:srcRect l="16622" t="8057" r="68966" b="81342"/>
          <a:stretch/>
        </p:blipFill>
        <p:spPr>
          <a:xfrm>
            <a:off x="1618671" y="3950564"/>
            <a:ext cx="4482309" cy="1838960"/>
          </a:xfrm>
          <a:prstGeom prst="rect">
            <a:avLst/>
          </a:prstGeom>
        </p:spPr>
      </p:pic>
    </p:spTree>
    <p:extLst>
      <p:ext uri="{BB962C8B-B14F-4D97-AF65-F5344CB8AC3E}">
        <p14:creationId xmlns:p14="http://schemas.microsoft.com/office/powerpoint/2010/main" xmlns="" val="329387815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0DD7734-AFD3-4EBB-9F41-234E7A6118B5}"/>
              </a:ext>
            </a:extLst>
          </p:cNvPr>
          <p:cNvSpPr txBox="1"/>
          <p:nvPr/>
        </p:nvSpPr>
        <p:spPr>
          <a:xfrm>
            <a:off x="2309" y="868218"/>
            <a:ext cx="1218738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600" b="1" i="1" dirty="0">
                <a:latin typeface="Gill Sans Nova Cond"/>
              </a:rPr>
              <a:t>KROK PIĄTY</a:t>
            </a:r>
            <a:endParaRPr lang="pl-PL" dirty="0">
              <a:latin typeface="Gill Sans Nova Cond"/>
            </a:endParaRPr>
          </a:p>
        </p:txBody>
      </p:sp>
      <p:sp>
        <p:nvSpPr>
          <p:cNvPr id="3" name="pole tekstowe 2">
            <a:extLst>
              <a:ext uri="{FF2B5EF4-FFF2-40B4-BE49-F238E27FC236}">
                <a16:creationId xmlns:a16="http://schemas.microsoft.com/office/drawing/2014/main" xmlns="" id="{B4848559-43CA-425D-92F1-D599672F3C3A}"/>
              </a:ext>
            </a:extLst>
          </p:cNvPr>
          <p:cNvSpPr txBox="1"/>
          <p:nvPr/>
        </p:nvSpPr>
        <p:spPr>
          <a:xfrm>
            <a:off x="-4907" y="2281093"/>
            <a:ext cx="121989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b="1" i="1" u="sng" dirty="0"/>
              <a:t>Kolor i rodzaj tła</a:t>
            </a:r>
            <a:r>
              <a:rPr lang="pl-PL" sz="2400" dirty="0"/>
              <a:t> -powinny być tak dobrane , aby tekst był dobrze widoczny, np. ciemne litery na jasnym tle lub jasne litry na ciemnym tle.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6092" t="12598" r="13028"/>
          <a:stretch/>
        </p:blipFill>
        <p:spPr bwMode="auto">
          <a:xfrm>
            <a:off x="7129846" y="4511965"/>
            <a:ext cx="2730845" cy="22052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7935" t="12880" r="13369"/>
          <a:stretch/>
        </p:blipFill>
        <p:spPr bwMode="auto">
          <a:xfrm>
            <a:off x="1569307" y="4502490"/>
            <a:ext cx="2664065" cy="22242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Obraz 8" descr="Obraz zawierający parasol, akcesorium, deszcz, latawiec&#10;&#10;Opis wygenerowany przy bardzo wysokim poziomie pewności">
            <a:extLst>
              <a:ext uri="{FF2B5EF4-FFF2-40B4-BE49-F238E27FC236}">
                <a16:creationId xmlns:a16="http://schemas.microsoft.com/office/drawing/2014/main" xmlns="" id="{2BDB18D9-B202-4E64-AA74-041DFF0FFA87}"/>
              </a:ext>
            </a:extLst>
          </p:cNvPr>
          <p:cNvPicPr>
            <a:picLocks noChangeAspect="1"/>
          </p:cNvPicPr>
          <p:nvPr/>
        </p:nvPicPr>
        <p:blipFill>
          <a:blip r:embed="rId4"/>
          <a:stretch>
            <a:fillRect/>
          </a:stretch>
        </p:blipFill>
        <p:spPr>
          <a:xfrm>
            <a:off x="8001871" y="3112090"/>
            <a:ext cx="1052947" cy="1018312"/>
          </a:xfrm>
          <a:prstGeom prst="rect">
            <a:avLst/>
          </a:prstGeom>
        </p:spPr>
      </p:pic>
      <p:pic>
        <p:nvPicPr>
          <p:cNvPr id="7" name="Obraz 10" descr="Obraz zawierający stop, znak&#10;&#10;Opis wygenerowany przy bardzo wysokim poziomie pewności">
            <a:extLst>
              <a:ext uri="{FF2B5EF4-FFF2-40B4-BE49-F238E27FC236}">
                <a16:creationId xmlns:a16="http://schemas.microsoft.com/office/drawing/2014/main" xmlns="" id="{66E99A88-186D-41BB-98BB-0BCD7DE24D7B}"/>
              </a:ext>
            </a:extLst>
          </p:cNvPr>
          <p:cNvPicPr>
            <a:picLocks noChangeAspect="1"/>
          </p:cNvPicPr>
          <p:nvPr/>
        </p:nvPicPr>
        <p:blipFill>
          <a:blip r:embed="rId5"/>
          <a:stretch>
            <a:fillRect/>
          </a:stretch>
        </p:blipFill>
        <p:spPr>
          <a:xfrm>
            <a:off x="2516875" y="3400228"/>
            <a:ext cx="768928" cy="780473"/>
          </a:xfrm>
          <a:prstGeom prst="rect">
            <a:avLst/>
          </a:prstGeom>
        </p:spPr>
      </p:pic>
    </p:spTree>
    <p:extLst>
      <p:ext uri="{BB962C8B-B14F-4D97-AF65-F5344CB8AC3E}">
        <p14:creationId xmlns:p14="http://schemas.microsoft.com/office/powerpoint/2010/main" xmlns="" val="131072931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 calcmode="lin" valueType="num">
                                      <p:cBhvr>
                                        <p:cTn id="15" dur="1000" fill="hold"/>
                                        <p:tgtEl>
                                          <p:spTgt spid="1027"/>
                                        </p:tgtEl>
                                        <p:attrNameLst>
                                          <p:attrName>ppt_w</p:attrName>
                                        </p:attrNameLst>
                                      </p:cBhvr>
                                      <p:tavLst>
                                        <p:tav tm="0">
                                          <p:val>
                                            <p:fltVal val="0"/>
                                          </p:val>
                                        </p:tav>
                                        <p:tav tm="100000">
                                          <p:val>
                                            <p:strVal val="#ppt_w"/>
                                          </p:val>
                                        </p:tav>
                                      </p:tavLst>
                                    </p:anim>
                                    <p:anim calcmode="lin" valueType="num">
                                      <p:cBhvr>
                                        <p:cTn id="16" dur="1000" fill="hold"/>
                                        <p:tgtEl>
                                          <p:spTgt spid="1027"/>
                                        </p:tgtEl>
                                        <p:attrNameLst>
                                          <p:attrName>ppt_h</p:attrName>
                                        </p:attrNameLst>
                                      </p:cBhvr>
                                      <p:tavLst>
                                        <p:tav tm="0">
                                          <p:val>
                                            <p:fltVal val="0"/>
                                          </p:val>
                                        </p:tav>
                                        <p:tav tm="100000">
                                          <p:val>
                                            <p:strVal val="#ppt_h"/>
                                          </p:val>
                                        </p:tav>
                                      </p:tavLst>
                                    </p:anim>
                                    <p:anim calcmode="lin" valueType="num">
                                      <p:cBhvr>
                                        <p:cTn id="17" dur="1000" fill="hold"/>
                                        <p:tgtEl>
                                          <p:spTgt spid="1027"/>
                                        </p:tgtEl>
                                        <p:attrNameLst>
                                          <p:attrName>style.rotation</p:attrName>
                                        </p:attrNameLst>
                                      </p:cBhvr>
                                      <p:tavLst>
                                        <p:tav tm="0">
                                          <p:val>
                                            <p:fltVal val="90"/>
                                          </p:val>
                                        </p:tav>
                                        <p:tav tm="100000">
                                          <p:val>
                                            <p:fltVal val="0"/>
                                          </p:val>
                                        </p:tav>
                                      </p:tavLst>
                                    </p:anim>
                                    <p:animEffect transition="in" filter="fade">
                                      <p:cBhvr>
                                        <p:cTn id="18" dur="1000"/>
                                        <p:tgtEl>
                                          <p:spTgt spid="1027"/>
                                        </p:tgtEl>
                                      </p:cBhvr>
                                    </p:animEffect>
                                  </p:childTnLst>
                                </p:cTn>
                              </p:par>
                              <p:par>
                                <p:cTn id="19" presetID="3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1000" fill="hold"/>
                                        <p:tgtEl>
                                          <p:spTgt spid="1026"/>
                                        </p:tgtEl>
                                        <p:attrNameLst>
                                          <p:attrName>ppt_w</p:attrName>
                                        </p:attrNameLst>
                                      </p:cBhvr>
                                      <p:tavLst>
                                        <p:tav tm="0">
                                          <p:val>
                                            <p:fltVal val="0"/>
                                          </p:val>
                                        </p:tav>
                                        <p:tav tm="100000">
                                          <p:val>
                                            <p:strVal val="#ppt_w"/>
                                          </p:val>
                                        </p:tav>
                                      </p:tavLst>
                                    </p:anim>
                                    <p:anim calcmode="lin" valueType="num">
                                      <p:cBhvr>
                                        <p:cTn id="22" dur="1000" fill="hold"/>
                                        <p:tgtEl>
                                          <p:spTgt spid="1026"/>
                                        </p:tgtEl>
                                        <p:attrNameLst>
                                          <p:attrName>ppt_h</p:attrName>
                                        </p:attrNameLst>
                                      </p:cBhvr>
                                      <p:tavLst>
                                        <p:tav tm="0">
                                          <p:val>
                                            <p:fltVal val="0"/>
                                          </p:val>
                                        </p:tav>
                                        <p:tav tm="100000">
                                          <p:val>
                                            <p:strVal val="#ppt_h"/>
                                          </p:val>
                                        </p:tav>
                                      </p:tavLst>
                                    </p:anim>
                                    <p:anim calcmode="lin" valueType="num">
                                      <p:cBhvr>
                                        <p:cTn id="23" dur="1000" fill="hold"/>
                                        <p:tgtEl>
                                          <p:spTgt spid="1026"/>
                                        </p:tgtEl>
                                        <p:attrNameLst>
                                          <p:attrName>style.rotation</p:attrName>
                                        </p:attrNameLst>
                                      </p:cBhvr>
                                      <p:tavLst>
                                        <p:tav tm="0">
                                          <p:val>
                                            <p:fltVal val="90"/>
                                          </p:val>
                                        </p:tav>
                                        <p:tav tm="100000">
                                          <p:val>
                                            <p:fltVal val="0"/>
                                          </p:val>
                                        </p:tav>
                                      </p:tavLst>
                                    </p:anim>
                                    <p:animEffect transition="in" filter="fade">
                                      <p:cBhvr>
                                        <p:cTn id="24" dur="1000"/>
                                        <p:tgtEl>
                                          <p:spTgt spid="1026"/>
                                        </p:tgtEl>
                                      </p:cBhvr>
                                    </p:animEffect>
                                  </p:childTnLst>
                                </p:cTn>
                              </p:par>
                              <p:par>
                                <p:cTn id="25" presetID="3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3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83870EE-DD89-4711-8B3D-82A885988AF5}"/>
              </a:ext>
            </a:extLst>
          </p:cNvPr>
          <p:cNvSpPr txBox="1"/>
          <p:nvPr/>
        </p:nvSpPr>
        <p:spPr>
          <a:xfrm>
            <a:off x="2309" y="706582"/>
            <a:ext cx="1218738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600" b="1" i="1" dirty="0">
                <a:latin typeface="Gill Sans Nova Cond"/>
              </a:rPr>
              <a:t>KROK SZÓSTY</a:t>
            </a:r>
          </a:p>
        </p:txBody>
      </p:sp>
      <p:sp>
        <p:nvSpPr>
          <p:cNvPr id="3" name="pole tekstowe 2">
            <a:extLst>
              <a:ext uri="{FF2B5EF4-FFF2-40B4-BE49-F238E27FC236}">
                <a16:creationId xmlns:a16="http://schemas.microsoft.com/office/drawing/2014/main" xmlns="" id="{C1C88D66-27CE-4206-A807-BA347186BD8D}"/>
              </a:ext>
            </a:extLst>
          </p:cNvPr>
          <p:cNvSpPr txBox="1"/>
          <p:nvPr/>
        </p:nvSpPr>
        <p:spPr>
          <a:xfrm>
            <a:off x="2309" y="2230582"/>
            <a:ext cx="121873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i="1" u="sng" dirty="0"/>
              <a:t>Umiarkowane stosowanie animacji</a:t>
            </a:r>
            <a:r>
              <a:rPr lang="pl-PL" dirty="0"/>
              <a:t> –nadmierna różność animacji,</a:t>
            </a:r>
          </a:p>
          <a:p>
            <a:r>
              <a:rPr lang="pl-PL" dirty="0"/>
              <a:t> zwłaszcza na jednym slajdzie, może sprawiać wrażenie chaosu.</a:t>
            </a:r>
          </a:p>
        </p:txBody>
      </p:sp>
      <p:pic>
        <p:nvPicPr>
          <p:cNvPr id="4" name="Obraz 4" descr="Obraz zawierający zrzut ekranu&#10;&#10;Opis wygenerowany przy bardzo wysokim poziomie pewności">
            <a:extLst>
              <a:ext uri="{FF2B5EF4-FFF2-40B4-BE49-F238E27FC236}">
                <a16:creationId xmlns:a16="http://schemas.microsoft.com/office/drawing/2014/main" xmlns="" id="{F07F92ED-1B20-4FF6-AC40-27DDA8F26A4D}"/>
              </a:ext>
            </a:extLst>
          </p:cNvPr>
          <p:cNvPicPr>
            <a:picLocks noChangeAspect="1"/>
          </p:cNvPicPr>
          <p:nvPr/>
        </p:nvPicPr>
        <p:blipFill rotWithShape="1">
          <a:blip r:embed="rId2"/>
          <a:srcRect l="69251" r="-176" b="-313"/>
          <a:stretch/>
        </p:blipFill>
        <p:spPr>
          <a:xfrm>
            <a:off x="9481003" y="678148"/>
            <a:ext cx="2476452" cy="4591109"/>
          </a:xfrm>
          <a:prstGeom prst="rect">
            <a:avLst/>
          </a:prstGeom>
        </p:spPr>
      </p:pic>
      <p:pic>
        <p:nvPicPr>
          <p:cNvPr id="6" name="Obraz 6" descr="Obraz zawierający zrzut ekranu&#10;&#10;Opis wygenerowany przy bardzo wysokim poziomie pewności">
            <a:extLst>
              <a:ext uri="{FF2B5EF4-FFF2-40B4-BE49-F238E27FC236}">
                <a16:creationId xmlns:a16="http://schemas.microsoft.com/office/drawing/2014/main" xmlns="" id="{86CDFD21-082B-4FA9-8C69-240A3CA6E7E5}"/>
              </a:ext>
            </a:extLst>
          </p:cNvPr>
          <p:cNvPicPr>
            <a:picLocks noChangeAspect="1"/>
          </p:cNvPicPr>
          <p:nvPr/>
        </p:nvPicPr>
        <p:blipFill rotWithShape="1">
          <a:blip r:embed="rId2"/>
          <a:srcRect l="-102" r="-204" b="83333"/>
          <a:stretch/>
        </p:blipFill>
        <p:spPr>
          <a:xfrm rot="480000">
            <a:off x="256311" y="4885747"/>
            <a:ext cx="9474228" cy="878708"/>
          </a:xfrm>
          <a:prstGeom prst="rect">
            <a:avLst/>
          </a:prstGeom>
        </p:spPr>
      </p:pic>
    </p:spTree>
    <p:extLst>
      <p:ext uri="{BB962C8B-B14F-4D97-AF65-F5344CB8AC3E}">
        <p14:creationId xmlns:p14="http://schemas.microsoft.com/office/powerpoint/2010/main" xmlns="" val="174443186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73A2737-BACF-46CB-8C51-B4F6CC19FBEC}"/>
              </a:ext>
            </a:extLst>
          </p:cNvPr>
          <p:cNvSpPr txBox="1"/>
          <p:nvPr/>
        </p:nvSpPr>
        <p:spPr>
          <a:xfrm>
            <a:off x="2309" y="891309"/>
            <a:ext cx="1218738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600" b="1" i="1" dirty="0">
                <a:latin typeface="Gill Sans Nova Cond"/>
              </a:rPr>
              <a:t>KROK SIÓDMY</a:t>
            </a:r>
            <a:endParaRPr lang="pl-PL" sz="6600" b="1" i="1" dirty="0"/>
          </a:p>
        </p:txBody>
      </p:sp>
      <p:sp>
        <p:nvSpPr>
          <p:cNvPr id="3" name="pole tekstowe 2">
            <a:extLst>
              <a:ext uri="{FF2B5EF4-FFF2-40B4-BE49-F238E27FC236}">
                <a16:creationId xmlns:a16="http://schemas.microsoft.com/office/drawing/2014/main" xmlns="" id="{F8052A6C-6687-402F-B32A-7A612F62D535}"/>
              </a:ext>
            </a:extLst>
          </p:cNvPr>
          <p:cNvSpPr txBox="1"/>
          <p:nvPr/>
        </p:nvSpPr>
        <p:spPr>
          <a:xfrm>
            <a:off x="-4907" y="2408093"/>
            <a:ext cx="121989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b="1" i="1" u="sng" dirty="0"/>
              <a:t>Tempo wyświetlania slajdów</a:t>
            </a:r>
            <a:r>
              <a:rPr lang="pl-PL" sz="2000" dirty="0"/>
              <a:t> -powinno ono umożliwiać </a:t>
            </a:r>
            <a:r>
              <a:rPr lang="pl-PL" sz="2000" dirty="0" err="1"/>
              <a:t>sfobodne</a:t>
            </a:r>
            <a:r>
              <a:rPr lang="pl-PL" sz="2000" dirty="0"/>
              <a:t> zapoznanie się z ich treścią.</a:t>
            </a:r>
          </a:p>
        </p:txBody>
      </p:sp>
      <p:pic>
        <p:nvPicPr>
          <p:cNvPr id="4" name="Obraz 4" descr="Obraz zawierający zrzut ekranu, komputer&#10;&#10;Opis wygenerowany przy bardzo wysokim poziomie pewności">
            <a:extLst>
              <a:ext uri="{FF2B5EF4-FFF2-40B4-BE49-F238E27FC236}">
                <a16:creationId xmlns:a16="http://schemas.microsoft.com/office/drawing/2014/main" xmlns="" id="{BA42E0D9-2654-42D5-9159-F5B7A8C6926A}"/>
              </a:ext>
            </a:extLst>
          </p:cNvPr>
          <p:cNvPicPr>
            <a:picLocks noChangeAspect="1"/>
          </p:cNvPicPr>
          <p:nvPr/>
        </p:nvPicPr>
        <p:blipFill rotWithShape="1">
          <a:blip r:embed="rId2"/>
          <a:srcRect l="80311" r="-104" b="80847"/>
          <a:stretch/>
        </p:blipFill>
        <p:spPr>
          <a:xfrm>
            <a:off x="1676400" y="3431020"/>
            <a:ext cx="4065387" cy="2218167"/>
          </a:xfrm>
          <a:prstGeom prst="rect">
            <a:avLst/>
          </a:prstGeom>
        </p:spPr>
      </p:pic>
    </p:spTree>
    <p:extLst>
      <p:ext uri="{BB962C8B-B14F-4D97-AF65-F5344CB8AC3E}">
        <p14:creationId xmlns:p14="http://schemas.microsoft.com/office/powerpoint/2010/main" xmlns="" val="157381408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Para">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TC104033937[[fn=Para]]</Template>
  <TotalTime>1845</TotalTime>
  <Words>522</Words>
  <Application>Microsoft Office PowerPoint</Application>
  <PresentationFormat>Niestandardowy</PresentationFormat>
  <Paragraphs>95</Paragraphs>
  <Slides>21</Slides>
  <Notes>0</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Para</vt:lpstr>
      <vt:lpstr>Prezentacja multimedialna  w dziesięciu krokach</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Pracownia 109</cp:lastModifiedBy>
  <cp:revision>1180</cp:revision>
  <dcterms:created xsi:type="dcterms:W3CDTF">2020-04-29T08:58:06Z</dcterms:created>
  <dcterms:modified xsi:type="dcterms:W3CDTF">2020-05-09T11:09:08Z</dcterms:modified>
</cp:coreProperties>
</file>