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9D53-65D0-4E44-A201-98ECDCFC8AB5}" type="datetimeFigureOut">
              <a:rPr lang="pl-PL" smtClean="0"/>
              <a:pPr/>
              <a:t>2020-03-29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EC3FF-48D6-4F1A-9624-7AFB966745C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64296"/>
          </a:xfrm>
        </p:spPr>
        <p:txBody>
          <a:bodyPr>
            <a:noAutofit/>
          </a:bodyPr>
          <a:lstStyle/>
          <a:p>
            <a:r>
              <a:rPr lang="pl-PL" sz="6000" b="1" dirty="0" smtClean="0">
                <a:solidFill>
                  <a:schemeClr val="accent3">
                    <a:lumMod val="75000"/>
                  </a:schemeClr>
                </a:solidFill>
              </a:rPr>
              <a:t>Segregacja odpadów</a:t>
            </a:r>
            <a:br>
              <a:rPr lang="pl-PL" sz="6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pl-PL" sz="6000" b="1" dirty="0" smtClean="0">
                <a:solidFill>
                  <a:schemeClr val="accent3">
                    <a:lumMod val="75000"/>
                  </a:schemeClr>
                </a:solidFill>
              </a:rPr>
              <a:t> oraz</a:t>
            </a:r>
            <a:br>
              <a:rPr lang="pl-PL" sz="6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pl-PL" sz="6000" b="1" dirty="0" smtClean="0">
                <a:solidFill>
                  <a:schemeClr val="accent3">
                    <a:lumMod val="75000"/>
                  </a:schemeClr>
                </a:solidFill>
              </a:rPr>
              <a:t>recykling</a:t>
            </a:r>
            <a:endParaRPr lang="pl-PL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endParaRPr lang="pl-PL" dirty="0"/>
          </a:p>
          <a:p>
            <a:pPr algn="r"/>
            <a:r>
              <a:rPr lang="pl-PL" sz="3600" dirty="0" smtClean="0">
                <a:solidFill>
                  <a:schemeClr val="accent2">
                    <a:lumMod val="75000"/>
                  </a:schemeClr>
                </a:solidFill>
              </a:rPr>
              <a:t>Jakub Ciesielski VI B</a:t>
            </a:r>
            <a:endParaRPr lang="pl-PL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600" u="sng" dirty="0" smtClean="0">
                <a:solidFill>
                  <a:schemeClr val="bg1">
                    <a:lumMod val="50000"/>
                  </a:schemeClr>
                </a:solidFill>
              </a:rPr>
              <a:t>Segregacja odpadów</a:t>
            </a:r>
            <a:endParaRPr lang="pl-PL" sz="66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Odpady są jednym z najważniejszych 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problemów środowiskowych</a:t>
            </a:r>
          </a:p>
          <a:p>
            <a:pPr algn="just">
              <a:buNone/>
            </a:pP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Polsce i 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 świecie. W 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Polsce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obecnie wytwarza 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się 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135 mln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ton</a:t>
            </a:r>
          </a:p>
          <a:p>
            <a:pPr algn="just">
              <a:buNone/>
            </a:pP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odpadów 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rocznie. 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W 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tym 124 mln 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ton to 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odpady przemysłowe, 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</a:t>
            </a:r>
          </a:p>
          <a:p>
            <a:pPr algn="just">
              <a:buNone/>
            </a:pP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mln 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ton odpadów 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odpady komunalne. 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więc średnio każdy 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Polak</a:t>
            </a:r>
          </a:p>
          <a:p>
            <a:pPr algn="just">
              <a:buNone/>
            </a:pP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wytwarza 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około 300 kg 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odpadów komunalnych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rocznie, 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zaś w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Unii </a:t>
            </a:r>
          </a:p>
          <a:p>
            <a:pPr algn="just">
              <a:buNone/>
            </a:pP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Europejskiej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średnio 360-620 kg na osobę na rok</a:t>
            </a: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>
              <a:buNone/>
            </a:pPr>
            <a:endParaRPr lang="pl-PL" sz="29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None/>
            </a:pPr>
            <a:r>
              <a:rPr lang="pl-PL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Odpady </a:t>
            </a:r>
            <a:r>
              <a:rPr lang="pl-PL" sz="2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można podzielić na:</a:t>
            </a:r>
          </a:p>
          <a:p>
            <a:pPr algn="just"/>
            <a:r>
              <a:rPr lang="pl-PL" sz="2900" dirty="0" smtClean="0"/>
              <a:t>Odpady przemysłowe </a:t>
            </a:r>
            <a:endParaRPr lang="pl-PL" sz="2900" dirty="0"/>
          </a:p>
          <a:p>
            <a:pPr algn="just"/>
            <a:r>
              <a:rPr lang="pl-PL" sz="2900" dirty="0" smtClean="0"/>
              <a:t>Odpady komunalne </a:t>
            </a:r>
            <a:endParaRPr lang="pl-PL" sz="2900" dirty="0"/>
          </a:p>
          <a:p>
            <a:pPr algn="just"/>
            <a:r>
              <a:rPr lang="pl-PL" sz="2900" dirty="0" smtClean="0"/>
              <a:t>O</a:t>
            </a:r>
            <a:r>
              <a:rPr lang="pl-PL" sz="2900" dirty="0" smtClean="0"/>
              <a:t>dpady niebezpieczne </a:t>
            </a:r>
          </a:p>
          <a:p>
            <a:pPr algn="just">
              <a:buNone/>
            </a:pPr>
            <a:endParaRPr lang="pl-PL" sz="2900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u="sng" dirty="0" smtClean="0">
                <a:solidFill>
                  <a:schemeClr val="bg1">
                    <a:lumMod val="50000"/>
                  </a:schemeClr>
                </a:solidFill>
              </a:rPr>
              <a:t>Odpady </a:t>
            </a:r>
            <a:r>
              <a:rPr lang="pl-PL" sz="6000" u="sng" dirty="0" smtClean="0">
                <a:solidFill>
                  <a:schemeClr val="bg1">
                    <a:lumMod val="50000"/>
                  </a:schemeClr>
                </a:solidFill>
              </a:rPr>
              <a:t>komunalne </a:t>
            </a:r>
            <a:endParaRPr lang="pl-PL" sz="6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sz="2800" b="1" dirty="0" smtClean="0"/>
              <a:t>Odpady komunalne</a:t>
            </a:r>
            <a:r>
              <a:rPr lang="pl-PL" sz="2800" dirty="0" smtClean="0"/>
              <a:t> – </a:t>
            </a:r>
            <a:r>
              <a:rPr lang="pl-PL" sz="2800" dirty="0" smtClean="0"/>
              <a:t>odpady związane z</a:t>
            </a:r>
          </a:p>
          <a:p>
            <a:pPr algn="just">
              <a:buNone/>
            </a:pPr>
            <a:r>
              <a:rPr lang="pl-PL" sz="2800" dirty="0" smtClean="0"/>
              <a:t>nieprzemysłową </a:t>
            </a:r>
            <a:r>
              <a:rPr lang="pl-PL" sz="2800" dirty="0" smtClean="0"/>
              <a:t>działalnością </a:t>
            </a:r>
            <a:r>
              <a:rPr lang="pl-PL" sz="2800" dirty="0" smtClean="0"/>
              <a:t>człowieka. Ten rodzaj</a:t>
            </a:r>
          </a:p>
          <a:p>
            <a:pPr algn="just">
              <a:buNone/>
            </a:pPr>
            <a:r>
              <a:rPr lang="pl-PL" sz="2800" dirty="0" smtClean="0"/>
              <a:t>odpadów </a:t>
            </a:r>
            <a:r>
              <a:rPr lang="pl-PL" sz="2800" dirty="0" smtClean="0"/>
              <a:t>(zwanych także bytowymi</a:t>
            </a:r>
            <a:r>
              <a:rPr lang="pl-PL" sz="2800" dirty="0" smtClean="0"/>
              <a:t>) występuje w</a:t>
            </a:r>
          </a:p>
          <a:p>
            <a:pPr algn="just">
              <a:buNone/>
            </a:pPr>
            <a:r>
              <a:rPr lang="pl-PL" sz="2800" dirty="0" smtClean="0"/>
              <a:t>postaci </a:t>
            </a:r>
            <a:r>
              <a:rPr lang="pl-PL" sz="2800" dirty="0" smtClean="0"/>
              <a:t>odpadów płynnych </a:t>
            </a:r>
            <a:r>
              <a:rPr lang="pl-PL" sz="2800" dirty="0" smtClean="0"/>
              <a:t>i stałych.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endParaRPr lang="pl-PL" dirty="0"/>
          </a:p>
        </p:txBody>
      </p:sp>
      <p:pic>
        <p:nvPicPr>
          <p:cNvPr id="4" name="Obraz 3" descr="segregacj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005064"/>
            <a:ext cx="7488832" cy="20882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pl-PL" u="sng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pl-PL" sz="4900" u="sng" dirty="0" smtClean="0">
                <a:solidFill>
                  <a:schemeClr val="bg1">
                    <a:lumMod val="50000"/>
                  </a:schemeClr>
                </a:solidFill>
              </a:rPr>
              <a:t>Segregacja </a:t>
            </a:r>
            <a:r>
              <a:rPr lang="pl-PL" sz="4900" u="sng" dirty="0" smtClean="0">
                <a:solidFill>
                  <a:schemeClr val="bg1">
                    <a:lumMod val="50000"/>
                  </a:schemeClr>
                </a:solidFill>
              </a:rPr>
              <a:t>odpadów komunalnych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1400" dirty="0" smtClean="0"/>
              <a:t>Zgodnie z Wspólnym Systemem Segregacji Odpadów odpady komunalne podlegają podziałowi na cztery </a:t>
            </a:r>
            <a:endParaRPr lang="pl-PL" sz="1400" dirty="0" smtClean="0"/>
          </a:p>
          <a:p>
            <a:pPr>
              <a:buNone/>
            </a:pPr>
            <a:r>
              <a:rPr lang="pl-PL" sz="1400" dirty="0" smtClean="0"/>
              <a:t>p</a:t>
            </a:r>
            <a:r>
              <a:rPr lang="pl-PL" sz="1400" dirty="0" smtClean="0"/>
              <a:t>odstawowe frakcje:</a:t>
            </a:r>
          </a:p>
          <a:p>
            <a:pPr>
              <a:buFont typeface="Arial" charset="0"/>
              <a:buChar char="•"/>
            </a:pPr>
            <a:r>
              <a:rPr lang="pl-PL" sz="1400" b="1" dirty="0" smtClean="0"/>
              <a:t>papier</a:t>
            </a:r>
            <a:r>
              <a:rPr lang="pl-PL" sz="1400" dirty="0" smtClean="0"/>
              <a:t> – do tej frakcji należą wszelkie opakowania z papieru, kartonu czy tektury, gazety i czasopisma, torby </a:t>
            </a:r>
            <a:r>
              <a:rPr lang="pl-PL" sz="1400" dirty="0" smtClean="0"/>
              <a:t>papierowe</a:t>
            </a:r>
            <a:r>
              <a:rPr lang="pl-PL" sz="1400" dirty="0" smtClean="0"/>
              <a:t>, zeszyty, ulotki, katalogi itd. Pojemniki na papier mają kolor niebieski.</a:t>
            </a:r>
          </a:p>
          <a:p>
            <a:pPr algn="just">
              <a:buFont typeface="Arial" charset="0"/>
              <a:buChar char="•"/>
            </a:pPr>
            <a:r>
              <a:rPr lang="pl-PL" sz="1400" b="1" dirty="0" smtClean="0"/>
              <a:t>metal</a:t>
            </a:r>
            <a:r>
              <a:rPr lang="pl-PL" sz="1400" dirty="0" smtClean="0"/>
              <a:t> i </a:t>
            </a:r>
            <a:r>
              <a:rPr lang="pl-PL" sz="1400" b="1" dirty="0" smtClean="0"/>
              <a:t>tworzywa sztuczne</a:t>
            </a:r>
            <a:r>
              <a:rPr lang="pl-PL" sz="1400" dirty="0" smtClean="0"/>
              <a:t> – są to między innymi puszki, plastikowe opakowania po produktach </a:t>
            </a:r>
            <a:r>
              <a:rPr lang="pl-PL" sz="1400" dirty="0" smtClean="0"/>
              <a:t>spożywczych </a:t>
            </a:r>
            <a:r>
              <a:rPr lang="pl-PL" sz="1400" dirty="0" smtClean="0"/>
              <a:t>czy środkach czystości, </a:t>
            </a:r>
            <a:r>
              <a:rPr lang="pl-PL" sz="1400" dirty="0" smtClean="0"/>
              <a:t>nakrętki i folie</a:t>
            </a:r>
            <a:r>
              <a:rPr lang="pl-PL" sz="1400" dirty="0" smtClean="0"/>
              <a:t> aluminiowe, opakowania </a:t>
            </a:r>
            <a:r>
              <a:rPr lang="pl-PL" sz="1400" dirty="0" err="1" smtClean="0"/>
              <a:t>wielomateriałowe</a:t>
            </a:r>
            <a:r>
              <a:rPr lang="pl-PL" sz="1400" dirty="0" smtClean="0"/>
              <a:t>, kapsle i tym podobne.  Pojemnikom na metal i tworzywa sztuczne przypadł kolor żółty.</a:t>
            </a:r>
          </a:p>
          <a:p>
            <a:pPr algn="just"/>
            <a:r>
              <a:rPr lang="pl-PL" sz="1400" b="1" dirty="0" smtClean="0"/>
              <a:t>szkło</a:t>
            </a:r>
            <a:r>
              <a:rPr lang="pl-PL" sz="1400" dirty="0" smtClean="0"/>
              <a:t> – tutaj należą butelki i słoiki po produktach spożywczych, również po </a:t>
            </a:r>
            <a:r>
              <a:rPr lang="pl-PL" sz="1400" dirty="0" smtClean="0"/>
              <a:t>alkoholu, </a:t>
            </a:r>
            <a:r>
              <a:rPr lang="pl-PL" sz="1400" dirty="0" smtClean="0"/>
              <a:t>oraz opakowania po </a:t>
            </a:r>
            <a:r>
              <a:rPr lang="pl-PL" sz="1400" dirty="0" smtClean="0"/>
              <a:t>kosmetykach</a:t>
            </a:r>
            <a:r>
              <a:rPr lang="pl-PL" sz="1400" dirty="0" smtClean="0"/>
              <a:t> jeśli nie są połączone trwale z innymi surowcami. Pojemniki na szkło są koloru zielonego. Jeśli w danym miejscy stosowany jest podział na szkło bezbarwne oraz kolorowe to pojemniki są odpowiednio białe i zielone.</a:t>
            </a:r>
          </a:p>
          <a:p>
            <a:pPr algn="just"/>
            <a:r>
              <a:rPr lang="pl-PL" sz="1400" b="1" dirty="0" err="1" smtClean="0"/>
              <a:t>bio</a:t>
            </a:r>
            <a:r>
              <a:rPr lang="pl-PL" sz="1400" dirty="0" smtClean="0"/>
              <a:t> – do tej grupy zaliczamy odpadki warzywne i owocowe oraz resztki jedzenia a także skoszoną </a:t>
            </a:r>
            <a:r>
              <a:rPr lang="pl-PL" sz="1400" dirty="0" smtClean="0"/>
              <a:t>trawę, liście, </a:t>
            </a:r>
            <a:r>
              <a:rPr lang="pl-PL" sz="1400" dirty="0" smtClean="0"/>
              <a:t>trociny, </a:t>
            </a:r>
            <a:r>
              <a:rPr lang="pl-PL" sz="1400" dirty="0" smtClean="0"/>
              <a:t>gałęzie i </a:t>
            </a:r>
            <a:r>
              <a:rPr lang="pl-PL" sz="1400" dirty="0" smtClean="0"/>
              <a:t>tym podobne. Pojemniki na </a:t>
            </a:r>
            <a:r>
              <a:rPr lang="pl-PL" sz="1400" dirty="0" err="1" smtClean="0"/>
              <a:t>bio</a:t>
            </a:r>
            <a:r>
              <a:rPr lang="pl-PL" sz="1400" dirty="0" smtClean="0"/>
              <a:t> odpady mają kolor brązowy.</a:t>
            </a:r>
          </a:p>
          <a:p>
            <a:pPr algn="just"/>
            <a:endParaRPr lang="pl-PL" sz="1400" dirty="0" smtClean="0"/>
          </a:p>
          <a:p>
            <a:pPr algn="just">
              <a:buNone/>
            </a:pPr>
            <a:r>
              <a:rPr lang="pl-PL" sz="1400" dirty="0" smtClean="0"/>
              <a:t>Odpady </a:t>
            </a:r>
            <a:r>
              <a:rPr lang="pl-PL" sz="1400" dirty="0" smtClean="0"/>
              <a:t>niepasujące do żadnej z kategorii i których nie można ich odzyskać w </a:t>
            </a:r>
            <a:r>
              <a:rPr lang="pl-PL" sz="1400" dirty="0" smtClean="0"/>
              <a:t>procesie recyklingu</a:t>
            </a:r>
            <a:r>
              <a:rPr lang="pl-PL" sz="1400" dirty="0" smtClean="0"/>
              <a:t> powinny trafić </a:t>
            </a:r>
            <a:endParaRPr lang="pl-PL" sz="1400" dirty="0" smtClean="0"/>
          </a:p>
          <a:p>
            <a:pPr algn="just">
              <a:buNone/>
            </a:pPr>
            <a:r>
              <a:rPr lang="pl-PL" sz="1400" dirty="0" smtClean="0"/>
              <a:t>do </a:t>
            </a:r>
            <a:r>
              <a:rPr lang="pl-PL" sz="1400" dirty="0" smtClean="0"/>
              <a:t>pojemników na </a:t>
            </a:r>
            <a:r>
              <a:rPr lang="pl-PL" sz="1400" b="1" dirty="0" smtClean="0"/>
              <a:t>odpady zmieszane</a:t>
            </a:r>
            <a:r>
              <a:rPr lang="pl-PL" sz="1400" dirty="0" smtClean="0"/>
              <a:t>. </a:t>
            </a:r>
            <a:endParaRPr lang="pl-PL" sz="1400" dirty="0" smtClean="0"/>
          </a:p>
          <a:p>
            <a:pPr algn="just">
              <a:buNone/>
            </a:pPr>
            <a:r>
              <a:rPr lang="pl-PL" sz="1400" dirty="0" smtClean="0"/>
              <a:t>Wyjątek </a:t>
            </a:r>
            <a:r>
              <a:rPr lang="pl-PL" sz="1400" dirty="0" smtClean="0"/>
              <a:t>stanowią </a:t>
            </a:r>
            <a:r>
              <a:rPr lang="pl-PL" sz="1400" b="1" dirty="0" smtClean="0"/>
              <a:t>odpady niebezpieczne</a:t>
            </a:r>
            <a:r>
              <a:rPr lang="pl-PL" sz="1400" dirty="0" smtClean="0"/>
              <a:t>, które są inaczej </a:t>
            </a:r>
            <a:r>
              <a:rPr lang="pl-PL" sz="1400" dirty="0" smtClean="0"/>
              <a:t>utylizowane.  Do </a:t>
            </a:r>
            <a:r>
              <a:rPr lang="pl-PL" sz="1400" dirty="0" smtClean="0"/>
              <a:t>tej grupy należą na </a:t>
            </a:r>
            <a:r>
              <a:rPr lang="pl-PL" sz="1400" dirty="0" smtClean="0"/>
              <a:t>przykład</a:t>
            </a:r>
          </a:p>
          <a:p>
            <a:pPr algn="just">
              <a:buNone/>
            </a:pPr>
            <a:r>
              <a:rPr lang="pl-PL" sz="1400" dirty="0" smtClean="0"/>
              <a:t>p</a:t>
            </a:r>
            <a:r>
              <a:rPr lang="pl-PL" sz="1400" dirty="0" smtClean="0"/>
              <a:t>rzeterminowane</a:t>
            </a:r>
            <a:r>
              <a:rPr lang="pl-PL" sz="1400" dirty="0" smtClean="0"/>
              <a:t> </a:t>
            </a:r>
            <a:r>
              <a:rPr lang="pl-PL" sz="1400" dirty="0" smtClean="0"/>
              <a:t>leki, </a:t>
            </a:r>
            <a:r>
              <a:rPr lang="pl-PL" sz="1400" dirty="0" smtClean="0"/>
              <a:t>które powinny być oddawane do apteki lub </a:t>
            </a:r>
            <a:r>
              <a:rPr lang="pl-PL" sz="1400" dirty="0" smtClean="0"/>
              <a:t>baterie</a:t>
            </a:r>
            <a:r>
              <a:rPr lang="pl-PL" sz="1400" dirty="0" smtClean="0"/>
              <a:t> i </a:t>
            </a:r>
            <a:r>
              <a:rPr lang="pl-PL" sz="1400" dirty="0" smtClean="0"/>
              <a:t>elektro śmieci</a:t>
            </a:r>
            <a:r>
              <a:rPr lang="pl-PL" sz="1400" dirty="0" smtClean="0"/>
              <a:t>, które można </a:t>
            </a:r>
            <a:r>
              <a:rPr lang="pl-PL" sz="1400" dirty="0" smtClean="0"/>
              <a:t>oddać</a:t>
            </a:r>
          </a:p>
          <a:p>
            <a:pPr algn="just">
              <a:buNone/>
            </a:pPr>
            <a:r>
              <a:rPr lang="pl-PL" sz="1400" dirty="0" smtClean="0"/>
              <a:t>na </a:t>
            </a:r>
            <a:r>
              <a:rPr lang="pl-PL" sz="1400" dirty="0" smtClean="0"/>
              <a:t>przykład w supermarkecie.</a:t>
            </a:r>
            <a:endParaRPr lang="pl-PL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u="sng" dirty="0" smtClean="0">
                <a:solidFill>
                  <a:schemeClr val="bg1">
                    <a:lumMod val="50000"/>
                  </a:schemeClr>
                </a:solidFill>
              </a:rPr>
              <a:t>Rodzaje pojemników do segregacji odpadów komunalnych – kolory pojemników</a:t>
            </a:r>
            <a:endParaRPr lang="pl-PL" sz="32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solidFill>
            <a:srgbClr val="00B050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l-PL" dirty="0" smtClean="0"/>
              <a:t>SZKŁO – pojemnik zielony</a:t>
            </a:r>
            <a:endParaRPr lang="pl-PL" dirty="0"/>
          </a:p>
        </p:txBody>
      </p:sp>
      <p:pic>
        <p:nvPicPr>
          <p:cNvPr id="7" name="Symbol zastępczy zawartości 6" descr="szkło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1650" y="2174875"/>
            <a:ext cx="3951288" cy="3951288"/>
          </a:xfrm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 smtClean="0"/>
              <a:t>METAL I TWORZYWA SZTUCZNE – pojemnik żółty</a:t>
            </a:r>
            <a:endParaRPr lang="pl-PL" dirty="0"/>
          </a:p>
        </p:txBody>
      </p:sp>
      <p:pic>
        <p:nvPicPr>
          <p:cNvPr id="8" name="Symbol zastępczy zawartości 7" descr="plastik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436096" y="2492896"/>
            <a:ext cx="2448272" cy="36004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u="sng" dirty="0" smtClean="0">
                <a:solidFill>
                  <a:schemeClr val="bg1">
                    <a:lumMod val="50000"/>
                  </a:schemeClr>
                </a:solidFill>
              </a:rPr>
              <a:t>Rodzaje pojemników do segregacji odpadów komunalnych </a:t>
            </a:r>
            <a:r>
              <a:rPr lang="pl-PL" sz="3200" u="sng" dirty="0" smtClean="0">
                <a:solidFill>
                  <a:schemeClr val="bg1">
                    <a:lumMod val="50000"/>
                  </a:schemeClr>
                </a:solidFill>
              </a:rPr>
              <a:t>– kolory pojemników</a:t>
            </a:r>
            <a:endParaRPr lang="pl-PL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pl-PL" dirty="0" smtClean="0"/>
              <a:t>PAPIER – niebieski </a:t>
            </a:r>
            <a:endParaRPr lang="pl-PL" dirty="0"/>
          </a:p>
        </p:txBody>
      </p:sp>
      <p:pic>
        <p:nvPicPr>
          <p:cNvPr id="7" name="Symbol zastępczy zawartości 6" descr="papi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420888"/>
            <a:ext cx="2448271" cy="3456384"/>
          </a:xfrm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solidFill>
            <a:schemeClr val="accent6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pl-PL" dirty="0" smtClean="0"/>
              <a:t>BIO – brązowy </a:t>
            </a:r>
            <a:endParaRPr lang="pl-PL" dirty="0"/>
          </a:p>
        </p:txBody>
      </p:sp>
      <p:pic>
        <p:nvPicPr>
          <p:cNvPr id="8" name="Symbol zastępczy zawartości 7" descr="bio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345524" y="2174875"/>
            <a:ext cx="2640777" cy="395128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u="sng" dirty="0" smtClean="0">
                <a:solidFill>
                  <a:schemeClr val="bg1">
                    <a:lumMod val="50000"/>
                  </a:schemeClr>
                </a:solidFill>
              </a:rPr>
              <a:t>Rodzaje pojemników do segregacji odpadów komunalnych </a:t>
            </a:r>
            <a:r>
              <a:rPr lang="pl-PL" sz="3200" u="sng" dirty="0" smtClean="0">
                <a:solidFill>
                  <a:schemeClr val="bg1">
                    <a:lumMod val="50000"/>
                  </a:schemeClr>
                </a:solidFill>
              </a:rPr>
              <a:t>– kolory pojemników </a:t>
            </a:r>
            <a:endParaRPr lang="pl-PL" sz="32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solidFill>
            <a:schemeClr val="bg2">
              <a:lumMod val="2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pl-PL" dirty="0" smtClean="0"/>
              <a:t>ZMIESZANE - czarny</a:t>
            </a:r>
            <a:endParaRPr lang="pl-PL" dirty="0"/>
          </a:p>
        </p:txBody>
      </p:sp>
      <p:pic>
        <p:nvPicPr>
          <p:cNvPr id="7" name="Symbol zastępczy zawartości 6" descr="zmieszan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160725" y="2174875"/>
            <a:ext cx="2633138" cy="3951288"/>
          </a:xfrm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pl-PL" sz="1800" dirty="0" smtClean="0"/>
              <a:t>NIEBEZPIECZNE – przeterminowane leki, baterie lub elektro śmieci </a:t>
            </a:r>
            <a:endParaRPr lang="pl-PL" sz="1800" dirty="0"/>
          </a:p>
        </p:txBody>
      </p:sp>
      <p:pic>
        <p:nvPicPr>
          <p:cNvPr id="8" name="Symbol zastępczy zawartości 7" descr="baterie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660232" y="4365104"/>
            <a:ext cx="2143125" cy="2143125"/>
          </a:xfrm>
        </p:spPr>
      </p:pic>
      <p:pic>
        <p:nvPicPr>
          <p:cNvPr id="9" name="Obraz 8" descr="lek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2492896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u="sng" dirty="0" smtClean="0">
                <a:solidFill>
                  <a:schemeClr val="bg1">
                    <a:lumMod val="50000"/>
                  </a:schemeClr>
                </a:solidFill>
              </a:rPr>
              <a:t>Recykling odpadów </a:t>
            </a:r>
            <a:endParaRPr lang="pl-PL" sz="6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dirty="0" smtClean="0"/>
              <a:t>Recykling polega na odzyskiwaniu </a:t>
            </a:r>
            <a:r>
              <a:rPr lang="pl-PL" b="1" dirty="0" smtClean="0"/>
              <a:t>surowców</a:t>
            </a:r>
          </a:p>
          <a:p>
            <a:pPr algn="just">
              <a:buNone/>
            </a:pPr>
            <a:r>
              <a:rPr lang="pl-PL" b="1" dirty="0" smtClean="0"/>
              <a:t> </a:t>
            </a:r>
            <a:r>
              <a:rPr lang="pl-PL" b="1" dirty="0" smtClean="0"/>
              <a:t>wtórnych i ich ponownym przetwarzaniu </a:t>
            </a:r>
            <a:r>
              <a:rPr lang="pl-PL" b="1" dirty="0" smtClean="0"/>
              <a:t>w</a:t>
            </a:r>
          </a:p>
          <a:p>
            <a:pPr algn="just">
              <a:buNone/>
            </a:pPr>
            <a:r>
              <a:rPr lang="pl-PL" b="1" dirty="0" smtClean="0"/>
              <a:t> </a:t>
            </a:r>
            <a:r>
              <a:rPr lang="pl-PL" b="1" dirty="0" smtClean="0"/>
              <a:t>procesie produkcyjnym w celu </a:t>
            </a:r>
            <a:r>
              <a:rPr lang="pl-PL" b="1" dirty="0" smtClean="0"/>
              <a:t>uzyskania</a:t>
            </a:r>
          </a:p>
          <a:p>
            <a:pPr algn="just">
              <a:buNone/>
            </a:pPr>
            <a:r>
              <a:rPr lang="pl-PL" b="1" dirty="0" smtClean="0"/>
              <a:t> </a:t>
            </a:r>
            <a:r>
              <a:rPr lang="pl-PL" b="1" dirty="0" smtClean="0"/>
              <a:t>materiału o przeznaczeniu pierwotnym </a:t>
            </a:r>
            <a:r>
              <a:rPr lang="pl-PL" b="1" dirty="0" smtClean="0"/>
              <a:t>lub</a:t>
            </a:r>
          </a:p>
          <a:p>
            <a:pPr algn="just">
              <a:buNone/>
            </a:pPr>
            <a:r>
              <a:rPr lang="pl-PL" b="1" dirty="0" smtClean="0"/>
              <a:t> </a:t>
            </a:r>
            <a:r>
              <a:rPr lang="pl-PL" b="1" dirty="0" smtClean="0"/>
              <a:t>innym. Wykorzystywać można w ten sposób</a:t>
            </a:r>
            <a:r>
              <a:rPr lang="pl-PL" b="1" dirty="0" smtClean="0"/>
              <a:t>,</a:t>
            </a:r>
          </a:p>
          <a:p>
            <a:pPr algn="just">
              <a:buNone/>
            </a:pPr>
            <a:r>
              <a:rPr lang="pl-PL" b="1" dirty="0" smtClean="0"/>
              <a:t> </a:t>
            </a:r>
            <a:r>
              <a:rPr lang="pl-PL" b="1" dirty="0" smtClean="0"/>
              <a:t>nawet wielokrotnie, substancje zawarte </a:t>
            </a:r>
            <a:r>
              <a:rPr lang="pl-PL" b="1" dirty="0" smtClean="0"/>
              <a:t>w</a:t>
            </a:r>
          </a:p>
          <a:p>
            <a:pPr algn="just">
              <a:buNone/>
            </a:pPr>
            <a:r>
              <a:rPr lang="pl-PL" b="1" dirty="0" smtClean="0"/>
              <a:t> </a:t>
            </a:r>
            <a:r>
              <a:rPr lang="pl-PL" b="1" dirty="0" smtClean="0"/>
              <a:t>odpadach lub poszczególne materiały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>
                <a:solidFill>
                  <a:schemeClr val="bg1">
                    <a:lumMod val="50000"/>
                  </a:schemeClr>
                </a:solidFill>
              </a:rPr>
              <a:t>Recykling – Polska, kraje europejskie oraz UE</a:t>
            </a:r>
            <a:endParaRPr lang="pl-PL" u="sng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Symbol zastępczy zawartości 3" descr="recykl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28800"/>
            <a:ext cx="7848872" cy="446449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103</Words>
  <Application>Microsoft Office PowerPoint</Application>
  <PresentationFormat>Pokaz na ekranie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Segregacja odpadów  oraz recykling</vt:lpstr>
      <vt:lpstr>Segregacja odpadów</vt:lpstr>
      <vt:lpstr>Odpady komunalne </vt:lpstr>
      <vt:lpstr> Segregacja odpadów komunalnych </vt:lpstr>
      <vt:lpstr>Rodzaje pojemników do segregacji odpadów komunalnych – kolory pojemników</vt:lpstr>
      <vt:lpstr>Rodzaje pojemników do segregacji odpadów komunalnych – kolory pojemników</vt:lpstr>
      <vt:lpstr>Rodzaje pojemników do segregacji odpadów komunalnych – kolory pojemników </vt:lpstr>
      <vt:lpstr>Recykling odpadów </vt:lpstr>
      <vt:lpstr>Recykling – Polska, kraje europejskie oraz 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Segregacja odpadów  oraz recykling</dc:title>
  <dc:creator>małgorzata</dc:creator>
  <cp:lastModifiedBy>małgorzata</cp:lastModifiedBy>
  <cp:revision>19</cp:revision>
  <dcterms:created xsi:type="dcterms:W3CDTF">2020-03-28T17:51:25Z</dcterms:created>
  <dcterms:modified xsi:type="dcterms:W3CDTF">2020-03-29T15:15:06Z</dcterms:modified>
</cp:coreProperties>
</file>