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  <p:sldMasterId id="2147483723" r:id="rId2"/>
    <p:sldMasterId id="2147483740" r:id="rId3"/>
    <p:sldMasterId id="214748376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Relationship Id="rId1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1.png"/><Relationship Id="rId7" Type="http://schemas.openxmlformats.org/officeDocument/2006/relationships/image" Target="../media/image91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1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1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F5706-B55B-4411-853B-201A1E73D2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FB3B254-407B-4CAE-BC9A-D5ACE04C6DB9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przetworzenie i wykorzystanie surowca wtórnego na nowe materiały, </a:t>
          </a:r>
          <a:endParaRPr lang="en-US"/>
        </a:p>
      </dgm:t>
    </dgm:pt>
    <dgm:pt modelId="{B8AC061D-E818-4DB0-A755-79E2B02F57BB}" type="parTrans" cxnId="{A92496DD-9D62-4DAF-9492-46E62E870AC2}">
      <dgm:prSet/>
      <dgm:spPr/>
      <dgm:t>
        <a:bodyPr/>
        <a:lstStyle/>
        <a:p>
          <a:endParaRPr lang="en-US"/>
        </a:p>
      </dgm:t>
    </dgm:pt>
    <dgm:pt modelId="{3B2A6ACC-F2FE-4592-A832-85C54782818E}" type="sibTrans" cxnId="{A92496DD-9D62-4DAF-9492-46E62E870AC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1107050-AFE0-4605-971C-91798339FA44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oszczędzanie miejsca na składowanie,</a:t>
          </a:r>
          <a:endParaRPr lang="en-US"/>
        </a:p>
      </dgm:t>
    </dgm:pt>
    <dgm:pt modelId="{BF43E841-9674-4ECB-9E64-AF28D7B8D40B}" type="parTrans" cxnId="{1E9C1B90-6ACA-48DF-9DC5-85F7567F7F34}">
      <dgm:prSet/>
      <dgm:spPr/>
      <dgm:t>
        <a:bodyPr/>
        <a:lstStyle/>
        <a:p>
          <a:endParaRPr lang="en-US"/>
        </a:p>
      </dgm:t>
    </dgm:pt>
    <dgm:pt modelId="{E6B8E0BE-31F0-420D-835F-1B689A1AA701}" type="sibTrans" cxnId="{1E9C1B90-6ACA-48DF-9DC5-85F7567F7F3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3AC9468-0BA4-4AB0-A9CC-D7F08BFA63EF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ograniczenie ilości wprowadzonych szkodliwych trudno ulegających rozkładowi odpadów,</a:t>
          </a:r>
          <a:endParaRPr lang="en-US"/>
        </a:p>
      </dgm:t>
    </dgm:pt>
    <dgm:pt modelId="{21A50F4F-2D13-4252-BFE2-A273BF4CFF4D}" type="parTrans" cxnId="{E2394B07-6D31-4520-BD32-098B5AB08DBC}">
      <dgm:prSet/>
      <dgm:spPr/>
      <dgm:t>
        <a:bodyPr/>
        <a:lstStyle/>
        <a:p>
          <a:endParaRPr lang="en-US"/>
        </a:p>
      </dgm:t>
    </dgm:pt>
    <dgm:pt modelId="{A7F10765-62F0-4760-A064-D1E4670DA085}" type="sibTrans" cxnId="{E2394B07-6D31-4520-BD32-098B5AB08DB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7C1949C-7834-498F-B388-E74453B1D6C8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ograniczenie zużycia surowca naturalnego,</a:t>
          </a:r>
          <a:endParaRPr lang="en-US"/>
        </a:p>
      </dgm:t>
    </dgm:pt>
    <dgm:pt modelId="{FACEBEEA-95F0-4BC0-A6BA-50B09AFFDA94}" type="parTrans" cxnId="{B512795E-9402-432A-962E-3730B4D44A76}">
      <dgm:prSet/>
      <dgm:spPr/>
      <dgm:t>
        <a:bodyPr/>
        <a:lstStyle/>
        <a:p>
          <a:endParaRPr lang="en-US"/>
        </a:p>
      </dgm:t>
    </dgm:pt>
    <dgm:pt modelId="{2F192E9B-4568-4F02-A75C-AC6642E78A18}" type="sibTrans" cxnId="{B512795E-9402-432A-962E-3730B4D44A7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521E6D5-D5A7-4116-B1AD-6023AFC99985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oszczędzanie zużycia energii,</a:t>
          </a:r>
          <a:endParaRPr lang="en-US"/>
        </a:p>
      </dgm:t>
    </dgm:pt>
    <dgm:pt modelId="{A078C460-ED6C-4C0E-A449-0A583134D60E}" type="parTrans" cxnId="{E82982D9-1337-44FA-9ED8-D41C9D6AA061}">
      <dgm:prSet/>
      <dgm:spPr/>
      <dgm:t>
        <a:bodyPr/>
        <a:lstStyle/>
        <a:p>
          <a:endParaRPr lang="en-US"/>
        </a:p>
      </dgm:t>
    </dgm:pt>
    <dgm:pt modelId="{F210ED20-D033-44C9-B37F-1EC8E23838CB}" type="sibTrans" cxnId="{E82982D9-1337-44FA-9ED8-D41C9D6AA06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CF3660F-72BB-4089-B949-691AED3C358E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ograniczenia zanieczyszczeń do atmosfery,</a:t>
          </a:r>
          <a:endParaRPr lang="en-US"/>
        </a:p>
      </dgm:t>
    </dgm:pt>
    <dgm:pt modelId="{9A954438-C1A1-4396-A402-0A9A0A8E0D42}" type="parTrans" cxnId="{6882C35D-1C4C-4796-A323-63BB9219DDC6}">
      <dgm:prSet/>
      <dgm:spPr/>
      <dgm:t>
        <a:bodyPr/>
        <a:lstStyle/>
        <a:p>
          <a:endParaRPr lang="en-US"/>
        </a:p>
      </dgm:t>
    </dgm:pt>
    <dgm:pt modelId="{94F9AE65-ACA5-40B0-9E1A-DB4BF47AA754}" type="sibTrans" cxnId="{6882C35D-1C4C-4796-A323-63BB9219DDC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BA25695-9F78-47BD-A1D7-B8C2633F525F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- ograniczenie ilości odpadów i ścieków. </a:t>
          </a:r>
          <a:endParaRPr lang="en-US"/>
        </a:p>
      </dgm:t>
    </dgm:pt>
    <dgm:pt modelId="{24B15339-127F-4FA2-8242-B7E3CF319EB8}" type="parTrans" cxnId="{6B5AD9CE-39A2-4E74-B08D-0D2568FA09F6}">
      <dgm:prSet/>
      <dgm:spPr/>
      <dgm:t>
        <a:bodyPr/>
        <a:lstStyle/>
        <a:p>
          <a:endParaRPr lang="en-US"/>
        </a:p>
      </dgm:t>
    </dgm:pt>
    <dgm:pt modelId="{F1D7A995-2364-4A4D-BB72-BE67F226F32D}" type="sibTrans" cxnId="{6B5AD9CE-39A2-4E74-B08D-0D2568FA09F6}">
      <dgm:prSet/>
      <dgm:spPr/>
      <dgm:t>
        <a:bodyPr/>
        <a:lstStyle/>
        <a:p>
          <a:endParaRPr lang="en-US"/>
        </a:p>
      </dgm:t>
    </dgm:pt>
    <dgm:pt modelId="{AB5706FD-1F00-4953-BB71-9E739AE4A4E9}" type="pres">
      <dgm:prSet presAssocID="{36AF5706-B55B-4411-853B-201A1E73D22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2CA0998-D130-4F48-B19C-992BA187786D}" type="pres">
      <dgm:prSet presAssocID="{7FB3B254-407B-4CAE-BC9A-D5ACE04C6DB9}" presName="compNode" presStyleCnt="0"/>
      <dgm:spPr/>
    </dgm:pt>
    <dgm:pt modelId="{2C9D1714-2797-4681-98B6-6A01185DC386}" type="pres">
      <dgm:prSet presAssocID="{7FB3B254-407B-4CAE-BC9A-D5ACE04C6DB9}" presName="bgRect" presStyleLbl="bgShp" presStyleIdx="0" presStyleCnt="7"/>
      <dgm:spPr/>
    </dgm:pt>
    <dgm:pt modelId="{33B949AC-94B9-4440-92F8-83E5C59CB1A8}" type="pres">
      <dgm:prSet presAssocID="{7FB3B254-407B-4CAE-BC9A-D5ACE04C6DB9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aint"/>
        </a:ext>
      </dgm:extLst>
    </dgm:pt>
    <dgm:pt modelId="{7D7C1D09-336D-4CB4-B051-D557EED3B79E}" type="pres">
      <dgm:prSet presAssocID="{7FB3B254-407B-4CAE-BC9A-D5ACE04C6DB9}" presName="spaceRect" presStyleCnt="0"/>
      <dgm:spPr/>
    </dgm:pt>
    <dgm:pt modelId="{2A0C605E-32E1-467A-B93F-8C925E116B70}" type="pres">
      <dgm:prSet presAssocID="{7FB3B254-407B-4CAE-BC9A-D5ACE04C6DB9}" presName="parTx" presStyleLbl="revTx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AB5D1D5B-F80F-4CBC-8D15-C9A5E0860059}" type="pres">
      <dgm:prSet presAssocID="{3B2A6ACC-F2FE-4592-A832-85C54782818E}" presName="sibTrans" presStyleCnt="0"/>
      <dgm:spPr/>
    </dgm:pt>
    <dgm:pt modelId="{2754B2B3-C4CB-4343-8CE5-5B8D7FA6342D}" type="pres">
      <dgm:prSet presAssocID="{81107050-AFE0-4605-971C-91798339FA44}" presName="compNode" presStyleCnt="0"/>
      <dgm:spPr/>
    </dgm:pt>
    <dgm:pt modelId="{FB360CF9-D73F-4EAF-ADE8-844413AB3E9D}" type="pres">
      <dgm:prSet presAssocID="{81107050-AFE0-4605-971C-91798339FA44}" presName="bgRect" presStyleLbl="bgShp" presStyleIdx="1" presStyleCnt="7"/>
      <dgm:spPr/>
    </dgm:pt>
    <dgm:pt modelId="{CB08C2AC-0D14-4250-8D01-CFF64ADA26B3}" type="pres">
      <dgm:prSet presAssocID="{81107050-AFE0-4605-971C-91798339FA44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rker"/>
        </a:ext>
      </dgm:extLst>
    </dgm:pt>
    <dgm:pt modelId="{F1B823E3-6413-45BB-BE31-D622CD636FAA}" type="pres">
      <dgm:prSet presAssocID="{81107050-AFE0-4605-971C-91798339FA44}" presName="spaceRect" presStyleCnt="0"/>
      <dgm:spPr/>
    </dgm:pt>
    <dgm:pt modelId="{7E036D6F-9349-4307-A746-02296E5916F2}" type="pres">
      <dgm:prSet presAssocID="{81107050-AFE0-4605-971C-91798339FA44}" presName="parTx" presStyleLbl="revTx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79DAB6A1-85F7-4B3F-BFB2-7FC17CA215D0}" type="pres">
      <dgm:prSet presAssocID="{E6B8E0BE-31F0-420D-835F-1B689A1AA701}" presName="sibTrans" presStyleCnt="0"/>
      <dgm:spPr/>
    </dgm:pt>
    <dgm:pt modelId="{0CEC0641-EB93-43BB-BB89-5736E0EB1E62}" type="pres">
      <dgm:prSet presAssocID="{13AC9468-0BA4-4AB0-A9CC-D7F08BFA63EF}" presName="compNode" presStyleCnt="0"/>
      <dgm:spPr/>
    </dgm:pt>
    <dgm:pt modelId="{54D97F06-647D-4B9E-8AD5-64526435C890}" type="pres">
      <dgm:prSet presAssocID="{13AC9468-0BA4-4AB0-A9CC-D7F08BFA63EF}" presName="bgRect" presStyleLbl="bgShp" presStyleIdx="2" presStyleCnt="7"/>
      <dgm:spPr/>
    </dgm:pt>
    <dgm:pt modelId="{CF818359-D793-4400-9523-378FD75DCCFD}" type="pres">
      <dgm:prSet presAssocID="{13AC9468-0BA4-4AB0-A9CC-D7F08BFA63EF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Irritant"/>
        </a:ext>
      </dgm:extLst>
    </dgm:pt>
    <dgm:pt modelId="{5773A449-B63C-4A7D-B801-5F55ECF3BA4A}" type="pres">
      <dgm:prSet presAssocID="{13AC9468-0BA4-4AB0-A9CC-D7F08BFA63EF}" presName="spaceRect" presStyleCnt="0"/>
      <dgm:spPr/>
    </dgm:pt>
    <dgm:pt modelId="{C4C73313-695B-4D9F-B1DF-0461E62B5334}" type="pres">
      <dgm:prSet presAssocID="{13AC9468-0BA4-4AB0-A9CC-D7F08BFA63EF}" presName="parTx" presStyleLbl="revTx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CB95CD9F-1DCD-4F97-B038-A99649E987CE}" type="pres">
      <dgm:prSet presAssocID="{A7F10765-62F0-4760-A064-D1E4670DA085}" presName="sibTrans" presStyleCnt="0"/>
      <dgm:spPr/>
    </dgm:pt>
    <dgm:pt modelId="{489AEC09-DC72-48D9-8493-D9BED8AA5229}" type="pres">
      <dgm:prSet presAssocID="{77C1949C-7834-498F-B388-E74453B1D6C8}" presName="compNode" presStyleCnt="0"/>
      <dgm:spPr/>
    </dgm:pt>
    <dgm:pt modelId="{005D1069-9E10-4087-83A0-939AAC47BB2F}" type="pres">
      <dgm:prSet presAssocID="{77C1949C-7834-498F-B388-E74453B1D6C8}" presName="bgRect" presStyleLbl="bgShp" presStyleIdx="3" presStyleCnt="7"/>
      <dgm:spPr/>
    </dgm:pt>
    <dgm:pt modelId="{67B06B6E-0E31-40FE-86FA-8E69529E496B}" type="pres">
      <dgm:prSet presAssocID="{77C1949C-7834-498F-B388-E74453B1D6C8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Forbidden"/>
        </a:ext>
      </dgm:extLst>
    </dgm:pt>
    <dgm:pt modelId="{CCA9F22E-0088-4190-B16D-674C0644ADA2}" type="pres">
      <dgm:prSet presAssocID="{77C1949C-7834-498F-B388-E74453B1D6C8}" presName="spaceRect" presStyleCnt="0"/>
      <dgm:spPr/>
    </dgm:pt>
    <dgm:pt modelId="{A2BE5BD4-034F-45AA-BB14-ED972AD04B24}" type="pres">
      <dgm:prSet presAssocID="{77C1949C-7834-498F-B388-E74453B1D6C8}" presName="parTx" presStyleLbl="revTx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F44CDFE1-5361-4B77-B0A1-1E5947D7A0BC}" type="pres">
      <dgm:prSet presAssocID="{2F192E9B-4568-4F02-A75C-AC6642E78A18}" presName="sibTrans" presStyleCnt="0"/>
      <dgm:spPr/>
    </dgm:pt>
    <dgm:pt modelId="{3046CDD1-CC37-4037-A8C4-62A2EE64C22E}" type="pres">
      <dgm:prSet presAssocID="{B521E6D5-D5A7-4116-B1AD-6023AFC99985}" presName="compNode" presStyleCnt="0"/>
      <dgm:spPr/>
    </dgm:pt>
    <dgm:pt modelId="{2727A9D7-F8BB-4BEA-83C1-44780A033C70}" type="pres">
      <dgm:prSet presAssocID="{B521E6D5-D5A7-4116-B1AD-6023AFC99985}" presName="bgRect" presStyleLbl="bgShp" presStyleIdx="4" presStyleCnt="7"/>
      <dgm:spPr/>
    </dgm:pt>
    <dgm:pt modelId="{299E73A3-29F5-4B9C-9D2F-9AD9352C46B7}" type="pres">
      <dgm:prSet presAssocID="{B521E6D5-D5A7-4116-B1AD-6023AFC99985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Electrician"/>
        </a:ext>
      </dgm:extLst>
    </dgm:pt>
    <dgm:pt modelId="{5700632D-3988-4D2D-9EA0-17485C119304}" type="pres">
      <dgm:prSet presAssocID="{B521E6D5-D5A7-4116-B1AD-6023AFC99985}" presName="spaceRect" presStyleCnt="0"/>
      <dgm:spPr/>
    </dgm:pt>
    <dgm:pt modelId="{D150DA8E-A224-4133-B600-2566AC9EFB20}" type="pres">
      <dgm:prSet presAssocID="{B521E6D5-D5A7-4116-B1AD-6023AFC99985}" presName="parTx" presStyleLbl="revTx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DD161BF6-C2E9-45F0-A086-745E2BD69ECA}" type="pres">
      <dgm:prSet presAssocID="{F210ED20-D033-44C9-B37F-1EC8E23838CB}" presName="sibTrans" presStyleCnt="0"/>
      <dgm:spPr/>
    </dgm:pt>
    <dgm:pt modelId="{E2B16088-84A8-418F-9B51-046510E4C9E2}" type="pres">
      <dgm:prSet presAssocID="{1CF3660F-72BB-4089-B949-691AED3C358E}" presName="compNode" presStyleCnt="0"/>
      <dgm:spPr/>
    </dgm:pt>
    <dgm:pt modelId="{9FA30739-D58A-4FCE-B65D-1E1E1F793DE1}" type="pres">
      <dgm:prSet presAssocID="{1CF3660F-72BB-4089-B949-691AED3C358E}" presName="bgRect" presStyleLbl="bgShp" presStyleIdx="5" presStyleCnt="7"/>
      <dgm:spPr/>
    </dgm:pt>
    <dgm:pt modelId="{76408C71-EB9B-4FA7-97EC-70879C60F281}" type="pres">
      <dgm:prSet presAssocID="{1CF3660F-72BB-4089-B949-691AED3C358E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Radioactive"/>
        </a:ext>
      </dgm:extLst>
    </dgm:pt>
    <dgm:pt modelId="{37A4F15D-5921-448F-9B4D-8924811B8BFF}" type="pres">
      <dgm:prSet presAssocID="{1CF3660F-72BB-4089-B949-691AED3C358E}" presName="spaceRect" presStyleCnt="0"/>
      <dgm:spPr/>
    </dgm:pt>
    <dgm:pt modelId="{CEC82D17-B640-425A-B382-01BCC787F862}" type="pres">
      <dgm:prSet presAssocID="{1CF3660F-72BB-4089-B949-691AED3C358E}" presName="parTx" presStyleLbl="revTx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C77CE6D2-0DE6-4E5B-853E-EDCF98075149}" type="pres">
      <dgm:prSet presAssocID="{94F9AE65-ACA5-40B0-9E1A-DB4BF47AA754}" presName="sibTrans" presStyleCnt="0"/>
      <dgm:spPr/>
    </dgm:pt>
    <dgm:pt modelId="{FF5AD50A-8757-4009-81A3-EE08CF297D5F}" type="pres">
      <dgm:prSet presAssocID="{2BA25695-9F78-47BD-A1D7-B8C2633F525F}" presName="compNode" presStyleCnt="0"/>
      <dgm:spPr/>
    </dgm:pt>
    <dgm:pt modelId="{DE8E113C-1112-4704-9F6F-0940F24D78D1}" type="pres">
      <dgm:prSet presAssocID="{2BA25695-9F78-47BD-A1D7-B8C2633F525F}" presName="bgRect" presStyleLbl="bgShp" presStyleIdx="6" presStyleCnt="7"/>
      <dgm:spPr/>
    </dgm:pt>
    <dgm:pt modelId="{374B1B33-1EF1-4C26-8E15-752C1D632A62}" type="pres">
      <dgm:prSet presAssocID="{2BA25695-9F78-47BD-A1D7-B8C2633F525F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Recycle"/>
        </a:ext>
      </dgm:extLst>
    </dgm:pt>
    <dgm:pt modelId="{C8F5D0A3-E02B-4E8A-A93F-CB0F3227645F}" type="pres">
      <dgm:prSet presAssocID="{2BA25695-9F78-47BD-A1D7-B8C2633F525F}" presName="spaceRect" presStyleCnt="0"/>
      <dgm:spPr/>
    </dgm:pt>
    <dgm:pt modelId="{5A401CCF-0F2A-45C2-801B-BD138435636C}" type="pres">
      <dgm:prSet presAssocID="{2BA25695-9F78-47BD-A1D7-B8C2633F525F}" presName="parTx" presStyleLbl="revTx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1E9C1B90-6ACA-48DF-9DC5-85F7567F7F34}" srcId="{36AF5706-B55B-4411-853B-201A1E73D22A}" destId="{81107050-AFE0-4605-971C-91798339FA44}" srcOrd="1" destOrd="0" parTransId="{BF43E841-9674-4ECB-9E64-AF28D7B8D40B}" sibTransId="{E6B8E0BE-31F0-420D-835F-1B689A1AA701}"/>
    <dgm:cxn modelId="{B512795E-9402-432A-962E-3730B4D44A76}" srcId="{36AF5706-B55B-4411-853B-201A1E73D22A}" destId="{77C1949C-7834-498F-B388-E74453B1D6C8}" srcOrd="3" destOrd="0" parTransId="{FACEBEEA-95F0-4BC0-A6BA-50B09AFFDA94}" sibTransId="{2F192E9B-4568-4F02-A75C-AC6642E78A18}"/>
    <dgm:cxn modelId="{60A45A2A-D69B-4C4A-95E6-6FAC9642F5C9}" type="presOf" srcId="{2BA25695-9F78-47BD-A1D7-B8C2633F525F}" destId="{5A401CCF-0F2A-45C2-801B-BD138435636C}" srcOrd="0" destOrd="0" presId="urn:microsoft.com/office/officeart/2018/2/layout/IconVerticalSolidList"/>
    <dgm:cxn modelId="{E2394B07-6D31-4520-BD32-098B5AB08DBC}" srcId="{36AF5706-B55B-4411-853B-201A1E73D22A}" destId="{13AC9468-0BA4-4AB0-A9CC-D7F08BFA63EF}" srcOrd="2" destOrd="0" parTransId="{21A50F4F-2D13-4252-BFE2-A273BF4CFF4D}" sibTransId="{A7F10765-62F0-4760-A064-D1E4670DA085}"/>
    <dgm:cxn modelId="{57B5C1E7-C032-4551-84FE-CDFF98DF3A2C}" type="presOf" srcId="{7FB3B254-407B-4CAE-BC9A-D5ACE04C6DB9}" destId="{2A0C605E-32E1-467A-B93F-8C925E116B70}" srcOrd="0" destOrd="0" presId="urn:microsoft.com/office/officeart/2018/2/layout/IconVerticalSolidList"/>
    <dgm:cxn modelId="{2D6802D6-B2AA-4243-9CC2-CAE0E5E9BFCD}" type="presOf" srcId="{77C1949C-7834-498F-B388-E74453B1D6C8}" destId="{A2BE5BD4-034F-45AA-BB14-ED972AD04B24}" srcOrd="0" destOrd="0" presId="urn:microsoft.com/office/officeart/2018/2/layout/IconVerticalSolidList"/>
    <dgm:cxn modelId="{0F6A58E1-375B-4787-B6F3-9035530C68C0}" type="presOf" srcId="{1CF3660F-72BB-4089-B949-691AED3C358E}" destId="{CEC82D17-B640-425A-B382-01BCC787F862}" srcOrd="0" destOrd="0" presId="urn:microsoft.com/office/officeart/2018/2/layout/IconVerticalSolidList"/>
    <dgm:cxn modelId="{E82982D9-1337-44FA-9ED8-D41C9D6AA061}" srcId="{36AF5706-B55B-4411-853B-201A1E73D22A}" destId="{B521E6D5-D5A7-4116-B1AD-6023AFC99985}" srcOrd="4" destOrd="0" parTransId="{A078C460-ED6C-4C0E-A449-0A583134D60E}" sibTransId="{F210ED20-D033-44C9-B37F-1EC8E23838CB}"/>
    <dgm:cxn modelId="{EBF01915-0AE7-434B-BCB9-2F181A249172}" type="presOf" srcId="{36AF5706-B55B-4411-853B-201A1E73D22A}" destId="{AB5706FD-1F00-4953-BB71-9E739AE4A4E9}" srcOrd="0" destOrd="0" presId="urn:microsoft.com/office/officeart/2018/2/layout/IconVerticalSolidList"/>
    <dgm:cxn modelId="{1F8AA9C0-45FF-4086-A2A7-4C737899C5A9}" type="presOf" srcId="{13AC9468-0BA4-4AB0-A9CC-D7F08BFA63EF}" destId="{C4C73313-695B-4D9F-B1DF-0461E62B5334}" srcOrd="0" destOrd="0" presId="urn:microsoft.com/office/officeart/2018/2/layout/IconVerticalSolidList"/>
    <dgm:cxn modelId="{6B5AD9CE-39A2-4E74-B08D-0D2568FA09F6}" srcId="{36AF5706-B55B-4411-853B-201A1E73D22A}" destId="{2BA25695-9F78-47BD-A1D7-B8C2633F525F}" srcOrd="6" destOrd="0" parTransId="{24B15339-127F-4FA2-8242-B7E3CF319EB8}" sibTransId="{F1D7A995-2364-4A4D-BB72-BE67F226F32D}"/>
    <dgm:cxn modelId="{6882C35D-1C4C-4796-A323-63BB9219DDC6}" srcId="{36AF5706-B55B-4411-853B-201A1E73D22A}" destId="{1CF3660F-72BB-4089-B949-691AED3C358E}" srcOrd="5" destOrd="0" parTransId="{9A954438-C1A1-4396-A402-0A9A0A8E0D42}" sibTransId="{94F9AE65-ACA5-40B0-9E1A-DB4BF47AA754}"/>
    <dgm:cxn modelId="{C788C270-98E5-489E-9F44-6A7F515367AA}" type="presOf" srcId="{B521E6D5-D5A7-4116-B1AD-6023AFC99985}" destId="{D150DA8E-A224-4133-B600-2566AC9EFB20}" srcOrd="0" destOrd="0" presId="urn:microsoft.com/office/officeart/2018/2/layout/IconVerticalSolidList"/>
    <dgm:cxn modelId="{A92496DD-9D62-4DAF-9492-46E62E870AC2}" srcId="{36AF5706-B55B-4411-853B-201A1E73D22A}" destId="{7FB3B254-407B-4CAE-BC9A-D5ACE04C6DB9}" srcOrd="0" destOrd="0" parTransId="{B8AC061D-E818-4DB0-A755-79E2B02F57BB}" sibTransId="{3B2A6ACC-F2FE-4592-A832-85C54782818E}"/>
    <dgm:cxn modelId="{5C59D654-CCA7-4B92-9A19-11FDA25291AC}" type="presOf" srcId="{81107050-AFE0-4605-971C-91798339FA44}" destId="{7E036D6F-9349-4307-A746-02296E5916F2}" srcOrd="0" destOrd="0" presId="urn:microsoft.com/office/officeart/2018/2/layout/IconVerticalSolidList"/>
    <dgm:cxn modelId="{FFA479AC-91EC-4736-878A-89DAAD2D7A1F}" type="presParOf" srcId="{AB5706FD-1F00-4953-BB71-9E739AE4A4E9}" destId="{C2CA0998-D130-4F48-B19C-992BA187786D}" srcOrd="0" destOrd="0" presId="urn:microsoft.com/office/officeart/2018/2/layout/IconVerticalSolidList"/>
    <dgm:cxn modelId="{95981F02-5CE2-450D-B023-7B3C208673A2}" type="presParOf" srcId="{C2CA0998-D130-4F48-B19C-992BA187786D}" destId="{2C9D1714-2797-4681-98B6-6A01185DC386}" srcOrd="0" destOrd="0" presId="urn:microsoft.com/office/officeart/2018/2/layout/IconVerticalSolidList"/>
    <dgm:cxn modelId="{77E24949-ABB3-411C-8FED-7F175958D5F0}" type="presParOf" srcId="{C2CA0998-D130-4F48-B19C-992BA187786D}" destId="{33B949AC-94B9-4440-92F8-83E5C59CB1A8}" srcOrd="1" destOrd="0" presId="urn:microsoft.com/office/officeart/2018/2/layout/IconVerticalSolidList"/>
    <dgm:cxn modelId="{51E6125F-65B5-40A0-BAF7-E10B6D92C0B9}" type="presParOf" srcId="{C2CA0998-D130-4F48-B19C-992BA187786D}" destId="{7D7C1D09-336D-4CB4-B051-D557EED3B79E}" srcOrd="2" destOrd="0" presId="urn:microsoft.com/office/officeart/2018/2/layout/IconVerticalSolidList"/>
    <dgm:cxn modelId="{1A69AAF3-C5A1-410F-A9D6-C59CB16FE994}" type="presParOf" srcId="{C2CA0998-D130-4F48-B19C-992BA187786D}" destId="{2A0C605E-32E1-467A-B93F-8C925E116B70}" srcOrd="3" destOrd="0" presId="urn:microsoft.com/office/officeart/2018/2/layout/IconVerticalSolidList"/>
    <dgm:cxn modelId="{D592F32E-5341-473C-BD7B-607032725CAE}" type="presParOf" srcId="{AB5706FD-1F00-4953-BB71-9E739AE4A4E9}" destId="{AB5D1D5B-F80F-4CBC-8D15-C9A5E0860059}" srcOrd="1" destOrd="0" presId="urn:microsoft.com/office/officeart/2018/2/layout/IconVerticalSolidList"/>
    <dgm:cxn modelId="{CF7A41BA-390B-4C2D-976C-E36E152447AB}" type="presParOf" srcId="{AB5706FD-1F00-4953-BB71-9E739AE4A4E9}" destId="{2754B2B3-C4CB-4343-8CE5-5B8D7FA6342D}" srcOrd="2" destOrd="0" presId="urn:microsoft.com/office/officeart/2018/2/layout/IconVerticalSolidList"/>
    <dgm:cxn modelId="{EAA3E3B7-AADA-4586-B2CB-384082AEC55F}" type="presParOf" srcId="{2754B2B3-C4CB-4343-8CE5-5B8D7FA6342D}" destId="{FB360CF9-D73F-4EAF-ADE8-844413AB3E9D}" srcOrd="0" destOrd="0" presId="urn:microsoft.com/office/officeart/2018/2/layout/IconVerticalSolidList"/>
    <dgm:cxn modelId="{224DA4F1-ECB8-4C75-A5C7-9C9172755EA6}" type="presParOf" srcId="{2754B2B3-C4CB-4343-8CE5-5B8D7FA6342D}" destId="{CB08C2AC-0D14-4250-8D01-CFF64ADA26B3}" srcOrd="1" destOrd="0" presId="urn:microsoft.com/office/officeart/2018/2/layout/IconVerticalSolidList"/>
    <dgm:cxn modelId="{7FC04B33-259C-4C84-9288-668C9A245D0B}" type="presParOf" srcId="{2754B2B3-C4CB-4343-8CE5-5B8D7FA6342D}" destId="{F1B823E3-6413-45BB-BE31-D622CD636FAA}" srcOrd="2" destOrd="0" presId="urn:microsoft.com/office/officeart/2018/2/layout/IconVerticalSolidList"/>
    <dgm:cxn modelId="{E3DFF16F-714D-4995-A5AC-2635FBFEC820}" type="presParOf" srcId="{2754B2B3-C4CB-4343-8CE5-5B8D7FA6342D}" destId="{7E036D6F-9349-4307-A746-02296E5916F2}" srcOrd="3" destOrd="0" presId="urn:microsoft.com/office/officeart/2018/2/layout/IconVerticalSolidList"/>
    <dgm:cxn modelId="{82C2E20F-31AB-4D07-A7BD-E56A55F0CFCE}" type="presParOf" srcId="{AB5706FD-1F00-4953-BB71-9E739AE4A4E9}" destId="{79DAB6A1-85F7-4B3F-BFB2-7FC17CA215D0}" srcOrd="3" destOrd="0" presId="urn:microsoft.com/office/officeart/2018/2/layout/IconVerticalSolidList"/>
    <dgm:cxn modelId="{554F5AF0-C3B7-4E2D-AF5C-57258DA2F3E3}" type="presParOf" srcId="{AB5706FD-1F00-4953-BB71-9E739AE4A4E9}" destId="{0CEC0641-EB93-43BB-BB89-5736E0EB1E62}" srcOrd="4" destOrd="0" presId="urn:microsoft.com/office/officeart/2018/2/layout/IconVerticalSolidList"/>
    <dgm:cxn modelId="{68CA673A-E407-467B-8541-0D53117B0B4E}" type="presParOf" srcId="{0CEC0641-EB93-43BB-BB89-5736E0EB1E62}" destId="{54D97F06-647D-4B9E-8AD5-64526435C890}" srcOrd="0" destOrd="0" presId="urn:microsoft.com/office/officeart/2018/2/layout/IconVerticalSolidList"/>
    <dgm:cxn modelId="{697E5447-54E5-46D5-8F73-F0C4FCA0BAA7}" type="presParOf" srcId="{0CEC0641-EB93-43BB-BB89-5736E0EB1E62}" destId="{CF818359-D793-4400-9523-378FD75DCCFD}" srcOrd="1" destOrd="0" presId="urn:microsoft.com/office/officeart/2018/2/layout/IconVerticalSolidList"/>
    <dgm:cxn modelId="{1E3ACB1F-9EE8-435F-9D10-9F22DE5A2D2D}" type="presParOf" srcId="{0CEC0641-EB93-43BB-BB89-5736E0EB1E62}" destId="{5773A449-B63C-4A7D-B801-5F55ECF3BA4A}" srcOrd="2" destOrd="0" presId="urn:microsoft.com/office/officeart/2018/2/layout/IconVerticalSolidList"/>
    <dgm:cxn modelId="{B9FBDBF9-2E9E-4AFA-88FB-598D1CFA348A}" type="presParOf" srcId="{0CEC0641-EB93-43BB-BB89-5736E0EB1E62}" destId="{C4C73313-695B-4D9F-B1DF-0461E62B5334}" srcOrd="3" destOrd="0" presId="urn:microsoft.com/office/officeart/2018/2/layout/IconVerticalSolidList"/>
    <dgm:cxn modelId="{303C0A45-DCB5-420E-A4AC-0318CE38D39C}" type="presParOf" srcId="{AB5706FD-1F00-4953-BB71-9E739AE4A4E9}" destId="{CB95CD9F-1DCD-4F97-B038-A99649E987CE}" srcOrd="5" destOrd="0" presId="urn:microsoft.com/office/officeart/2018/2/layout/IconVerticalSolidList"/>
    <dgm:cxn modelId="{F6FD86D1-1D64-46C9-904C-C464C8A53F47}" type="presParOf" srcId="{AB5706FD-1F00-4953-BB71-9E739AE4A4E9}" destId="{489AEC09-DC72-48D9-8493-D9BED8AA5229}" srcOrd="6" destOrd="0" presId="urn:microsoft.com/office/officeart/2018/2/layout/IconVerticalSolidList"/>
    <dgm:cxn modelId="{94DCD5A2-34AE-400F-991C-84346B768045}" type="presParOf" srcId="{489AEC09-DC72-48D9-8493-D9BED8AA5229}" destId="{005D1069-9E10-4087-83A0-939AAC47BB2F}" srcOrd="0" destOrd="0" presId="urn:microsoft.com/office/officeart/2018/2/layout/IconVerticalSolidList"/>
    <dgm:cxn modelId="{8C03D570-8AC2-4F88-8086-3290FC621D3A}" type="presParOf" srcId="{489AEC09-DC72-48D9-8493-D9BED8AA5229}" destId="{67B06B6E-0E31-40FE-86FA-8E69529E496B}" srcOrd="1" destOrd="0" presId="urn:microsoft.com/office/officeart/2018/2/layout/IconVerticalSolidList"/>
    <dgm:cxn modelId="{6537B946-D69B-4B94-8CAE-670735B5DAEA}" type="presParOf" srcId="{489AEC09-DC72-48D9-8493-D9BED8AA5229}" destId="{CCA9F22E-0088-4190-B16D-674C0644ADA2}" srcOrd="2" destOrd="0" presId="urn:microsoft.com/office/officeart/2018/2/layout/IconVerticalSolidList"/>
    <dgm:cxn modelId="{5B8A9460-5862-4987-A5C6-0F210C30232F}" type="presParOf" srcId="{489AEC09-DC72-48D9-8493-D9BED8AA5229}" destId="{A2BE5BD4-034F-45AA-BB14-ED972AD04B24}" srcOrd="3" destOrd="0" presId="urn:microsoft.com/office/officeart/2018/2/layout/IconVerticalSolidList"/>
    <dgm:cxn modelId="{2D853AAA-0116-49BF-B57D-4BFF36313BDA}" type="presParOf" srcId="{AB5706FD-1F00-4953-BB71-9E739AE4A4E9}" destId="{F44CDFE1-5361-4B77-B0A1-1E5947D7A0BC}" srcOrd="7" destOrd="0" presId="urn:microsoft.com/office/officeart/2018/2/layout/IconVerticalSolidList"/>
    <dgm:cxn modelId="{C80AC17A-BE55-429A-9A91-7D0FC8BF8BCD}" type="presParOf" srcId="{AB5706FD-1F00-4953-BB71-9E739AE4A4E9}" destId="{3046CDD1-CC37-4037-A8C4-62A2EE64C22E}" srcOrd="8" destOrd="0" presId="urn:microsoft.com/office/officeart/2018/2/layout/IconVerticalSolidList"/>
    <dgm:cxn modelId="{42193545-6671-47F8-803A-C5379ED4DF3E}" type="presParOf" srcId="{3046CDD1-CC37-4037-A8C4-62A2EE64C22E}" destId="{2727A9D7-F8BB-4BEA-83C1-44780A033C70}" srcOrd="0" destOrd="0" presId="urn:microsoft.com/office/officeart/2018/2/layout/IconVerticalSolidList"/>
    <dgm:cxn modelId="{AB4A8C3D-4E6F-4082-B8EE-9BB1F3D4A2F1}" type="presParOf" srcId="{3046CDD1-CC37-4037-A8C4-62A2EE64C22E}" destId="{299E73A3-29F5-4B9C-9D2F-9AD9352C46B7}" srcOrd="1" destOrd="0" presId="urn:microsoft.com/office/officeart/2018/2/layout/IconVerticalSolidList"/>
    <dgm:cxn modelId="{607C0AA0-09C0-494C-A077-BB91E9D7102E}" type="presParOf" srcId="{3046CDD1-CC37-4037-A8C4-62A2EE64C22E}" destId="{5700632D-3988-4D2D-9EA0-17485C119304}" srcOrd="2" destOrd="0" presId="urn:microsoft.com/office/officeart/2018/2/layout/IconVerticalSolidList"/>
    <dgm:cxn modelId="{2C4BB107-CD9C-4AAB-9DA9-F36766B9914D}" type="presParOf" srcId="{3046CDD1-CC37-4037-A8C4-62A2EE64C22E}" destId="{D150DA8E-A224-4133-B600-2566AC9EFB20}" srcOrd="3" destOrd="0" presId="urn:microsoft.com/office/officeart/2018/2/layout/IconVerticalSolidList"/>
    <dgm:cxn modelId="{F7CAA265-2BF2-47F0-BAAC-D15F847E3CC4}" type="presParOf" srcId="{AB5706FD-1F00-4953-BB71-9E739AE4A4E9}" destId="{DD161BF6-C2E9-45F0-A086-745E2BD69ECA}" srcOrd="9" destOrd="0" presId="urn:microsoft.com/office/officeart/2018/2/layout/IconVerticalSolidList"/>
    <dgm:cxn modelId="{6971CCD1-EA6D-4E02-AD9D-A75FAB1DAB50}" type="presParOf" srcId="{AB5706FD-1F00-4953-BB71-9E739AE4A4E9}" destId="{E2B16088-84A8-418F-9B51-046510E4C9E2}" srcOrd="10" destOrd="0" presId="urn:microsoft.com/office/officeart/2018/2/layout/IconVerticalSolidList"/>
    <dgm:cxn modelId="{833667AD-F4E0-4244-A6CA-5530DCD5FE05}" type="presParOf" srcId="{E2B16088-84A8-418F-9B51-046510E4C9E2}" destId="{9FA30739-D58A-4FCE-B65D-1E1E1F793DE1}" srcOrd="0" destOrd="0" presId="urn:microsoft.com/office/officeart/2018/2/layout/IconVerticalSolidList"/>
    <dgm:cxn modelId="{D3552FC1-D4FC-40EA-8D34-8338434E10EB}" type="presParOf" srcId="{E2B16088-84A8-418F-9B51-046510E4C9E2}" destId="{76408C71-EB9B-4FA7-97EC-70879C60F281}" srcOrd="1" destOrd="0" presId="urn:microsoft.com/office/officeart/2018/2/layout/IconVerticalSolidList"/>
    <dgm:cxn modelId="{32223C1A-701E-47D0-AB4F-C88F472C7700}" type="presParOf" srcId="{E2B16088-84A8-418F-9B51-046510E4C9E2}" destId="{37A4F15D-5921-448F-9B4D-8924811B8BFF}" srcOrd="2" destOrd="0" presId="urn:microsoft.com/office/officeart/2018/2/layout/IconVerticalSolidList"/>
    <dgm:cxn modelId="{2D3E10BE-BABE-4BFF-9CC0-DD7435DD0450}" type="presParOf" srcId="{E2B16088-84A8-418F-9B51-046510E4C9E2}" destId="{CEC82D17-B640-425A-B382-01BCC787F862}" srcOrd="3" destOrd="0" presId="urn:microsoft.com/office/officeart/2018/2/layout/IconVerticalSolidList"/>
    <dgm:cxn modelId="{D678356C-7FDD-4A0F-88C8-38CDC1591350}" type="presParOf" srcId="{AB5706FD-1F00-4953-BB71-9E739AE4A4E9}" destId="{C77CE6D2-0DE6-4E5B-853E-EDCF98075149}" srcOrd="11" destOrd="0" presId="urn:microsoft.com/office/officeart/2018/2/layout/IconVerticalSolidList"/>
    <dgm:cxn modelId="{CB881574-C27E-4E4E-B269-558DB1EEEE96}" type="presParOf" srcId="{AB5706FD-1F00-4953-BB71-9E739AE4A4E9}" destId="{FF5AD50A-8757-4009-81A3-EE08CF297D5F}" srcOrd="12" destOrd="0" presId="urn:microsoft.com/office/officeart/2018/2/layout/IconVerticalSolidList"/>
    <dgm:cxn modelId="{D16D91E6-7B52-4131-B975-6F845A58EE5F}" type="presParOf" srcId="{FF5AD50A-8757-4009-81A3-EE08CF297D5F}" destId="{DE8E113C-1112-4704-9F6F-0940F24D78D1}" srcOrd="0" destOrd="0" presId="urn:microsoft.com/office/officeart/2018/2/layout/IconVerticalSolidList"/>
    <dgm:cxn modelId="{AF090D8A-4AEB-469B-97BA-B747BCE541D6}" type="presParOf" srcId="{FF5AD50A-8757-4009-81A3-EE08CF297D5F}" destId="{374B1B33-1EF1-4C26-8E15-752C1D632A62}" srcOrd="1" destOrd="0" presId="urn:microsoft.com/office/officeart/2018/2/layout/IconVerticalSolidList"/>
    <dgm:cxn modelId="{BE207F78-3CFE-4C95-A577-4C1853A9A0D6}" type="presParOf" srcId="{FF5AD50A-8757-4009-81A3-EE08CF297D5F}" destId="{C8F5D0A3-E02B-4E8A-A93F-CB0F3227645F}" srcOrd="2" destOrd="0" presId="urn:microsoft.com/office/officeart/2018/2/layout/IconVerticalSolidList"/>
    <dgm:cxn modelId="{169097FF-3B77-4EC9-BDD7-DBAB86128003}" type="presParOf" srcId="{FF5AD50A-8757-4009-81A3-EE08CF297D5F}" destId="{5A401CCF-0F2A-45C2-801B-BD138435636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D1714-2797-4681-98B6-6A01185DC386}">
      <dsp:nvSpPr>
        <dsp:cNvPr id="0" name=""/>
        <dsp:cNvSpPr/>
      </dsp:nvSpPr>
      <dsp:spPr>
        <a:xfrm>
          <a:off x="0" y="425"/>
          <a:ext cx="6628804" cy="5857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949AC-94B9-4440-92F8-83E5C59CB1A8}">
      <dsp:nvSpPr>
        <dsp:cNvPr id="0" name=""/>
        <dsp:cNvSpPr/>
      </dsp:nvSpPr>
      <dsp:spPr>
        <a:xfrm>
          <a:off x="177184" y="132215"/>
          <a:ext cx="322153" cy="322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C605E-32E1-467A-B93F-8C925E116B70}">
      <dsp:nvSpPr>
        <dsp:cNvPr id="0" name=""/>
        <dsp:cNvSpPr/>
      </dsp:nvSpPr>
      <dsp:spPr>
        <a:xfrm>
          <a:off x="676521" y="425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przetworzenie i wykorzystanie surowca wtórnego na nowe materiały, </a:t>
          </a:r>
          <a:endParaRPr lang="en-US" sz="1500" kern="1200"/>
        </a:p>
      </dsp:txBody>
      <dsp:txXfrm>
        <a:off x="676521" y="425"/>
        <a:ext cx="5952282" cy="585732"/>
      </dsp:txXfrm>
    </dsp:sp>
    <dsp:sp modelId="{FB360CF9-D73F-4EAF-ADE8-844413AB3E9D}">
      <dsp:nvSpPr>
        <dsp:cNvPr id="0" name=""/>
        <dsp:cNvSpPr/>
      </dsp:nvSpPr>
      <dsp:spPr>
        <a:xfrm>
          <a:off x="0" y="732591"/>
          <a:ext cx="6628804" cy="5857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8C2AC-0D14-4250-8D01-CFF64ADA26B3}">
      <dsp:nvSpPr>
        <dsp:cNvPr id="0" name=""/>
        <dsp:cNvSpPr/>
      </dsp:nvSpPr>
      <dsp:spPr>
        <a:xfrm>
          <a:off x="177184" y="864381"/>
          <a:ext cx="322153" cy="322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36D6F-9349-4307-A746-02296E5916F2}">
      <dsp:nvSpPr>
        <dsp:cNvPr id="0" name=""/>
        <dsp:cNvSpPr/>
      </dsp:nvSpPr>
      <dsp:spPr>
        <a:xfrm>
          <a:off x="676521" y="732591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oszczędzanie miejsca na składowanie,</a:t>
          </a:r>
          <a:endParaRPr lang="en-US" sz="1500" kern="1200"/>
        </a:p>
      </dsp:txBody>
      <dsp:txXfrm>
        <a:off x="676521" y="732591"/>
        <a:ext cx="5952282" cy="585732"/>
      </dsp:txXfrm>
    </dsp:sp>
    <dsp:sp modelId="{54D97F06-647D-4B9E-8AD5-64526435C890}">
      <dsp:nvSpPr>
        <dsp:cNvPr id="0" name=""/>
        <dsp:cNvSpPr/>
      </dsp:nvSpPr>
      <dsp:spPr>
        <a:xfrm>
          <a:off x="0" y="1464757"/>
          <a:ext cx="6628804" cy="5857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18359-D793-4400-9523-378FD75DCCFD}">
      <dsp:nvSpPr>
        <dsp:cNvPr id="0" name=""/>
        <dsp:cNvSpPr/>
      </dsp:nvSpPr>
      <dsp:spPr>
        <a:xfrm>
          <a:off x="177184" y="1596547"/>
          <a:ext cx="322153" cy="3221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C73313-695B-4D9F-B1DF-0461E62B5334}">
      <dsp:nvSpPr>
        <dsp:cNvPr id="0" name=""/>
        <dsp:cNvSpPr/>
      </dsp:nvSpPr>
      <dsp:spPr>
        <a:xfrm>
          <a:off x="676521" y="1464757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ograniczenie ilości wprowadzonych szkodliwych trudno ulegających rozkładowi odpadów,</a:t>
          </a:r>
          <a:endParaRPr lang="en-US" sz="1500" kern="1200"/>
        </a:p>
      </dsp:txBody>
      <dsp:txXfrm>
        <a:off x="676521" y="1464757"/>
        <a:ext cx="5952282" cy="585732"/>
      </dsp:txXfrm>
    </dsp:sp>
    <dsp:sp modelId="{005D1069-9E10-4087-83A0-939AAC47BB2F}">
      <dsp:nvSpPr>
        <dsp:cNvPr id="0" name=""/>
        <dsp:cNvSpPr/>
      </dsp:nvSpPr>
      <dsp:spPr>
        <a:xfrm>
          <a:off x="0" y="2196924"/>
          <a:ext cx="6628804" cy="585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06B6E-0E31-40FE-86FA-8E69529E496B}">
      <dsp:nvSpPr>
        <dsp:cNvPr id="0" name=""/>
        <dsp:cNvSpPr/>
      </dsp:nvSpPr>
      <dsp:spPr>
        <a:xfrm>
          <a:off x="177184" y="2328713"/>
          <a:ext cx="322153" cy="3221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E5BD4-034F-45AA-BB14-ED972AD04B24}">
      <dsp:nvSpPr>
        <dsp:cNvPr id="0" name=""/>
        <dsp:cNvSpPr/>
      </dsp:nvSpPr>
      <dsp:spPr>
        <a:xfrm>
          <a:off x="676521" y="2196924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ograniczenie zużycia surowca naturalnego,</a:t>
          </a:r>
          <a:endParaRPr lang="en-US" sz="1500" kern="1200"/>
        </a:p>
      </dsp:txBody>
      <dsp:txXfrm>
        <a:off x="676521" y="2196924"/>
        <a:ext cx="5952282" cy="585732"/>
      </dsp:txXfrm>
    </dsp:sp>
    <dsp:sp modelId="{2727A9D7-F8BB-4BEA-83C1-44780A033C70}">
      <dsp:nvSpPr>
        <dsp:cNvPr id="0" name=""/>
        <dsp:cNvSpPr/>
      </dsp:nvSpPr>
      <dsp:spPr>
        <a:xfrm>
          <a:off x="0" y="2929090"/>
          <a:ext cx="6628804" cy="5857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9E73A3-29F5-4B9C-9D2F-9AD9352C46B7}">
      <dsp:nvSpPr>
        <dsp:cNvPr id="0" name=""/>
        <dsp:cNvSpPr/>
      </dsp:nvSpPr>
      <dsp:spPr>
        <a:xfrm>
          <a:off x="177184" y="3060880"/>
          <a:ext cx="322153" cy="3221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0DA8E-A224-4133-B600-2566AC9EFB20}">
      <dsp:nvSpPr>
        <dsp:cNvPr id="0" name=""/>
        <dsp:cNvSpPr/>
      </dsp:nvSpPr>
      <dsp:spPr>
        <a:xfrm>
          <a:off x="676521" y="2929090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oszczędzanie zużycia energii,</a:t>
          </a:r>
          <a:endParaRPr lang="en-US" sz="1500" kern="1200"/>
        </a:p>
      </dsp:txBody>
      <dsp:txXfrm>
        <a:off x="676521" y="2929090"/>
        <a:ext cx="5952282" cy="585732"/>
      </dsp:txXfrm>
    </dsp:sp>
    <dsp:sp modelId="{9FA30739-D58A-4FCE-B65D-1E1E1F793DE1}">
      <dsp:nvSpPr>
        <dsp:cNvPr id="0" name=""/>
        <dsp:cNvSpPr/>
      </dsp:nvSpPr>
      <dsp:spPr>
        <a:xfrm>
          <a:off x="0" y="3661256"/>
          <a:ext cx="6628804" cy="5857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408C71-EB9B-4FA7-97EC-70879C60F281}">
      <dsp:nvSpPr>
        <dsp:cNvPr id="0" name=""/>
        <dsp:cNvSpPr/>
      </dsp:nvSpPr>
      <dsp:spPr>
        <a:xfrm>
          <a:off x="177184" y="3793046"/>
          <a:ext cx="322153" cy="3221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C82D17-B640-425A-B382-01BCC787F862}">
      <dsp:nvSpPr>
        <dsp:cNvPr id="0" name=""/>
        <dsp:cNvSpPr/>
      </dsp:nvSpPr>
      <dsp:spPr>
        <a:xfrm>
          <a:off x="676521" y="3661256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ograniczenia zanieczyszczeń do atmosfery,</a:t>
          </a:r>
          <a:endParaRPr lang="en-US" sz="1500" kern="1200"/>
        </a:p>
      </dsp:txBody>
      <dsp:txXfrm>
        <a:off x="676521" y="3661256"/>
        <a:ext cx="5952282" cy="585732"/>
      </dsp:txXfrm>
    </dsp:sp>
    <dsp:sp modelId="{DE8E113C-1112-4704-9F6F-0940F24D78D1}">
      <dsp:nvSpPr>
        <dsp:cNvPr id="0" name=""/>
        <dsp:cNvSpPr/>
      </dsp:nvSpPr>
      <dsp:spPr>
        <a:xfrm>
          <a:off x="0" y="4393422"/>
          <a:ext cx="6628804" cy="5857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4B1B33-1EF1-4C26-8E15-752C1D632A62}">
      <dsp:nvSpPr>
        <dsp:cNvPr id="0" name=""/>
        <dsp:cNvSpPr/>
      </dsp:nvSpPr>
      <dsp:spPr>
        <a:xfrm>
          <a:off x="177184" y="4525212"/>
          <a:ext cx="322153" cy="322153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01CCF-0F2A-45C2-801B-BD138435636C}">
      <dsp:nvSpPr>
        <dsp:cNvPr id="0" name=""/>
        <dsp:cNvSpPr/>
      </dsp:nvSpPr>
      <dsp:spPr>
        <a:xfrm>
          <a:off x="676521" y="4393422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- ograniczenie ilości odpadów i ścieków. </a:t>
          </a:r>
          <a:endParaRPr lang="en-US" sz="1500" kern="1200"/>
        </a:p>
      </dsp:txBody>
      <dsp:txXfrm>
        <a:off x="676521" y="4393422"/>
        <a:ext cx="5952282" cy="585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4715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1604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243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44476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0235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97086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10196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48978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13143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18681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2672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50493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77999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08513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11809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53288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42437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8758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80929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4008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520343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6457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338705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66162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47600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271715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751308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071153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096665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477655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670215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403222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9066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520868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636688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767212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324443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0537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520337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973382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872055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780159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979503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2548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991111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758622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782435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247038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956054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338277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155871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817874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04701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321970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02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032429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732422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925642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282833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98286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4769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0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908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1007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5380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693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8175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99DF-FF67-49AD-B4EC-D9341EEC985D}" type="datetimeFigureOut">
              <a:rPr lang="pl-PL" smtClean="0"/>
              <a:pPr/>
              <a:t>2020-04-08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30505-2834-44B3-855B-3BDC6A133D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7655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Odzysk" TargetMode="External"/><Relationship Id="rId2" Type="http://schemas.openxmlformats.org/officeDocument/2006/relationships/hyperlink" Target="https://pl.wikipedia.org/wiki/Utylizacja" TargetMode="Externa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s://pl.wikipedia.org/wiki/Odpad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0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602D182-BC5E-4757-A46F-F6E9D9334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556" y="546554"/>
            <a:ext cx="8476652" cy="3395131"/>
          </a:xfrm>
        </p:spPr>
        <p:txBody>
          <a:bodyPr anchor="ctr">
            <a:normAutofit/>
          </a:bodyPr>
          <a:lstStyle/>
          <a:p>
            <a:pPr algn="ctr"/>
            <a:r>
              <a:rPr lang="pl-PL" sz="6000" b="1" u="sng" dirty="0"/>
              <a:t>RECYKLING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2BDE0BF4-FFAE-4C56-8256-9B1A9C65C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3954" y="3311525"/>
            <a:ext cx="6844552" cy="3073400"/>
          </a:xfrm>
        </p:spPr>
        <p:txBody>
          <a:bodyPr anchor="ctr">
            <a:norm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>Mateusz Gołębiowski klasa 8F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Szkoła Podstawowa nr 6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im</a:t>
            </a:r>
            <a:r>
              <a:rPr lang="pl-PL" sz="2000" dirty="0">
                <a:solidFill>
                  <a:schemeClr val="tx1"/>
                </a:solidFill>
              </a:rPr>
              <a:t>. Jana Kochanowskiego </a:t>
            </a:r>
            <a:r>
              <a:rPr lang="pl-PL" sz="2000" dirty="0" smtClean="0">
                <a:solidFill>
                  <a:schemeClr val="tx1"/>
                </a:solidFill>
              </a:rPr>
              <a:t>w Zgierzu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z Oddziałami </a:t>
            </a:r>
            <a:r>
              <a:rPr lang="pl-PL" sz="2000" dirty="0">
                <a:solidFill>
                  <a:schemeClr val="tx1"/>
                </a:solidFill>
              </a:rPr>
              <a:t>D</a:t>
            </a:r>
            <a:r>
              <a:rPr lang="pl-PL" sz="2000" dirty="0" smtClean="0">
                <a:solidFill>
                  <a:schemeClr val="tx1"/>
                </a:solidFill>
              </a:rPr>
              <a:t>wujęzycznymi </a:t>
            </a:r>
            <a:r>
              <a:rPr lang="pl-PL" sz="2000" dirty="0">
                <a:solidFill>
                  <a:schemeClr val="tx1"/>
                </a:solidFill>
              </a:rPr>
              <a:t>i </a:t>
            </a:r>
            <a:r>
              <a:rPr lang="pl-PL" sz="2000" dirty="0" smtClean="0">
                <a:solidFill>
                  <a:schemeClr val="tx1"/>
                </a:solidFill>
              </a:rPr>
              <a:t>Oddziałami </a:t>
            </a:r>
            <a:r>
              <a:rPr lang="pl-PL" sz="2000" dirty="0" smtClean="0">
                <a:solidFill>
                  <a:schemeClr val="tx1"/>
                </a:solidFill>
              </a:rPr>
              <a:t>Sportowymi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4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642DF8-9DBA-46C0-917B-6980DD0EC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F5AB498-D2E8-4A16-ADA6-64C99AB4F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hlinkClick r:id="rId2" action="ppaction://hlinksldjump"/>
              </a:rPr>
              <a:t>Recykling</a:t>
            </a:r>
            <a:endParaRPr lang="pl-PL" sz="2400" dirty="0"/>
          </a:p>
          <a:p>
            <a:r>
              <a:rPr lang="pl-PL" sz="2400" dirty="0">
                <a:hlinkClick r:id="" action="ppaction://hlinkshowjump?jump=nextslide"/>
              </a:rPr>
              <a:t>Czym jest recykling</a:t>
            </a:r>
            <a:endParaRPr lang="pl-PL" sz="2400" dirty="0"/>
          </a:p>
          <a:p>
            <a:r>
              <a:rPr lang="pl-PL" sz="2400" dirty="0">
                <a:hlinkClick r:id="rId3" action="ppaction://hlinksldjump"/>
              </a:rPr>
              <a:t>Dlaczego warto segregować śmieci</a:t>
            </a:r>
            <a:endParaRPr lang="pl-PL" sz="2400" dirty="0"/>
          </a:p>
          <a:p>
            <a:r>
              <a:rPr lang="pl-PL" sz="2400" dirty="0">
                <a:hlinkClick r:id="rId4" action="ppaction://hlinksldjump"/>
              </a:rPr>
              <a:t>Na co pozwala segregacja</a:t>
            </a:r>
            <a:endParaRPr lang="pl-PL" sz="2400" dirty="0"/>
          </a:p>
          <a:p>
            <a:r>
              <a:rPr lang="pl-PL" sz="2400" dirty="0">
                <a:hlinkClick r:id="rId5" action="ppaction://hlinksldjump"/>
              </a:rPr>
              <a:t>Segregacja śmieci i recykling</a:t>
            </a:r>
            <a:endParaRPr lang="pl-PL" sz="2400" dirty="0"/>
          </a:p>
          <a:p>
            <a:r>
              <a:rPr lang="pl-PL" sz="2400" dirty="0">
                <a:hlinkClick r:id="rId6" action="ppaction://hlinksldjump"/>
              </a:rPr>
              <a:t>Skutki nie segregowania śmieci</a:t>
            </a:r>
            <a:endParaRPr lang="pl-PL" sz="2400" dirty="0"/>
          </a:p>
          <a:p>
            <a:r>
              <a:rPr lang="pl-PL" sz="2400" dirty="0">
                <a:hlinkClick r:id="rId7" action="ppaction://hlinksldjump"/>
              </a:rPr>
              <a:t>Koniec</a:t>
            </a: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70494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F10B991-0213-4CA6-B8F7-E74C91FD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Czym jest recykling?</a:t>
            </a:r>
          </a:p>
        </p:txBody>
      </p:sp>
      <p:pic>
        <p:nvPicPr>
          <p:cNvPr id="5" name="Obraz 4" descr="Obraz zawierający zewnętrzne, wiele, pomarańczowy, obszar&#10;&#10;Opis wygenerowany automatycznie">
            <a:extLst>
              <a:ext uri="{FF2B5EF4-FFF2-40B4-BE49-F238E27FC236}">
                <a16:creationId xmlns:a16="http://schemas.microsoft.com/office/drawing/2014/main" xmlns="" id="{B4A04BFB-2CFD-41FF-92D1-E5ECF7370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251" y="1614208"/>
            <a:ext cx="3856774" cy="3718483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66E942B-8B4D-4EEE-938F-451D25CBE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b="1">
                <a:solidFill>
                  <a:srgbClr val="FFFFFF"/>
                </a:solidFill>
              </a:rPr>
              <a:t>Recykling</a:t>
            </a:r>
            <a:r>
              <a:rPr lang="pl-PL">
                <a:solidFill>
                  <a:srgbClr val="FFFFFF"/>
                </a:solidFill>
              </a:rPr>
              <a:t> -jedna z metod ochrony środowiska naturalnego. Jej celem jest ograniczenie zużycia surowców naturalnych oraz zmniejszenie ilości odpadów. Recykling obejmuje odzyskiwanie surowców z produktów odpadowych i wykorzystywanie ich do produkcji nowych, poszukiwanych towarów.</a:t>
            </a:r>
          </a:p>
        </p:txBody>
      </p:sp>
    </p:spTree>
    <p:extLst>
      <p:ext uri="{BB962C8B-B14F-4D97-AF65-F5344CB8AC3E}">
        <p14:creationId xmlns:p14="http://schemas.microsoft.com/office/powerpoint/2010/main" xmlns="" val="427088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00B67B5-9171-4F80-9927-70719D4E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2800"/>
              <a:t>Dlaczego warto segregować odpady?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xmlns="" id="{1C28A610-EFC5-42C0-BE3B-8234836C9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/>
              <a:t>Segregacji odpadów jest jedną z metod utylizacji. Ograniczenie ilości odpadów podlegających przez odzysk surowców nadających się do ponownego użytku lub przetworzenia i wykorzystania przy produkcji nowych materiałów</a:t>
            </a:r>
            <a:endParaRPr lang="en-US"/>
          </a:p>
        </p:txBody>
      </p:sp>
      <p:pic>
        <p:nvPicPr>
          <p:cNvPr id="9" name="Obraz 8" descr="Obraz zawierający napoje, żywność, butelka&#10;&#10;Opis wygenerowany automatycznie">
            <a:extLst>
              <a:ext uri="{FF2B5EF4-FFF2-40B4-BE49-F238E27FC236}">
                <a16:creationId xmlns:a16="http://schemas.microsoft.com/office/drawing/2014/main" xmlns="" id="{053EE117-C385-4071-949F-AB6914C4B0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114" b="18886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8" name="Isosceles Triangle 17">
            <a:extLst>
              <a:ext uri="{FF2B5EF4-FFF2-40B4-BE49-F238E27FC236}">
                <a16:creationId xmlns:a16="http://schemas.microsoft.com/office/drawing/2014/main" xmlns="" id="{3BCB5F6A-9EB0-40B0-9D13-3023E9A20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182612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7682A52-6084-4D00-920C-8857AB23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pl-PL" sz="4400"/>
              <a:t>Segregacja pozwala na: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xmlns="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xmlns="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xmlns="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xmlns="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xmlns="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xmlns="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xmlns="" id="{24B8B412-8A7A-40DF-B854-6C134341F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8051554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9201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6">
            <a:extLst>
              <a:ext uri="{FF2B5EF4-FFF2-40B4-BE49-F238E27FC236}">
                <a16:creationId xmlns:a16="http://schemas.microsoft.com/office/drawing/2014/main" xmlns="" id="{8267EEE4-6354-4F1C-9484-951F0EB92F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6" y="0"/>
            <a:ext cx="121856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B6449C7-2CE9-43FF-BA27-B988DC71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768" y="609600"/>
            <a:ext cx="5498361" cy="1320800"/>
          </a:xfrm>
        </p:spPr>
        <p:txBody>
          <a:bodyPr anchor="ctr">
            <a:normAutofit/>
          </a:bodyPr>
          <a:lstStyle/>
          <a:p>
            <a:r>
              <a:rPr lang="pl-PL"/>
              <a:t>Segregacja śmieci i recykling</a:t>
            </a:r>
          </a:p>
        </p:txBody>
      </p:sp>
      <p:sp>
        <p:nvSpPr>
          <p:cNvPr id="42" name="Isosceles Triangle 38">
            <a:extLst>
              <a:ext uri="{FF2B5EF4-FFF2-40B4-BE49-F238E27FC236}">
                <a16:creationId xmlns:a16="http://schemas.microsoft.com/office/drawing/2014/main" xmlns="" id="{0E5A83F9-E6B8-40BD-9C0D-9A6F156507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444E36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E985E1D-E094-47E8-BD1C-C58FEF83E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770" y="2160589"/>
            <a:ext cx="554973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Segregacja odpadów</a:t>
            </a:r>
            <a:r>
              <a:rPr lang="pl-PL" dirty="0"/>
              <a:t> jest to metoda usprawniająca </a:t>
            </a:r>
            <a:r>
              <a:rPr lang="pl-PL" dirty="0">
                <a:hlinkClick r:id="rId2" tooltip="Utylizacj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utylizację</a:t>
            </a:r>
            <a:r>
              <a:rPr lang="pl-PL" dirty="0"/>
              <a:t> oraz </a:t>
            </a:r>
            <a:r>
              <a:rPr lang="pl-PL" dirty="0">
                <a:hlinkClick r:id="rId3" tooltip="Odzysk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odzysk</a:t>
            </a:r>
            <a:r>
              <a:rPr lang="pl-PL" dirty="0"/>
              <a:t> </a:t>
            </a:r>
            <a:r>
              <a:rPr lang="pl-PL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odpadów</a:t>
            </a:r>
            <a:r>
              <a:rPr lang="pl-PL" dirty="0"/>
              <a:t>. </a:t>
            </a:r>
            <a:br>
              <a:rPr lang="pl-PL" dirty="0"/>
            </a:br>
            <a:r>
              <a:rPr lang="pl-PL" dirty="0"/>
              <a:t>Odpady są jednym z najważniejszych problemów środowiskowych w Polsce i na świecie. W Polsce obecnie wytwarza się 135 milionów ton odpadów rocznie. W tym 124 miliony ton to odpady przemysłowe, a 11 milionów ton odpadów to odpady komunalne. A więc średnio każdy Polak wytwarza około 300 kg odpadów komunalnych.</a:t>
            </a:r>
          </a:p>
        </p:txBody>
      </p:sp>
      <p:pic>
        <p:nvPicPr>
          <p:cNvPr id="23" name="Obraz 22" descr="Obraz zawierający zielony, ulica, rysunek&#10;&#10;Opis wygenerowany automatycznie">
            <a:extLst>
              <a:ext uri="{FF2B5EF4-FFF2-40B4-BE49-F238E27FC236}">
                <a16:creationId xmlns:a16="http://schemas.microsoft.com/office/drawing/2014/main" xmlns="" id="{774DE43B-29D6-4143-A940-82B91AFA73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5058" y="2888127"/>
            <a:ext cx="4915610" cy="3471401"/>
          </a:xfrm>
          <a:prstGeom prst="rect">
            <a:avLst/>
          </a:prstGeom>
        </p:spPr>
      </p:pic>
      <p:pic>
        <p:nvPicPr>
          <p:cNvPr id="27" name="Obraz 26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3C61E43F-C218-4441-9DBA-D9951E8B83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56063" y="283856"/>
            <a:ext cx="2285609" cy="232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104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2B06DDF-1647-4454-A6CE-48E0CFE3B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pl-PL" dirty="0"/>
              <a:t>Skutki nie segregowania śmieci:</a:t>
            </a:r>
          </a:p>
        </p:txBody>
      </p:sp>
      <p:pic>
        <p:nvPicPr>
          <p:cNvPr id="7" name="Obraz 6" descr="Obraz zawierający zewnętrzne, drzewo, trawa, drewno&#10;&#10;Opis wygenerowany automatycznie">
            <a:extLst>
              <a:ext uri="{FF2B5EF4-FFF2-40B4-BE49-F238E27FC236}">
                <a16:creationId xmlns:a16="http://schemas.microsoft.com/office/drawing/2014/main" xmlns="" id="{5FDB131C-1F71-4EFB-9191-20E3638321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406"/>
          <a:stretch/>
        </p:blipFill>
        <p:spPr>
          <a:xfrm>
            <a:off x="509136" y="10"/>
            <a:ext cx="3517876" cy="2282808"/>
          </a:xfrm>
          <a:custGeom>
            <a:avLst/>
            <a:gdLst/>
            <a:ahLst/>
            <a:cxnLst/>
            <a:rect l="l" t="t" r="r" b="b"/>
            <a:pathLst>
              <a:path w="3517876" h="2282818">
                <a:moveTo>
                  <a:pt x="339471" y="0"/>
                </a:moveTo>
                <a:lnTo>
                  <a:pt x="3517876" y="0"/>
                </a:lnTo>
                <a:lnTo>
                  <a:pt x="3471247" y="312174"/>
                </a:lnTo>
                <a:lnTo>
                  <a:pt x="3471133" y="312174"/>
                </a:lnTo>
                <a:lnTo>
                  <a:pt x="3176778" y="2282818"/>
                </a:lnTo>
                <a:lnTo>
                  <a:pt x="0" y="2282818"/>
                </a:lnTo>
                <a:close/>
              </a:path>
            </a:pathLst>
          </a:custGeom>
        </p:spPr>
      </p:pic>
      <p:pic>
        <p:nvPicPr>
          <p:cNvPr id="5" name="Symbol zastępczy zawartości 4" descr="Obraz zawierający trawa, zewnętrzne, pole, drzewo&#10;&#10;Opis wygenerowany automatycznie">
            <a:extLst>
              <a:ext uri="{FF2B5EF4-FFF2-40B4-BE49-F238E27FC236}">
                <a16:creationId xmlns:a16="http://schemas.microsoft.com/office/drawing/2014/main" xmlns="" id="{6B60939A-61BA-4EC4-8D3D-FAD83A705E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" b="11128"/>
          <a:stretch/>
        </p:blipFill>
        <p:spPr>
          <a:xfrm>
            <a:off x="169666" y="2289183"/>
            <a:ext cx="3514822" cy="2273270"/>
          </a:xfrm>
          <a:custGeom>
            <a:avLst/>
            <a:gdLst/>
            <a:ahLst/>
            <a:cxnLst/>
            <a:rect l="l" t="t" r="r" b="b"/>
            <a:pathLst>
              <a:path w="3514822" h="2273270">
                <a:moveTo>
                  <a:pt x="338051" y="0"/>
                </a:moveTo>
                <a:lnTo>
                  <a:pt x="3514822" y="0"/>
                </a:lnTo>
                <a:lnTo>
                  <a:pt x="3175264" y="2273270"/>
                </a:lnTo>
                <a:lnTo>
                  <a:pt x="0" y="2273270"/>
                </a:lnTo>
                <a:close/>
              </a:path>
            </a:pathLst>
          </a:custGeom>
        </p:spPr>
      </p:pic>
      <p:pic>
        <p:nvPicPr>
          <p:cNvPr id="9" name="Obraz 8" descr="Obraz zawierający trawa, zewnętrzne, pole, ogień&#10;&#10;Opis wygenerowany automatycznie">
            <a:extLst>
              <a:ext uri="{FF2B5EF4-FFF2-40B4-BE49-F238E27FC236}">
                <a16:creationId xmlns:a16="http://schemas.microsoft.com/office/drawing/2014/main" xmlns="" id="{175B4219-1EA9-4618-9C00-624D7FFE264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271" b="3"/>
          <a:stretch/>
        </p:blipFill>
        <p:spPr>
          <a:xfrm>
            <a:off x="-10633" y="4565636"/>
            <a:ext cx="3355563" cy="2292364"/>
          </a:xfrm>
          <a:custGeom>
            <a:avLst/>
            <a:gdLst/>
            <a:ahLst/>
            <a:cxnLst/>
            <a:rect l="l" t="t" r="r" b="b"/>
            <a:pathLst>
              <a:path w="3355563" h="2292364">
                <a:moveTo>
                  <a:pt x="180299" y="0"/>
                </a:moveTo>
                <a:lnTo>
                  <a:pt x="3355563" y="0"/>
                </a:lnTo>
                <a:lnTo>
                  <a:pt x="3013153" y="2292364"/>
                </a:lnTo>
                <a:lnTo>
                  <a:pt x="0" y="2292364"/>
                </a:lnTo>
                <a:lnTo>
                  <a:pt x="0" y="1212444"/>
                </a:lnTo>
                <a:close/>
              </a:path>
            </a:pathLst>
          </a:custGeom>
        </p:spPr>
      </p:pic>
      <p:sp>
        <p:nvSpPr>
          <p:cNvPr id="35" name="Isosceles Triangle 30">
            <a:extLst>
              <a:ext uri="{FF2B5EF4-FFF2-40B4-BE49-F238E27FC236}">
                <a16:creationId xmlns:a16="http://schemas.microsoft.com/office/drawing/2014/main" xmlns="" id="{FD076C4F-CB47-4A2D-95A1-9D5E3C2B76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063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6" name="Straight Connector 17">
            <a:extLst>
              <a:ext uri="{FF2B5EF4-FFF2-40B4-BE49-F238E27FC236}">
                <a16:creationId xmlns:a16="http://schemas.microsoft.com/office/drawing/2014/main" xmlns="" id="{EEAF915B-5344-46DC-8097-7DAF062774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97232" y="2282818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9">
            <a:extLst>
              <a:ext uri="{FF2B5EF4-FFF2-40B4-BE49-F238E27FC236}">
                <a16:creationId xmlns:a16="http://schemas.microsoft.com/office/drawing/2014/main" xmlns="" id="{70B738F4-B505-468D-996C-FEC3D1CA10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2696" y="4565636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Isosceles Triangle 30">
            <a:extLst>
              <a:ext uri="{FF2B5EF4-FFF2-40B4-BE49-F238E27FC236}">
                <a16:creationId xmlns:a16="http://schemas.microsoft.com/office/drawing/2014/main" xmlns="" id="{6F953D60-C1AF-4BFA-9B22-BFE8F0BA1D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497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Content Placeholder 12">
            <a:extLst>
              <a:ext uri="{FF2B5EF4-FFF2-40B4-BE49-F238E27FC236}">
                <a16:creationId xmlns:a16="http://schemas.microsoft.com/office/drawing/2014/main" xmlns="" id="{694EBCC0-668A-4F96-8893-34A98CA0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5" y="2160589"/>
            <a:ext cx="5114776" cy="444975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Brak możliwości przeprowadzenia recyklingu na wymieszanych śmieciach</a:t>
            </a:r>
          </a:p>
          <a:p>
            <a:pPr>
              <a:buFontTx/>
              <a:buChar char="-"/>
            </a:pPr>
            <a:r>
              <a:rPr lang="pl-PL" dirty="0"/>
              <a:t>Powstawanie ogromnych wysypisk śmieci przez brak przeprowadzania recyklingu</a:t>
            </a:r>
          </a:p>
          <a:p>
            <a:pPr>
              <a:buFontTx/>
              <a:buChar char="-"/>
            </a:pPr>
            <a:r>
              <a:rPr lang="pl-PL" dirty="0"/>
              <a:t>Droższe ceny materiałów , przez brak możliwości wyprodukowania rzeczy z przetworzonych ponownie materiałów</a:t>
            </a:r>
          </a:p>
          <a:p>
            <a:pPr>
              <a:buFontTx/>
              <a:buChar char="-"/>
            </a:pPr>
            <a:r>
              <a:rPr lang="pl-PL" dirty="0"/>
              <a:t>Zwiększona ilość wycinania drzew przez brak papieru na ponowny przetwór</a:t>
            </a:r>
          </a:p>
          <a:p>
            <a:pPr>
              <a:buFontTx/>
              <a:buChar char="-"/>
            </a:pPr>
            <a:r>
              <a:rPr lang="pl-PL" dirty="0"/>
              <a:t>Zużycia w przypadku odpadów szklanych piasku, sody kalcynowej, skalenia, wapienia a co najistotniejsze zminimalizowanie degradacji krajobrazu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164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656C3A3-9F6D-4A25-ACC8-486CEF52C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24" y="1986269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pl-PL" sz="7200" dirty="0">
                <a:solidFill>
                  <a:schemeClr val="tx1"/>
                </a:solidFill>
              </a:rPr>
              <a:t>Koniec </a:t>
            </a:r>
            <a:br>
              <a:rPr lang="pl-PL" sz="7200" dirty="0">
                <a:solidFill>
                  <a:schemeClr val="tx1"/>
                </a:solidFill>
              </a:rPr>
            </a:br>
            <a:endParaRPr lang="pl-PL" sz="72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2FDDDD1-A03B-4C19-9993-4DF65591D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68" y="3785202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xmlns="" val="333193954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2_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3_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238</Words>
  <Application>Microsoft Office PowerPoint</Application>
  <PresentationFormat>Niestandardowy</PresentationFormat>
  <Paragraphs>32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Faseta</vt:lpstr>
      <vt:lpstr>1_Faseta</vt:lpstr>
      <vt:lpstr>2_Faseta</vt:lpstr>
      <vt:lpstr>3_Faseta</vt:lpstr>
      <vt:lpstr>RECYKLING</vt:lpstr>
      <vt:lpstr>Spis treści</vt:lpstr>
      <vt:lpstr>Czym jest recykling?</vt:lpstr>
      <vt:lpstr>Dlaczego warto segregować odpady?</vt:lpstr>
      <vt:lpstr>Segregacja pozwala na:</vt:lpstr>
      <vt:lpstr>Segregacja śmieci i recykling</vt:lpstr>
      <vt:lpstr>Skutki nie segregowania śmieci:</vt:lpstr>
      <vt:lpstr>Koniec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RECYKLING</dc:title>
  <dc:creator>Marcin Golebiowski</dc:creator>
  <cp:lastModifiedBy>Pracownia 109</cp:lastModifiedBy>
  <cp:revision>7</cp:revision>
  <dcterms:created xsi:type="dcterms:W3CDTF">2020-03-03T20:24:08Z</dcterms:created>
  <dcterms:modified xsi:type="dcterms:W3CDTF">2020-04-08T08:37:53Z</dcterms:modified>
</cp:coreProperties>
</file>