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71" r:id="rId6"/>
    <p:sldId id="272" r:id="rId7"/>
    <p:sldId id="273" r:id="rId8"/>
    <p:sldId id="261" r:id="rId9"/>
    <p:sldId id="275" r:id="rId10"/>
    <p:sldId id="262" r:id="rId11"/>
    <p:sldId id="266" r:id="rId12"/>
    <p:sldId id="267" r:id="rId13"/>
    <p:sldId id="263" r:id="rId14"/>
    <p:sldId id="268" r:id="rId15"/>
    <p:sldId id="269" r:id="rId16"/>
    <p:sldId id="270" r:id="rId17"/>
    <p:sldId id="264" r:id="rId18"/>
    <p:sldId id="274" r:id="rId19"/>
    <p:sldId id="265" r:id="rId20"/>
    <p:sldId id="276" r:id="rId2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2" autoAdjust="0"/>
    <p:restoredTop sz="94660"/>
  </p:normalViewPr>
  <p:slideViewPr>
    <p:cSldViewPr snapToGrid="0">
      <p:cViewPr>
        <p:scale>
          <a:sx n="64" d="100"/>
          <a:sy n="64" d="100"/>
        </p:scale>
        <p:origin x="-942" y="-24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E4F2E04-8133-4EEF-B497-C317C9E18E7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 xmlns:a16="http://schemas.microsoft.com/office/drawing/2014/main" id="{B812260F-1A1D-4D9E-AAC8-0693DF0833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 xmlns:a16="http://schemas.microsoft.com/office/drawing/2014/main" id="{4E5A6A7A-A957-4843-828D-2242ADAF8DA7}"/>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5" name="Symbol zastępczy stopki 4">
            <a:extLst>
              <a:ext uri="{FF2B5EF4-FFF2-40B4-BE49-F238E27FC236}">
                <a16:creationId xmlns="" xmlns:a16="http://schemas.microsoft.com/office/drawing/2014/main" id="{D4EB6310-54EC-4530-938A-3C201F08B5D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03D5EE23-909A-41C8-B723-80E4DC297EBE}"/>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237432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6D5B7D4-DE43-4F33-ACDE-AE5F3B19ABC3}"/>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 xmlns:a16="http://schemas.microsoft.com/office/drawing/2014/main" id="{2E23E45E-E37C-47CC-9C29-11E50FCAC0C0}"/>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C04C3B3A-36F0-441A-A66B-EAEA492684C3}"/>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5" name="Symbol zastępczy stopki 4">
            <a:extLst>
              <a:ext uri="{FF2B5EF4-FFF2-40B4-BE49-F238E27FC236}">
                <a16:creationId xmlns="" xmlns:a16="http://schemas.microsoft.com/office/drawing/2014/main" id="{56AA4885-BBB0-4BB3-A1D0-5833E23EEE8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FAC82DE7-3BC1-4DC5-A890-5B10CCB4A7CF}"/>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3659155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42B41287-EF76-4EDF-85C3-49671179795E}"/>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 xmlns:a16="http://schemas.microsoft.com/office/drawing/2014/main" id="{BFDB8579-686E-48CB-9E66-7DB88948733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0BB6AE99-212F-4489-A4A2-89BC2A2CBF02}"/>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5" name="Symbol zastępczy stopki 4">
            <a:extLst>
              <a:ext uri="{FF2B5EF4-FFF2-40B4-BE49-F238E27FC236}">
                <a16:creationId xmlns="" xmlns:a16="http://schemas.microsoft.com/office/drawing/2014/main" id="{78205DBE-5B92-4552-993F-1816DB382D9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C5B1711E-07A9-491D-AF9D-45E0CA496C12}"/>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309466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6174B59-D0FC-41A3-832E-4E05C17457E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CF5D9395-D61E-4CF5-BDDD-6F660FCECD2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0E4B6FB4-1BDA-497B-991B-849C13BC13B4}"/>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5" name="Symbol zastępczy stopki 4">
            <a:extLst>
              <a:ext uri="{FF2B5EF4-FFF2-40B4-BE49-F238E27FC236}">
                <a16:creationId xmlns="" xmlns:a16="http://schemas.microsoft.com/office/drawing/2014/main" id="{CF924F3E-48F2-4C4B-8779-3DB961D5DAF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C0B56CF3-6724-4AD8-8613-4A00083B8C35}"/>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152958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CBD889B-012C-4510-B52A-325A49029F80}"/>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 xmlns:a16="http://schemas.microsoft.com/office/drawing/2014/main" id="{FAD50109-0067-4CCC-BA3B-8A98BADBF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 xmlns:a16="http://schemas.microsoft.com/office/drawing/2014/main" id="{99BA9D78-4CCC-4546-9FB9-8BA8B935D6B4}"/>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5" name="Symbol zastępczy stopki 4">
            <a:extLst>
              <a:ext uri="{FF2B5EF4-FFF2-40B4-BE49-F238E27FC236}">
                <a16:creationId xmlns="" xmlns:a16="http://schemas.microsoft.com/office/drawing/2014/main" id="{AABD8B4E-EC9C-4338-8191-64300E23937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B2CA91FC-75B7-4ADC-B1D9-A58D6987076B}"/>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121782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C21D7FA-0FD7-4B45-8E4C-C13E429B6BC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0E1567A7-0CF6-49DE-9A43-AAA88CB068F8}"/>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370B3676-6ABA-462F-B3CB-EB5522BC95C8}"/>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 xmlns:a16="http://schemas.microsoft.com/office/drawing/2014/main" id="{9ADF9AA4-2796-48AA-8ED5-9AF307C837E2}"/>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6" name="Symbol zastępczy stopki 5">
            <a:extLst>
              <a:ext uri="{FF2B5EF4-FFF2-40B4-BE49-F238E27FC236}">
                <a16:creationId xmlns="" xmlns:a16="http://schemas.microsoft.com/office/drawing/2014/main" id="{525B9B6B-80D2-4C5B-B5D5-2602385E02E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6DDB1BCF-EB20-4723-AFBE-A7C2ED4BA1F2}"/>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360920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FBEDAF0-E539-4CB4-B66E-46517FF0842F}"/>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 xmlns:a16="http://schemas.microsoft.com/office/drawing/2014/main" id="{2D8AACE4-5EEF-4185-A958-4FBB8E0DD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BA5C64AA-63A5-4A4F-8D2F-A941B1E61017}"/>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27CDC061-3DE2-4634-92D9-5B0441AC89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C408DBFB-6329-4656-94F7-331362CC92E7}"/>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1AA60A1A-AF0F-48C4-B393-5C1C0229DE55}"/>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8" name="Symbol zastępczy stopki 7">
            <a:extLst>
              <a:ext uri="{FF2B5EF4-FFF2-40B4-BE49-F238E27FC236}">
                <a16:creationId xmlns="" xmlns:a16="http://schemas.microsoft.com/office/drawing/2014/main" id="{2F0B85BB-A67A-42BC-B1A2-F3CF85B951F7}"/>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 xmlns:a16="http://schemas.microsoft.com/office/drawing/2014/main" id="{6B82C010-9DB0-4CC5-99B2-D3DBE55ED235}"/>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112191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A086A19-6FD9-41B1-AE2E-9DC64661826B}"/>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 xmlns:a16="http://schemas.microsoft.com/office/drawing/2014/main" id="{8836CA2C-A551-47F2-ABB8-D5EF5E79C3E4}"/>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4" name="Symbol zastępczy stopki 3">
            <a:extLst>
              <a:ext uri="{FF2B5EF4-FFF2-40B4-BE49-F238E27FC236}">
                <a16:creationId xmlns="" xmlns:a16="http://schemas.microsoft.com/office/drawing/2014/main" id="{400B69E7-88B1-4F81-B61E-1793970E54C9}"/>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 xmlns:a16="http://schemas.microsoft.com/office/drawing/2014/main" id="{F69521BF-DDA9-40C4-907F-90E74827AAE0}"/>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2192037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A69E4BF9-E56C-4168-8555-2353A397D0EA}"/>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3" name="Symbol zastępczy stopki 2">
            <a:extLst>
              <a:ext uri="{FF2B5EF4-FFF2-40B4-BE49-F238E27FC236}">
                <a16:creationId xmlns="" xmlns:a16="http://schemas.microsoft.com/office/drawing/2014/main" id="{1DA863BA-2A95-4FC0-B330-DB7E48432CB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 xmlns:a16="http://schemas.microsoft.com/office/drawing/2014/main" id="{4B68C57F-6E17-44AD-ACD4-CB2EDE96B5EA}"/>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2910579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C78C746-08B3-4914-A76F-7DD0581EE25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 xmlns:a16="http://schemas.microsoft.com/office/drawing/2014/main" id="{65A49574-7822-4E36-AD7B-E6D4A1A464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B571D1C6-7E0A-4440-BB42-D669CED2E2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4E4C82C8-99ED-4B52-8A29-979FC91EDE2A}"/>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6" name="Symbol zastępczy stopki 5">
            <a:extLst>
              <a:ext uri="{FF2B5EF4-FFF2-40B4-BE49-F238E27FC236}">
                <a16:creationId xmlns="" xmlns:a16="http://schemas.microsoft.com/office/drawing/2014/main" id="{E69C899E-8A5D-48C5-AC0C-702C2ED33D5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D629FD2A-ACD2-45F4-86F4-A2C081E7C906}"/>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403958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CB5BE09-9F31-4032-A3F4-F0AC498D9FA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 xmlns:a16="http://schemas.microsoft.com/office/drawing/2014/main" id="{0DA3C05D-04DC-4E3E-8074-FAE6AB520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 xmlns:a16="http://schemas.microsoft.com/office/drawing/2014/main" id="{9BD46B23-2E84-4A09-9E21-3B11AAE3B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B66041B5-C2B8-4D9E-BC8A-60F227938925}"/>
              </a:ext>
            </a:extLst>
          </p:cNvPr>
          <p:cNvSpPr>
            <a:spLocks noGrp="1"/>
          </p:cNvSpPr>
          <p:nvPr>
            <p:ph type="dt" sz="half" idx="10"/>
          </p:nvPr>
        </p:nvSpPr>
        <p:spPr/>
        <p:txBody>
          <a:bodyPr/>
          <a:lstStyle/>
          <a:p>
            <a:fld id="{29838E08-3BD0-4B13-AC59-F1E830699B9B}" type="datetimeFigureOut">
              <a:rPr lang="pl-PL" smtClean="0"/>
              <a:pPr/>
              <a:t>2020-11-18</a:t>
            </a:fld>
            <a:endParaRPr lang="pl-PL"/>
          </a:p>
        </p:txBody>
      </p:sp>
      <p:sp>
        <p:nvSpPr>
          <p:cNvPr id="6" name="Symbol zastępczy stopki 5">
            <a:extLst>
              <a:ext uri="{FF2B5EF4-FFF2-40B4-BE49-F238E27FC236}">
                <a16:creationId xmlns="" xmlns:a16="http://schemas.microsoft.com/office/drawing/2014/main" id="{DECD8F89-0A44-4B3A-95BB-A658B14BDD2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23821310-A0AF-4407-A749-3732EA980D78}"/>
              </a:ext>
            </a:extLst>
          </p:cNvPr>
          <p:cNvSpPr>
            <a:spLocks noGrp="1"/>
          </p:cNvSpPr>
          <p:nvPr>
            <p:ph type="sldNum" sz="quarter" idx="12"/>
          </p:nvPr>
        </p:nvSpPr>
        <p:spPr/>
        <p:txBody>
          <a:body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303805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 xmlns:a16="http://schemas.microsoft.com/office/drawing/2014/main" id="{1A6CFA2F-89E2-495D-8AEB-0C77C06A2E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 xmlns:a16="http://schemas.microsoft.com/office/drawing/2014/main" id="{D4391A17-F3B4-4E76-BE04-C068801B7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341DB160-5581-4463-9F2E-F9D2DE76F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38E08-3BD0-4B13-AC59-F1E830699B9B}" type="datetimeFigureOut">
              <a:rPr lang="pl-PL" smtClean="0"/>
              <a:pPr/>
              <a:t>2020-11-18</a:t>
            </a:fld>
            <a:endParaRPr lang="pl-PL"/>
          </a:p>
        </p:txBody>
      </p:sp>
      <p:sp>
        <p:nvSpPr>
          <p:cNvPr id="5" name="Symbol zastępczy stopki 4">
            <a:extLst>
              <a:ext uri="{FF2B5EF4-FFF2-40B4-BE49-F238E27FC236}">
                <a16:creationId xmlns="" xmlns:a16="http://schemas.microsoft.com/office/drawing/2014/main" id="{5DF69FB8-10C8-4C57-9C41-E79FD55A4B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 xmlns:a16="http://schemas.microsoft.com/office/drawing/2014/main" id="{72B68A7F-3C91-4F58-8AEC-5E219CC6C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7AC17-36CC-4A1F-8EFE-1EDC38B9226B}" type="slidenum">
              <a:rPr lang="pl-PL" smtClean="0"/>
              <a:pPr/>
              <a:t>‹#›</a:t>
            </a:fld>
            <a:endParaRPr lang="pl-PL"/>
          </a:p>
        </p:txBody>
      </p:sp>
    </p:spTree>
    <p:extLst>
      <p:ext uri="{BB962C8B-B14F-4D97-AF65-F5344CB8AC3E}">
        <p14:creationId xmlns="" xmlns:p14="http://schemas.microsoft.com/office/powerpoint/2010/main" val="1468584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slide" Target="slide2.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ilustrowanytygodnikpolski2.blogspot.com/2018/10/witos-wincenty.html" TargetMode="External"/><Relationship Id="rId13" Type="http://schemas.openxmlformats.org/officeDocument/2006/relationships/hyperlink" Target="https://twojahistoria.pl/2017/11/13/jestem-polakiem-wiec-mam-obowiazki-polskie-jak-nalezy-rozumiec-najslynniejsze-slowa-romana-dmowskiego/" TargetMode="External"/><Relationship Id="rId3" Type="http://schemas.openxmlformats.org/officeDocument/2006/relationships/hyperlink" Target="https://pl.wikipedia.org/wiki/God%C5%82o_Polski" TargetMode="External"/><Relationship Id="rId7" Type="http://schemas.openxmlformats.org/officeDocument/2006/relationships/hyperlink" Target="https://www.polacywewloszech.com/2019/05/28/ignacy-jan-paderewski-muzyk-kolekcjoner-i-maz-stanu-otwarta-konferencja-w-mediolanie/" TargetMode="External"/><Relationship Id="rId12" Type="http://schemas.openxmlformats.org/officeDocument/2006/relationships/hyperlink" Target="https://wiadomosci.onet.pl/tylko-w-onecie/bohaterowie-w-cieniu-pilsudskiego/kzlyg" TargetMode="External"/><Relationship Id="rId2" Type="http://schemas.openxmlformats.org/officeDocument/2006/relationships/hyperlink" Target="https://zambrow.org/artykul/program-obchodow-dnia/1099384" TargetMode="External"/><Relationship Id="rId16"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hyperlink" Target="https://niepodlegla.dzieje.pl/artykul/legiony-polskie" TargetMode="External"/><Relationship Id="rId11" Type="http://schemas.openxmlformats.org/officeDocument/2006/relationships/hyperlink" Target="https://superciekawi.pl/wincenty-witos-cytat/02-wincenty-witos/" TargetMode="External"/><Relationship Id="rId5" Type="http://schemas.openxmlformats.org/officeDocument/2006/relationships/hyperlink" Target="https://muzhp.pl/grafika/1590/380/.jpg" TargetMode="External"/><Relationship Id="rId15" Type="http://schemas.openxmlformats.org/officeDocument/2006/relationships/hyperlink" Target="https://m.niedziela.pl/artykul/53091/85-lat-temu-zmarl-marszalek-Jozef" TargetMode="External"/><Relationship Id="rId10" Type="http://schemas.openxmlformats.org/officeDocument/2006/relationships/hyperlink" Target="https://www.se.pl/wiadomosci/polska/wincenty-witos-chlopiec-z-galicyjskiej-chaty-aa-8boi-kZ8b-L7vD.html" TargetMode="External"/><Relationship Id="rId4" Type="http://schemas.openxmlformats.org/officeDocument/2006/relationships/hyperlink" Target="https://pl.wikipedia.org/wiki/Ignacy_Jan_Paderewski" TargetMode="External"/><Relationship Id="rId9" Type="http://schemas.openxmlformats.org/officeDocument/2006/relationships/hyperlink" Target="http://poszukiwania.pl/pogrzeb-wincentego-witosa-w-wierzchoslawicach.html" TargetMode="External"/><Relationship Id="rId14" Type="http://schemas.openxmlformats.org/officeDocument/2006/relationships/hyperlink" Target="https://trybun.org.pl/2015/05/12/80-lat-temu-zmarl-marszalek-jozef-pilsudski/"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18" Type="http://schemas.openxmlformats.org/officeDocument/2006/relationships/slide" Target="slide16.xml"/><Relationship Id="rId3" Type="http://schemas.microsoft.com/office/2007/relationships/media" Target="../media/media1.mp4"/><Relationship Id="rId21" Type="http://schemas.openxmlformats.org/officeDocument/2006/relationships/slide" Target="slide19.xml"/><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slide" Target="slide15.xml"/><Relationship Id="rId2" Type="http://schemas.openxmlformats.org/officeDocument/2006/relationships/slideLayout" Target="../slideLayouts/slideLayout2.xml"/><Relationship Id="rId16" Type="http://schemas.openxmlformats.org/officeDocument/2006/relationships/slide" Target="slide14.xml"/><Relationship Id="rId20" Type="http://schemas.openxmlformats.org/officeDocument/2006/relationships/slide" Target="slide18.xml"/><Relationship Id="rId1" Type="http://schemas.openxmlformats.org/officeDocument/2006/relationships/video" Target="NULL" TargetMode="Externa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5" Type="http://schemas.openxmlformats.org/officeDocument/2006/relationships/slide" Target="slide13.xml"/><Relationship Id="rId23" Type="http://schemas.openxmlformats.org/officeDocument/2006/relationships/image" Target="../media/image3.png"/><Relationship Id="rId10" Type="http://schemas.openxmlformats.org/officeDocument/2006/relationships/slide" Target="slide8.xml"/><Relationship Id="rId19" Type="http://schemas.openxmlformats.org/officeDocument/2006/relationships/slide" Target="slide17.xml"/><Relationship Id="rId4" Type="http://schemas.openxmlformats.org/officeDocument/2006/relationships/image" Target="../media/image2.png"/><Relationship Id="rId9" Type="http://schemas.openxmlformats.org/officeDocument/2006/relationships/slide" Target="slide7.xml"/><Relationship Id="rId14" Type="http://schemas.openxmlformats.org/officeDocument/2006/relationships/slide" Target="slide12.xml"/><Relationship Id="rId22" Type="http://schemas.openxmlformats.org/officeDocument/2006/relationships/slide" Target="slide20.xml"/></Relationships>
</file>

<file path=ppt/slides/_rels/slide20.xml.rels><?xml version="1.0" encoding="UTF-8" standalone="yes"?>
<Relationships xmlns="http://schemas.openxmlformats.org/package/2006/relationships"><Relationship Id="rId8" Type="http://schemas.openxmlformats.org/officeDocument/2006/relationships/hyperlink" Target="https://twojahistoria.pl/2017/11/22/ostatnie-chwile-komendanta-jak-umieral-jozef-pilsudski/" TargetMode="External"/><Relationship Id="rId3" Type="http://schemas.openxmlformats.org/officeDocument/2006/relationships/hyperlink" Target="https://opracowania.pl/opracowania/historia/odzyskanie-niepodleglosci,oid,910" TargetMode="External"/><Relationship Id="rId7" Type="http://schemas.openxmlformats.org/officeDocument/2006/relationships/hyperlink" Target="https://www.polskieradio.pl/7/179/Artykul/1216018,Legiony-Pilsudskiego-tak-tworzyly-sie-polskie-fakty-w-czasie-I-wojny-swiatowej" TargetMode="External"/><Relationship Id="rId12" Type="http://schemas.openxmlformats.org/officeDocument/2006/relationships/slide" Target="slide2.xml"/><Relationship Id="rId2" Type="http://schemas.openxmlformats.org/officeDocument/2006/relationships/hyperlink" Target="https://www.smartage.pl/odzyskanie-niepodleglosci-przez-polske-w-1918-roku/" TargetMode="External"/><Relationship Id="rId1" Type="http://schemas.openxmlformats.org/officeDocument/2006/relationships/slideLayout" Target="../slideLayouts/slideLayout2.xml"/><Relationship Id="rId6" Type="http://schemas.openxmlformats.org/officeDocument/2006/relationships/hyperlink" Target="https://pl.wikipedia.org/wiki/J%C3%B3zef_Pi%C5%82sudski" TargetMode="External"/><Relationship Id="rId11" Type="http://schemas.openxmlformats.org/officeDocument/2006/relationships/hyperlink" Target="https://www.polskieradio.pl/39/156/Artykul/1273195,Ignacy-Daszynski-%e2%80%93-bledny-rycerz-polskiego-parlamentaryzmu?fbclid=IwAR1yMQCweFSf6E4_MG9BcLnESRnpD50ch-FN4dskOXKYyUHzXVGh9hOoBPc" TargetMode="External"/><Relationship Id="rId5" Type="http://schemas.openxmlformats.org/officeDocument/2006/relationships/hyperlink" Target="https://www.lazienki-krolewskie.pl/pl/edukacja/baza-wiedzy/ignacy-jan-paderewski-bohater-sztuki-i-ojczyzny?fbclid=IwAR0-AfINES1WuJMNxT1qjTAKTUFGeFZ7kAb8qu-FhBDDGSwIfJc2ShSP3VM" TargetMode="External"/><Relationship Id="rId10" Type="http://schemas.openxmlformats.org/officeDocument/2006/relationships/hyperlink" Target="https://pl.wikipedia.org/wiki/Ignacy_Daszy%C5%84ski?fbclid=IwAR2pCAEOjbrR29h1SThnNjlKQds4onF7igGS2IGXPSiAjN7iDZUEfWcUnlM" TargetMode="External"/><Relationship Id="rId4" Type="http://schemas.openxmlformats.org/officeDocument/2006/relationships/hyperlink" Target="https://www.wprost.pl/historia/100-lat-niepodleglosci/10167464/wincenty-witos-chlopski-maz-stanu.html" TargetMode="External"/><Relationship Id="rId9" Type="http://schemas.openxmlformats.org/officeDocument/2006/relationships/hyperlink" Target="https://www.polskieradio.pl/39/156/Artykul/752846,Roman-Dmowski-%e2%80%93-tworca-Narodowej-Demokracji?fbclid=IwAR06fqsY-pnYRMXgU_mmREAcLl3wc-LA2CTVuMfUg2L6rsW2X2vWx_Arrh4"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6" Type="http://schemas.openxmlformats.org/officeDocument/2006/relationships/slide" Target="slide2.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1610980-3A2A-4E27-9BBB-76D2694AA5E9}"/>
              </a:ext>
            </a:extLst>
          </p:cNvPr>
          <p:cNvSpPr>
            <a:spLocks noGrp="1"/>
          </p:cNvSpPr>
          <p:nvPr>
            <p:ph type="title"/>
          </p:nvPr>
        </p:nvSpPr>
        <p:spPr>
          <a:xfrm>
            <a:off x="660400" y="500062"/>
            <a:ext cx="10515600" cy="1325563"/>
          </a:xfrm>
        </p:spPr>
        <p:txBody>
          <a:bodyPr/>
          <a:lstStyle/>
          <a:p>
            <a:endParaRPr lang="pl-PL"/>
          </a:p>
        </p:txBody>
      </p:sp>
      <p:sp>
        <p:nvSpPr>
          <p:cNvPr id="3" name="Symbol zastępczy zawartości 2">
            <a:extLst>
              <a:ext uri="{FF2B5EF4-FFF2-40B4-BE49-F238E27FC236}">
                <a16:creationId xmlns="" xmlns:a16="http://schemas.microsoft.com/office/drawing/2014/main" id="{CE3263A0-A794-4296-8E95-13FF220D05DC}"/>
              </a:ext>
            </a:extLst>
          </p:cNvPr>
          <p:cNvSpPr>
            <a:spLocks noGrp="1"/>
          </p:cNvSpPr>
          <p:nvPr>
            <p:ph idx="1"/>
          </p:nvPr>
        </p:nvSpPr>
        <p:spPr>
          <a:xfrm>
            <a:off x="977900" y="5564585"/>
            <a:ext cx="10515600" cy="1293416"/>
          </a:xfrm>
        </p:spPr>
        <p:txBody>
          <a:bodyPr>
            <a:normAutofit fontScale="70000" lnSpcReduction="20000"/>
          </a:bodyPr>
          <a:lstStyle/>
          <a:p>
            <a:pPr marL="0" indent="0">
              <a:buNone/>
            </a:pPr>
            <a:r>
              <a:rPr lang="pl-PL" b="1" dirty="0">
                <a:solidFill>
                  <a:schemeClr val="tx1">
                    <a:lumMod val="95000"/>
                    <a:lumOff val="5000"/>
                  </a:schemeClr>
                </a:solidFill>
                <a:effectLst/>
                <a:latin typeface="Bahnschrift SemiBold" panose="020B0502040204020203" pitchFamily="34" charset="0"/>
              </a:rPr>
              <a:t>Szkoła Podstawowa nr </a:t>
            </a:r>
            <a:r>
              <a:rPr lang="pl-PL" b="1" dirty="0" smtClean="0">
                <a:solidFill>
                  <a:schemeClr val="tx1">
                    <a:lumMod val="95000"/>
                    <a:lumOff val="5000"/>
                  </a:schemeClr>
                </a:solidFill>
                <a:effectLst/>
                <a:latin typeface="Bahnschrift SemiBold" panose="020B0502040204020203" pitchFamily="34" charset="0"/>
              </a:rPr>
              <a:t>6 </a:t>
            </a:r>
            <a:r>
              <a:rPr lang="pl-PL" b="1" dirty="0">
                <a:solidFill>
                  <a:schemeClr val="tx1">
                    <a:lumMod val="95000"/>
                    <a:lumOff val="5000"/>
                  </a:schemeClr>
                </a:solidFill>
                <a:effectLst/>
                <a:latin typeface="Bahnschrift SemiBold" panose="020B0502040204020203" pitchFamily="34" charset="0"/>
              </a:rPr>
              <a:t>im. Jana Kochanowskiego w Zgierzu </a:t>
            </a:r>
            <a:r>
              <a:rPr lang="pl-PL" b="1" dirty="0" smtClean="0">
                <a:solidFill>
                  <a:schemeClr val="tx1">
                    <a:lumMod val="95000"/>
                    <a:lumOff val="5000"/>
                  </a:schemeClr>
                </a:solidFill>
                <a:effectLst/>
                <a:latin typeface="Bahnschrift SemiBold" panose="020B0502040204020203" pitchFamily="34" charset="0"/>
              </a:rPr>
              <a:t/>
            </a:r>
            <a:br>
              <a:rPr lang="pl-PL" b="1" dirty="0" smtClean="0">
                <a:solidFill>
                  <a:schemeClr val="tx1">
                    <a:lumMod val="95000"/>
                    <a:lumOff val="5000"/>
                  </a:schemeClr>
                </a:solidFill>
                <a:effectLst/>
                <a:latin typeface="Bahnschrift SemiBold" panose="020B0502040204020203" pitchFamily="34" charset="0"/>
              </a:rPr>
            </a:br>
            <a:r>
              <a:rPr lang="pl-PL" b="1" dirty="0" smtClean="0">
                <a:solidFill>
                  <a:schemeClr val="tx1">
                    <a:lumMod val="95000"/>
                    <a:lumOff val="5000"/>
                  </a:schemeClr>
                </a:solidFill>
                <a:effectLst/>
                <a:latin typeface="Bahnschrift SemiBold" panose="020B0502040204020203" pitchFamily="34" charset="0"/>
              </a:rPr>
              <a:t>z </a:t>
            </a:r>
            <a:r>
              <a:rPr lang="pl-PL" b="1" dirty="0">
                <a:solidFill>
                  <a:schemeClr val="tx1">
                    <a:lumMod val="95000"/>
                    <a:lumOff val="5000"/>
                  </a:schemeClr>
                </a:solidFill>
                <a:effectLst/>
                <a:latin typeface="Bahnschrift SemiBold" panose="020B0502040204020203" pitchFamily="34" charset="0"/>
              </a:rPr>
              <a:t>Oddziałami Dwujęzycznymi i Oddziałami </a:t>
            </a:r>
            <a:r>
              <a:rPr lang="pl-PL" b="1" dirty="0" smtClean="0">
                <a:solidFill>
                  <a:schemeClr val="tx1">
                    <a:lumMod val="95000"/>
                    <a:lumOff val="5000"/>
                  </a:schemeClr>
                </a:solidFill>
                <a:effectLst/>
                <a:latin typeface="Bahnschrift SemiBold" panose="020B0502040204020203" pitchFamily="34" charset="0"/>
              </a:rPr>
              <a:t>Sportowymi</a:t>
            </a:r>
            <a:endParaRPr lang="pl-PL" b="1" dirty="0">
              <a:solidFill>
                <a:schemeClr val="tx1">
                  <a:lumMod val="95000"/>
                  <a:lumOff val="5000"/>
                </a:schemeClr>
              </a:solidFill>
              <a:effectLst/>
              <a:latin typeface="Bahnschrift SemiBold" panose="020B0502040204020203" pitchFamily="34" charset="0"/>
            </a:endParaRPr>
          </a:p>
          <a:p>
            <a:pPr marL="0" indent="0">
              <a:buNone/>
            </a:pPr>
            <a:r>
              <a:rPr lang="pl-PL" b="1" i="1">
                <a:solidFill>
                  <a:schemeClr val="tx1">
                    <a:lumMod val="95000"/>
                    <a:lumOff val="5000"/>
                  </a:schemeClr>
                </a:solidFill>
                <a:latin typeface="Bahnschrift SemiBold" panose="020B0502040204020203" pitchFamily="34" charset="0"/>
              </a:rPr>
              <a:t>Autorzy</a:t>
            </a:r>
            <a:r>
              <a:rPr lang="pl-PL" b="1" i="1" smtClean="0">
                <a:solidFill>
                  <a:schemeClr val="tx1">
                    <a:lumMod val="95000"/>
                    <a:lumOff val="5000"/>
                  </a:schemeClr>
                </a:solidFill>
                <a:latin typeface="Bahnschrift SemiBold" panose="020B0502040204020203" pitchFamily="34" charset="0"/>
              </a:rPr>
              <a:t>:</a:t>
            </a:r>
          </a:p>
          <a:p>
            <a:pPr marL="0" indent="0">
              <a:buNone/>
            </a:pPr>
            <a:r>
              <a:rPr lang="pl-PL" b="1" i="1" smtClean="0">
                <a:solidFill>
                  <a:schemeClr val="tx1">
                    <a:lumMod val="95000"/>
                    <a:lumOff val="5000"/>
                  </a:schemeClr>
                </a:solidFill>
                <a:latin typeface="Bahnschrift SemiBold" panose="020B0502040204020203" pitchFamily="34" charset="0"/>
              </a:rPr>
              <a:t> </a:t>
            </a:r>
            <a:r>
              <a:rPr lang="pl-PL" b="1" i="1" dirty="0">
                <a:solidFill>
                  <a:schemeClr val="tx1">
                    <a:lumMod val="95000"/>
                    <a:lumOff val="5000"/>
                  </a:schemeClr>
                </a:solidFill>
                <a:latin typeface="Bahnschrift SemiBold" panose="020B0502040204020203" pitchFamily="34" charset="0"/>
              </a:rPr>
              <a:t>Aniela </a:t>
            </a:r>
            <a:r>
              <a:rPr lang="pl-PL" b="1" i="1" dirty="0" err="1" smtClean="0">
                <a:solidFill>
                  <a:schemeClr val="tx1">
                    <a:lumMod val="95000"/>
                    <a:lumOff val="5000"/>
                  </a:schemeClr>
                </a:solidFill>
                <a:latin typeface="Bahnschrift SemiBold" panose="020B0502040204020203" pitchFamily="34" charset="0"/>
              </a:rPr>
              <a:t>Pabjańczyk</a:t>
            </a:r>
            <a:r>
              <a:rPr lang="pl-PL" b="1" i="1" dirty="0">
                <a:solidFill>
                  <a:schemeClr val="tx1">
                    <a:lumMod val="95000"/>
                    <a:lumOff val="5000"/>
                  </a:schemeClr>
                </a:solidFill>
                <a:latin typeface="Bahnschrift SemiBold" panose="020B0502040204020203" pitchFamily="34" charset="0"/>
              </a:rPr>
              <a:t>, Angelika Krzyżaniak, Agnieszka Bartczak, </a:t>
            </a:r>
            <a:r>
              <a:rPr lang="pl-PL" b="1" i="1" dirty="0" smtClean="0">
                <a:solidFill>
                  <a:schemeClr val="tx1">
                    <a:lumMod val="95000"/>
                    <a:lumOff val="5000"/>
                  </a:schemeClr>
                </a:solidFill>
                <a:latin typeface="Bahnschrift SemiBold" panose="020B0502040204020203" pitchFamily="34" charset="0"/>
              </a:rPr>
              <a:t>Milena </a:t>
            </a:r>
            <a:r>
              <a:rPr lang="pl-PL" b="1" i="1" dirty="0">
                <a:solidFill>
                  <a:schemeClr val="tx1">
                    <a:lumMod val="95000"/>
                    <a:lumOff val="5000"/>
                  </a:schemeClr>
                </a:solidFill>
                <a:latin typeface="Bahnschrift SemiBold" panose="020B0502040204020203" pitchFamily="34" charset="0"/>
              </a:rPr>
              <a:t>Klemczak</a:t>
            </a:r>
          </a:p>
        </p:txBody>
      </p:sp>
      <p:pic>
        <p:nvPicPr>
          <p:cNvPr id="2052" name="Picture 4" descr="Program obchodów Dnia Niepodległości w Zambrowie Zambrów | zambrow.org">
            <a:extLst>
              <a:ext uri="{FF2B5EF4-FFF2-40B4-BE49-F238E27FC236}">
                <a16:creationId xmlns="" xmlns:a16="http://schemas.microsoft.com/office/drawing/2014/main" id="{1C4773F1-A114-409C-B1E5-60472AFE1705}"/>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507" y="0"/>
            <a:ext cx="12070986" cy="538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197848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74">
            <a:extLst>
              <a:ext uri="{FF2B5EF4-FFF2-40B4-BE49-F238E27FC236}">
                <a16:creationId xmlns="" xmlns:a16="http://schemas.microsoft.com/office/drawing/2014/main" id="{889AE703-9EC1-473D-8723-8E991E8852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Ignacy Jan Paderewski: muzyk, kolekcjoner i mąż stanu - otwarta konferencja  w Mediolanie - Polacy we Włoszech - wiadomości online">
            <a:extLst>
              <a:ext uri="{FF2B5EF4-FFF2-40B4-BE49-F238E27FC236}">
                <a16:creationId xmlns="" xmlns:a16="http://schemas.microsoft.com/office/drawing/2014/main" id="{B95966C8-520D-44CB-9FDB-87D7B07BCB1E}"/>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2061" r="8063" b="1"/>
          <a:stretch/>
        </p:blipFill>
        <p:spPr bwMode="auto">
          <a:xfrm>
            <a:off x="59442" y="10"/>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a:noFill/>
          <a:extLst>
            <a:ext uri="{909E8E84-426E-40DD-AFC4-6F175D3DCCD1}">
              <a14:hiddenFill xmlns="" xmlns:a14="http://schemas.microsoft.com/office/drawing/2010/main">
                <a:solidFill>
                  <a:srgbClr val="FFFFFF"/>
                </a:solidFill>
              </a14:hiddenFill>
            </a:ext>
          </a:extLst>
        </p:spPr>
      </p:pic>
      <p:sp>
        <p:nvSpPr>
          <p:cNvPr id="2" name="Tytuł 1">
            <a:extLst>
              <a:ext uri="{FF2B5EF4-FFF2-40B4-BE49-F238E27FC236}">
                <a16:creationId xmlns="" xmlns:a16="http://schemas.microsoft.com/office/drawing/2014/main" id="{2BDAA39A-4389-4E91-8510-1621F6E53940}"/>
              </a:ext>
            </a:extLst>
          </p:cNvPr>
          <p:cNvSpPr>
            <a:spLocks noGrp="1"/>
          </p:cNvSpPr>
          <p:nvPr>
            <p:ph type="title"/>
          </p:nvPr>
        </p:nvSpPr>
        <p:spPr>
          <a:xfrm>
            <a:off x="4952999" y="2022930"/>
            <a:ext cx="6400800" cy="1406070"/>
          </a:xfrm>
        </p:spPr>
        <p:txBody>
          <a:bodyPr anchor="b">
            <a:normAutofit/>
          </a:bodyPr>
          <a:lstStyle/>
          <a:p>
            <a:r>
              <a:rPr lang="pl-PL" dirty="0">
                <a:latin typeface="Bahnschrift SemiBold" panose="020B0502040204020203" pitchFamily="34" charset="0"/>
              </a:rPr>
              <a:t>Ignacy Jan Paderewski</a:t>
            </a:r>
          </a:p>
        </p:txBody>
      </p:sp>
      <p:pic>
        <p:nvPicPr>
          <p:cNvPr id="5124" name="Picture 4" descr="Ignacy Jan Paderewski – kompozytor i pianista - Muzeum Historii Polski">
            <a:extLst>
              <a:ext uri="{FF2B5EF4-FFF2-40B4-BE49-F238E27FC236}">
                <a16:creationId xmlns="" xmlns:a16="http://schemas.microsoft.com/office/drawing/2014/main" id="{53868E2A-2A71-4B65-A4E4-D5349A8ADD19}"/>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2481" r="-2" b="869"/>
          <a:stretch/>
        </p:blipFill>
        <p:spPr bwMode="auto">
          <a:xfrm>
            <a:off x="7653520" y="10"/>
            <a:ext cx="4538480" cy="2624956"/>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a:noFill/>
          <a:extLst>
            <a:ext uri="{909E8E84-426E-40DD-AFC4-6F175D3DCCD1}">
              <a14:hiddenFill xmlns="" xmlns:a14="http://schemas.microsoft.com/office/drawing/2010/main">
                <a:solidFill>
                  <a:srgbClr val="FFFFFF"/>
                </a:solidFill>
              </a14:hiddenFill>
            </a:ext>
          </a:extLst>
        </p:spPr>
      </p:pic>
      <p:sp>
        <p:nvSpPr>
          <p:cNvPr id="3" name="Symbol zastępczy zawartości 2">
            <a:extLst>
              <a:ext uri="{FF2B5EF4-FFF2-40B4-BE49-F238E27FC236}">
                <a16:creationId xmlns="" xmlns:a16="http://schemas.microsoft.com/office/drawing/2014/main" id="{7FEFA067-9E71-4F78-AEF6-A7EAA0D9985B}"/>
              </a:ext>
            </a:extLst>
          </p:cNvPr>
          <p:cNvSpPr>
            <a:spLocks noGrp="1"/>
          </p:cNvSpPr>
          <p:nvPr>
            <p:ph idx="1"/>
          </p:nvPr>
        </p:nvSpPr>
        <p:spPr>
          <a:xfrm>
            <a:off x="5079999" y="3479800"/>
            <a:ext cx="6400800" cy="1693099"/>
          </a:xfrm>
        </p:spPr>
        <p:txBody>
          <a:bodyPr>
            <a:normAutofit fontScale="25000" lnSpcReduction="20000"/>
          </a:bodyPr>
          <a:lstStyle/>
          <a:p>
            <a:pPr marL="0" indent="0">
              <a:lnSpc>
                <a:spcPct val="150000"/>
              </a:lnSpc>
              <a:buNone/>
            </a:pPr>
            <a:r>
              <a:rPr lang="pl-PL" sz="7200" kern="50" dirty="0">
                <a:effectLst/>
                <a:latin typeface="Bahnschrift SemiBold" panose="020B0502040204020203" pitchFamily="34" charset="0"/>
                <a:ea typeface="SimSun" panose="02010600030101010101" pitchFamily="2" charset="-122"/>
                <a:cs typeface="Times New Roman" panose="02020603050405020304" pitchFamily="18" charset="0"/>
              </a:rPr>
              <a:t>Polski pianista, kompozytor, działacz niepodległościowy, mąż stanu i polityk. W wyniku wielu starań, również osobistych kontaktów Paderewskiego, prezydent Wilson 8 stycznia 1918 </a:t>
            </a:r>
            <a:r>
              <a:rPr lang="pl-PL" sz="7200" kern="50" dirty="0" smtClean="0">
                <a:effectLst/>
                <a:latin typeface="Bahnschrift SemiBold" panose="020B0502040204020203" pitchFamily="34" charset="0"/>
                <a:ea typeface="SimSun" panose="02010600030101010101" pitchFamily="2" charset="-122"/>
                <a:cs typeface="Times New Roman" panose="02020603050405020304" pitchFamily="18" charset="0"/>
              </a:rPr>
              <a:t>roku w </a:t>
            </a:r>
            <a:r>
              <a:rPr lang="pl-PL" sz="7200" kern="50" dirty="0">
                <a:effectLst/>
                <a:latin typeface="Bahnschrift SemiBold" panose="020B0502040204020203" pitchFamily="34" charset="0"/>
                <a:ea typeface="SimSun" panose="02010600030101010101" pitchFamily="2" charset="-122"/>
                <a:cs typeface="Times New Roman" panose="02020603050405020304" pitchFamily="18" charset="0"/>
              </a:rPr>
              <a:t>swoim orędziu pokojowym uznał kwestię niepodległości Polski za jeden z warunków przyszłego pokoju w Europie (punkt trzynasty orędzia). Kilka miesięcy później Paderewski przystąpił do tworzenia Polskiego Białego Krzyża, na czele którego stanęła jego żona. </a:t>
            </a:r>
            <a:endParaRPr lang="pl-PL" sz="7200" kern="50" dirty="0">
              <a:effectLst/>
              <a:latin typeface="Bahnschrift SemiBold" panose="020B0502040204020203" pitchFamily="34" charset="0"/>
              <a:ea typeface="SimSun" panose="02010600030101010101" pitchFamily="2" charset="-122"/>
              <a:cs typeface="Lucida Sans" panose="020B0602030504020204" pitchFamily="34" charset="0"/>
            </a:endParaRPr>
          </a:p>
          <a:p>
            <a:endParaRPr lang="pl-PL" sz="1600" dirty="0"/>
          </a:p>
        </p:txBody>
      </p:sp>
      <p:sp>
        <p:nvSpPr>
          <p:cNvPr id="5" name="pole tekstowe 4">
            <a:extLst>
              <a:ext uri="{FF2B5EF4-FFF2-40B4-BE49-F238E27FC236}">
                <a16:creationId xmlns="" xmlns:a16="http://schemas.microsoft.com/office/drawing/2014/main" id="{2AD6460E-F4B2-4B54-8867-E6AA4CDFFD0A}"/>
              </a:ext>
            </a:extLst>
          </p:cNvPr>
          <p:cNvSpPr txBox="1"/>
          <p:nvPr/>
        </p:nvSpPr>
        <p:spPr>
          <a:xfrm>
            <a:off x="336143" y="6026273"/>
            <a:ext cx="2658718" cy="707886"/>
          </a:xfrm>
          <a:prstGeom prst="rect">
            <a:avLst/>
          </a:prstGeom>
          <a:noFill/>
        </p:spPr>
        <p:txBody>
          <a:bodyPr wrap="square" rtlCol="0">
            <a:spAutoFit/>
          </a:bodyPr>
          <a:lstStyle/>
          <a:p>
            <a:pPr>
              <a:spcAft>
                <a:spcPts val="600"/>
              </a:spcAft>
            </a:pPr>
            <a:r>
              <a:rPr lang="pl-PL" sz="4000" dirty="0">
                <a:hlinkClick r:id="rId4" action="ppaction://hlinksldjump"/>
              </a:rPr>
              <a:t>Spis treści</a:t>
            </a:r>
            <a:endParaRPr lang="pl-PL" sz="4000" dirty="0"/>
          </a:p>
        </p:txBody>
      </p:sp>
    </p:spTree>
    <p:extLst>
      <p:ext uri="{BB962C8B-B14F-4D97-AF65-F5344CB8AC3E}">
        <p14:creationId xmlns="" xmlns:p14="http://schemas.microsoft.com/office/powerpoint/2010/main" val="553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playback (2)">
            <a:hlinkClick r:id="" action="ppaction://media"/>
            <a:extLst>
              <a:ext uri="{FF2B5EF4-FFF2-40B4-BE49-F238E27FC236}">
                <a16:creationId xmlns="" xmlns:a16="http://schemas.microsoft.com/office/drawing/2014/main" id="{B6A99777-0AF6-4184-A4B0-A78552DACD34}"/>
              </a:ext>
            </a:extLst>
          </p:cNvPr>
          <p:cNvPicPr>
            <a:picLocks noChangeAspect="1"/>
          </p:cNvPicPr>
          <p:nvPr>
            <a:videoFile r:link="rId1"/>
            <p:extLst>
              <p:ext uri="{DAA4B4D4-6D71-4841-9C94-3DE7FCFB9230}">
                <p14:media xmlns="" xmlns:p14="http://schemas.microsoft.com/office/powerpoint/2010/main" r:embed="rId3">
                  <p14:trim st="14790"/>
                </p14:media>
              </p:ext>
            </p:extLst>
          </p:nvPr>
        </p:nvPicPr>
        <p:blipFill>
          <a:blip r:embed="rId4" cstate="print"/>
          <a:stretch>
            <a:fillRect/>
          </a:stretch>
        </p:blipFill>
        <p:spPr>
          <a:xfrm>
            <a:off x="2999378" y="6288129"/>
            <a:ext cx="4572000" cy="151775"/>
          </a:xfrm>
          <a:prstGeom prst="rect">
            <a:avLst/>
          </a:prstGeom>
        </p:spPr>
      </p:pic>
      <p:sp>
        <p:nvSpPr>
          <p:cNvPr id="20" name="Rectangle 16">
            <a:extLst>
              <a:ext uri="{FF2B5EF4-FFF2-40B4-BE49-F238E27FC236}">
                <a16:creationId xmlns="" xmlns:a16="http://schemas.microsoft.com/office/drawing/2014/main" id="{C7FA33FF-088D-4F16-95A2-2C64D353DE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A376EFB1-01CF-419F-ABF1-2AF02BBFCB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 xmlns:a16="http://schemas.microsoft.com/office/drawing/2014/main" id="{FF9DEA15-78BD-4750-AA18-B9F28A6D5A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 xmlns:a16="http://schemas.microsoft.com/office/drawing/2014/main" id="{B49565E1-E19D-4458-821C-33DD3624AB7C}"/>
              </a:ext>
            </a:extLst>
          </p:cNvPr>
          <p:cNvSpPr>
            <a:spLocks noGrp="1"/>
          </p:cNvSpPr>
          <p:nvPr>
            <p:ph type="title"/>
          </p:nvPr>
        </p:nvSpPr>
        <p:spPr>
          <a:xfrm>
            <a:off x="6050604" y="1"/>
            <a:ext cx="6141396" cy="858982"/>
          </a:xfrm>
        </p:spPr>
        <p:txBody>
          <a:bodyPr>
            <a:normAutofit/>
          </a:bodyPr>
          <a:lstStyle/>
          <a:p>
            <a:r>
              <a:rPr lang="pl-PL" sz="2400" dirty="0">
                <a:latin typeface="Bahnschrift SemiBold" panose="020B0502040204020203" pitchFamily="34" charset="0"/>
              </a:rPr>
              <a:t>Ignacy Jan </a:t>
            </a:r>
            <a:r>
              <a:rPr lang="pl-PL" sz="2400" dirty="0" smtClean="0">
                <a:latin typeface="Bahnschrift SemiBold" panose="020B0502040204020203" pitchFamily="34" charset="0"/>
              </a:rPr>
              <a:t>Paderewski - jak </a:t>
            </a:r>
            <a:r>
              <a:rPr lang="pl-PL" sz="2400" dirty="0">
                <a:latin typeface="Bahnschrift SemiBold" panose="020B0502040204020203" pitchFamily="34" charset="0"/>
              </a:rPr>
              <a:t>był postrzegany przez społeczeństwo </a:t>
            </a:r>
          </a:p>
        </p:txBody>
      </p:sp>
      <p:pic>
        <p:nvPicPr>
          <p:cNvPr id="5" name="Picture 2" descr="Ignacy Jan Paderewski – Wikipedia, wolna encyklopedia">
            <a:extLst>
              <a:ext uri="{FF2B5EF4-FFF2-40B4-BE49-F238E27FC236}">
                <a16:creationId xmlns="" xmlns:a16="http://schemas.microsoft.com/office/drawing/2014/main" id="{89D8E8DB-A2CD-48A0-A616-C25D3608BEF9}"/>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4226" r="2" b="3478"/>
          <a:stretch/>
        </p:blipFill>
        <p:spPr bwMode="auto">
          <a:xfrm>
            <a:off x="555547" y="484632"/>
            <a:ext cx="4984906" cy="573328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ymbol zastępczy zawartości 2">
            <a:extLst>
              <a:ext uri="{FF2B5EF4-FFF2-40B4-BE49-F238E27FC236}">
                <a16:creationId xmlns="" xmlns:a16="http://schemas.microsoft.com/office/drawing/2014/main" id="{55170BFA-5E13-49ED-AC9B-168BD9D61182}"/>
              </a:ext>
            </a:extLst>
          </p:cNvPr>
          <p:cNvSpPr>
            <a:spLocks noGrp="1"/>
          </p:cNvSpPr>
          <p:nvPr>
            <p:ph idx="1"/>
          </p:nvPr>
        </p:nvSpPr>
        <p:spPr>
          <a:xfrm>
            <a:off x="5540453" y="1019331"/>
            <a:ext cx="6511639" cy="6434414"/>
          </a:xfrm>
        </p:spPr>
        <p:txBody>
          <a:bodyPr>
            <a:normAutofit fontScale="40000" lnSpcReduction="20000"/>
          </a:bodyPr>
          <a:lstStyle/>
          <a:p>
            <a:pPr marL="914400" lvl="2" indent="0">
              <a:lnSpc>
                <a:spcPct val="170000"/>
              </a:lnSpc>
              <a:spcBef>
                <a:spcPts val="1200"/>
              </a:spcBef>
              <a:spcAft>
                <a:spcPts val="600"/>
              </a:spcAft>
              <a:buNone/>
            </a:pPr>
            <a:r>
              <a:rPr lang="pl-PL" sz="4000" b="0" kern="50" dirty="0">
                <a:effectLst/>
                <a:latin typeface="Bahnschrift SemiBold" panose="020B0502040204020203" pitchFamily="34" charset="0"/>
                <a:ea typeface="SimSun" panose="02010600030101010101" pitchFamily="2" charset="-122"/>
                <a:cs typeface="Times New Roman" panose="02020603050405020304" pitchFamily="18" charset="0"/>
              </a:rPr>
              <a:t>Mówiono o Paderewskim, jeszcze w czasach mu współczesnych, że był podwójnym bohaterem: sztuki i ojczyzny. </a:t>
            </a:r>
          </a:p>
          <a:p>
            <a:pPr marL="914400" lvl="2" indent="0">
              <a:lnSpc>
                <a:spcPct val="170000"/>
              </a:lnSpc>
              <a:spcBef>
                <a:spcPts val="1200"/>
              </a:spcBef>
              <a:spcAft>
                <a:spcPts val="600"/>
              </a:spcAft>
              <a:buNone/>
            </a:pPr>
            <a:r>
              <a:rPr lang="pl-PL" sz="4000" b="0" kern="50" dirty="0">
                <a:effectLst/>
                <a:latin typeface="Bahnschrift SemiBold" panose="020B0502040204020203" pitchFamily="34" charset="0"/>
                <a:ea typeface="SimSun" panose="02010600030101010101" pitchFamily="2" charset="-122"/>
                <a:cs typeface="Times New Roman" panose="02020603050405020304" pitchFamily="18" charset="0"/>
              </a:rPr>
              <a:t>Jako artysta potrafił swoją sztuką i siłą swojego talentu zachwycać oraz porywać największe audytoria. Dzięki temu mógł utorować sobie drogę do świata polityki i w efekcie uczynić wiele dobrego dla ojczyzny, którą wielbił, szanował i której służył ponad wszystko.</a:t>
            </a:r>
          </a:p>
          <a:p>
            <a:pPr marL="914400" lvl="2" indent="0">
              <a:lnSpc>
                <a:spcPct val="170000"/>
              </a:lnSpc>
              <a:spcBef>
                <a:spcPts val="1200"/>
              </a:spcBef>
              <a:spcAft>
                <a:spcPts val="600"/>
              </a:spcAft>
              <a:buNone/>
            </a:pPr>
            <a:r>
              <a:rPr lang="pl-PL" sz="4000" b="0" kern="50" dirty="0">
                <a:effectLst/>
                <a:latin typeface="Bahnschrift SemiBold" panose="020B0502040204020203" pitchFamily="34" charset="0"/>
                <a:ea typeface="SimSun" panose="02010600030101010101" pitchFamily="2" charset="-122"/>
                <a:cs typeface="Times New Roman" panose="02020603050405020304" pitchFamily="18" charset="0"/>
              </a:rPr>
              <a:t> </a:t>
            </a:r>
            <a:r>
              <a:rPr lang="pl-PL" sz="4000" kern="50" dirty="0">
                <a:effectLst/>
                <a:latin typeface="Bahnschrift SemiBold" panose="020B0502040204020203" pitchFamily="34" charset="0"/>
                <a:ea typeface="SimSun" panose="02010600030101010101" pitchFamily="2" charset="-122"/>
                <a:cs typeface="Times New Roman" panose="02020603050405020304" pitchFamily="18" charset="0"/>
              </a:rPr>
              <a:t>Gdy podjął się misji bycia politykiem, chcąc działać na rzecz pokoju i odzyskania przez Polskę niepodległości, wielcy tego świata z pełnym szacunkiem dla tego męża stanu mówili o nim, że żaden kraj nie mógłby życzyć sobie lepszego obrońcy.</a:t>
            </a:r>
            <a:endParaRPr lang="pl-PL" sz="4000" kern="50" dirty="0">
              <a:effectLst/>
              <a:latin typeface="Bahnschrift SemiBold" panose="020B0502040204020203" pitchFamily="34" charset="0"/>
              <a:ea typeface="SimSun" panose="02010600030101010101" pitchFamily="2" charset="-122"/>
              <a:cs typeface="Lucida Sans" panose="020B0602030504020204" pitchFamily="34" charset="0"/>
            </a:endParaRPr>
          </a:p>
          <a:p>
            <a:endParaRPr lang="pl-PL" sz="1600" dirty="0"/>
          </a:p>
        </p:txBody>
      </p:sp>
      <p:sp>
        <p:nvSpPr>
          <p:cNvPr id="7" name="pole tekstowe 6">
            <a:extLst>
              <a:ext uri="{FF2B5EF4-FFF2-40B4-BE49-F238E27FC236}">
                <a16:creationId xmlns="" xmlns:a16="http://schemas.microsoft.com/office/drawing/2014/main" id="{DA2CFC9E-2BD2-45E8-9A8C-7C4AE99AD9E5}"/>
              </a:ext>
            </a:extLst>
          </p:cNvPr>
          <p:cNvSpPr txBox="1"/>
          <p:nvPr/>
        </p:nvSpPr>
        <p:spPr>
          <a:xfrm>
            <a:off x="361863" y="6116212"/>
            <a:ext cx="2686137" cy="707886"/>
          </a:xfrm>
          <a:prstGeom prst="rect">
            <a:avLst/>
          </a:prstGeom>
          <a:noFill/>
        </p:spPr>
        <p:txBody>
          <a:bodyPr wrap="square" rtlCol="0">
            <a:spAutoFit/>
          </a:bodyPr>
          <a:lstStyle/>
          <a:p>
            <a:pPr>
              <a:spcAft>
                <a:spcPts val="600"/>
              </a:spcAft>
            </a:pPr>
            <a:r>
              <a:rPr lang="pl-PL" sz="4000" dirty="0">
                <a:hlinkClick r:id="rId6" action="ppaction://hlinksldjump"/>
              </a:rPr>
              <a:t>Spis treści</a:t>
            </a:r>
            <a:endParaRPr lang="pl-PL" sz="4000" dirty="0"/>
          </a:p>
        </p:txBody>
      </p:sp>
    </p:spTree>
    <p:extLst>
      <p:ext uri="{BB962C8B-B14F-4D97-AF65-F5344CB8AC3E}">
        <p14:creationId xmlns="" xmlns:p14="http://schemas.microsoft.com/office/powerpoint/2010/main" val="34729509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8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B0D80EB-3350-42F4-B869-0FC0458A0E59}"/>
              </a:ext>
            </a:extLst>
          </p:cNvPr>
          <p:cNvSpPr>
            <a:spLocks noGrp="1"/>
          </p:cNvSpPr>
          <p:nvPr>
            <p:ph type="title"/>
          </p:nvPr>
        </p:nvSpPr>
        <p:spPr>
          <a:xfrm>
            <a:off x="515620" y="200025"/>
            <a:ext cx="5120114" cy="1692794"/>
          </a:xfrm>
        </p:spPr>
        <p:txBody>
          <a:bodyPr>
            <a:normAutofit/>
          </a:bodyPr>
          <a:lstStyle/>
          <a:p>
            <a:r>
              <a:rPr lang="pl-PL" sz="3700" dirty="0">
                <a:latin typeface="Bahnschrift SemiBold" panose="020B0502040204020203" pitchFamily="34" charset="0"/>
              </a:rPr>
              <a:t>Ignacy Jan </a:t>
            </a:r>
            <a:r>
              <a:rPr lang="pl-PL" sz="3700" dirty="0" smtClean="0">
                <a:latin typeface="Bahnschrift SemiBold" panose="020B0502040204020203" pitchFamily="34" charset="0"/>
              </a:rPr>
              <a:t>Paderewski - </a:t>
            </a:r>
            <a:r>
              <a:rPr lang="pl-PL" sz="3700" dirty="0">
                <a:latin typeface="Bahnschrift SemiBold" panose="020B0502040204020203" pitchFamily="34" charset="0"/>
              </a:rPr>
              <a:t>trudne ostatnie lata</a:t>
            </a:r>
          </a:p>
        </p:txBody>
      </p:sp>
      <p:cxnSp>
        <p:nvCxnSpPr>
          <p:cNvPr id="71" name="Straight Arrow Connector 70">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 xmlns:a16="http://schemas.microsoft.com/office/drawing/2014/main" id="{1BDC51C0-32B1-454F-9454-E3EFA1B351C4}"/>
              </a:ext>
            </a:extLst>
          </p:cNvPr>
          <p:cNvSpPr>
            <a:spLocks noGrp="1"/>
          </p:cNvSpPr>
          <p:nvPr>
            <p:ph idx="1"/>
          </p:nvPr>
        </p:nvSpPr>
        <p:spPr>
          <a:xfrm>
            <a:off x="355337" y="2427574"/>
            <a:ext cx="5440679" cy="5682104"/>
          </a:xfrm>
        </p:spPr>
        <p:txBody>
          <a:bodyPr>
            <a:normAutofit fontScale="47500" lnSpcReduction="20000"/>
          </a:bodyPr>
          <a:lstStyle/>
          <a:p>
            <a:pPr indent="0">
              <a:lnSpc>
                <a:spcPct val="170000"/>
              </a:lnSpc>
              <a:buNone/>
            </a:pPr>
            <a:r>
              <a:rPr lang="pl-PL" sz="3600" kern="50" dirty="0">
                <a:effectLst/>
                <a:latin typeface="Bahnschrift SemiBold" panose="020B0502040204020203" pitchFamily="34" charset="0"/>
                <a:ea typeface="SimSun" panose="02010600030101010101" pitchFamily="2" charset="-122"/>
                <a:cs typeface="Times New Roman" panose="02020603050405020304" pitchFamily="18" charset="0"/>
              </a:rPr>
              <a:t>1 września, w chwili wybuchu II wojny światowej, Paderewski rozpoczął po raz kolejny działalność polityczną i patriotyczną, organizując pomoc dla ofiar wojny w Polsce. Słał memoriały do polityków, apelował za pośrednictwem radia. </a:t>
            </a:r>
          </a:p>
          <a:p>
            <a:pPr indent="0">
              <a:lnSpc>
                <a:spcPct val="170000"/>
              </a:lnSpc>
              <a:buNone/>
            </a:pPr>
            <a:r>
              <a:rPr lang="pl-PL" sz="3600" kern="50" dirty="0">
                <a:effectLst/>
                <a:latin typeface="Bahnschrift SemiBold" panose="020B0502040204020203" pitchFamily="34" charset="0"/>
                <a:ea typeface="SimSun" panose="02010600030101010101" pitchFamily="2" charset="-122"/>
                <a:cs typeface="Times New Roman" panose="02020603050405020304" pitchFamily="18" charset="0"/>
              </a:rPr>
              <a:t>Zmarł 29 czerwca 1941 roku. Znalazł trwałe miejsce w historii muzyki. W dziedzinie pianistyki, w jej wielkiej romantycznej tradycji światowej jest to miejsce naczelne; w przypadku kompozycji pozostaje ono znaczącym osiągnięciem muzyki polskiej doby </a:t>
            </a:r>
            <a:r>
              <a:rPr lang="pl-PL" sz="3600" kern="50" dirty="0" err="1">
                <a:effectLst/>
                <a:latin typeface="Bahnschrift SemiBold" panose="020B0502040204020203" pitchFamily="34" charset="0"/>
                <a:ea typeface="SimSun" panose="02010600030101010101" pitchFamily="2" charset="-122"/>
                <a:cs typeface="Times New Roman" panose="02020603050405020304" pitchFamily="18" charset="0"/>
              </a:rPr>
              <a:t>postchopinowskiej</a:t>
            </a:r>
            <a:r>
              <a:rPr lang="pl-PL" sz="3600" kern="50" dirty="0">
                <a:effectLst/>
                <a:latin typeface="Bahnschrift SemiBold" panose="020B0502040204020203" pitchFamily="34" charset="0"/>
                <a:ea typeface="SimSun" panose="02010600030101010101" pitchFamily="2" charset="-122"/>
                <a:cs typeface="Times New Roman" panose="02020603050405020304" pitchFamily="18" charset="0"/>
              </a:rPr>
              <a:t>. </a:t>
            </a:r>
            <a:endParaRPr lang="pl-PL" sz="3600" kern="50" dirty="0">
              <a:effectLst/>
              <a:latin typeface="Bahnschrift SemiBold" panose="020B0502040204020203" pitchFamily="34" charset="0"/>
              <a:ea typeface="SimSun" panose="02010600030101010101" pitchFamily="2" charset="-122"/>
              <a:cs typeface="Lucida Sans" panose="020B0602030504020204" pitchFamily="34" charset="0"/>
            </a:endParaRPr>
          </a:p>
          <a:p>
            <a:endParaRPr lang="pl-PL" sz="1800" dirty="0"/>
          </a:p>
        </p:txBody>
      </p:sp>
      <p:pic>
        <p:nvPicPr>
          <p:cNvPr id="6146" name="Picture 2" descr="smierc">
            <a:extLst>
              <a:ext uri="{FF2B5EF4-FFF2-40B4-BE49-F238E27FC236}">
                <a16:creationId xmlns="" xmlns:a16="http://schemas.microsoft.com/office/drawing/2014/main" id="{73489A84-76F4-473D-8EFC-4C64FF2C0B78}"/>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0614" r="-1" b="-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 xmlns:a14="http://schemas.microsoft.com/office/drawing/2010/main">
                <a:solidFill>
                  <a:srgbClr val="FFFFFF"/>
                </a:solidFill>
              </a14:hiddenFill>
            </a:ext>
          </a:extLst>
        </p:spPr>
      </p:pic>
      <p:sp>
        <p:nvSpPr>
          <p:cNvPr id="4" name="pole tekstowe 3">
            <a:extLst>
              <a:ext uri="{FF2B5EF4-FFF2-40B4-BE49-F238E27FC236}">
                <a16:creationId xmlns="" xmlns:a16="http://schemas.microsoft.com/office/drawing/2014/main" id="{6CB16764-4E8C-477D-8735-4A60EB641D45}"/>
              </a:ext>
            </a:extLst>
          </p:cNvPr>
          <p:cNvSpPr txBox="1"/>
          <p:nvPr/>
        </p:nvSpPr>
        <p:spPr>
          <a:xfrm>
            <a:off x="6078219" y="6111873"/>
            <a:ext cx="2370842" cy="707886"/>
          </a:xfrm>
          <a:prstGeom prst="rect">
            <a:avLst/>
          </a:prstGeom>
          <a:noFill/>
        </p:spPr>
        <p:txBody>
          <a:bodyPr wrap="none" rtlCol="0">
            <a:spAutoFit/>
          </a:bodyPr>
          <a:lstStyle/>
          <a:p>
            <a:pPr>
              <a:spcAft>
                <a:spcPts val="600"/>
              </a:spcAft>
            </a:pPr>
            <a:r>
              <a:rPr lang="pl-PL" sz="4000" dirty="0">
                <a:hlinkClick r:id="rId3" action="ppaction://hlinksldjump"/>
              </a:rPr>
              <a:t>Spis treści </a:t>
            </a:r>
            <a:endParaRPr lang="pl-PL" sz="4000" dirty="0"/>
          </a:p>
        </p:txBody>
      </p:sp>
    </p:spTree>
    <p:extLst>
      <p:ext uri="{BB962C8B-B14F-4D97-AF65-F5344CB8AC3E}">
        <p14:creationId xmlns="" xmlns:p14="http://schemas.microsoft.com/office/powerpoint/2010/main" val="2247700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Wincenty Witos – premier wierny chłopom - Historia - polskieradio.pl">
            <a:extLst>
              <a:ext uri="{FF2B5EF4-FFF2-40B4-BE49-F238E27FC236}">
                <a16:creationId xmlns="" xmlns:a16="http://schemas.microsoft.com/office/drawing/2014/main" id="{C58D6F44-5F0E-4460-8CE7-AB505AFB9BAE}"/>
              </a:ext>
            </a:extLst>
          </p:cNvPr>
          <p:cNvPicPr>
            <a:picLocks noChangeAspect="1" noChangeArrowheads="1"/>
          </p:cNvPicPr>
          <p:nvPr/>
        </p:nvPicPr>
        <p:blipFill rotWithShape="1">
          <a:blip r:embed="rId2" cstate="print">
            <a:duotone>
              <a:prstClr val="black"/>
              <a:schemeClr val="tx2">
                <a:tint val="45000"/>
                <a:satMod val="400000"/>
              </a:schemeClr>
            </a:duotone>
            <a:alphaModFix amt="35000"/>
            <a:extLst>
              <a:ext uri="{28A0092B-C50C-407E-A947-70E740481C1C}">
                <a14:useLocalDpi xmlns="" xmlns:a14="http://schemas.microsoft.com/office/drawing/2010/main" val="0"/>
              </a:ext>
            </a:extLst>
          </a:blip>
          <a:srcRect l="2193" r="-1" b="-1"/>
          <a:stretch/>
        </p:blipFill>
        <p:spPr bwMode="auto">
          <a:xfrm>
            <a:off x="0" y="-2032"/>
            <a:ext cx="12192000" cy="685594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ytuł 1">
            <a:extLst>
              <a:ext uri="{FF2B5EF4-FFF2-40B4-BE49-F238E27FC236}">
                <a16:creationId xmlns="" xmlns:a16="http://schemas.microsoft.com/office/drawing/2014/main" id="{83ACCBD1-01B8-4516-8992-30658905F34D}"/>
              </a:ext>
            </a:extLst>
          </p:cNvPr>
          <p:cNvSpPr>
            <a:spLocks noGrp="1"/>
          </p:cNvSpPr>
          <p:nvPr>
            <p:ph type="title"/>
          </p:nvPr>
        </p:nvSpPr>
        <p:spPr>
          <a:xfrm>
            <a:off x="617913" y="302768"/>
            <a:ext cx="5277333" cy="1325563"/>
          </a:xfrm>
        </p:spPr>
        <p:txBody>
          <a:bodyPr>
            <a:normAutofit/>
          </a:bodyPr>
          <a:lstStyle/>
          <a:p>
            <a:r>
              <a:rPr lang="pl-PL" dirty="0">
                <a:latin typeface="Bahnschrift SemiBold" panose="020B0502040204020203" pitchFamily="34" charset="0"/>
              </a:rPr>
              <a:t>Wincenty Witos</a:t>
            </a:r>
          </a:p>
        </p:txBody>
      </p:sp>
      <p:sp>
        <p:nvSpPr>
          <p:cNvPr id="3" name="Symbol zastępczy zawartości 2">
            <a:extLst>
              <a:ext uri="{FF2B5EF4-FFF2-40B4-BE49-F238E27FC236}">
                <a16:creationId xmlns="" xmlns:a16="http://schemas.microsoft.com/office/drawing/2014/main" id="{3774FB62-1A1D-4AA8-9BCE-659C26ABFC02}"/>
              </a:ext>
            </a:extLst>
          </p:cNvPr>
          <p:cNvSpPr>
            <a:spLocks noGrp="1"/>
          </p:cNvSpPr>
          <p:nvPr>
            <p:ph idx="1"/>
          </p:nvPr>
        </p:nvSpPr>
        <p:spPr>
          <a:xfrm>
            <a:off x="517538" y="1746846"/>
            <a:ext cx="5478085" cy="3945466"/>
          </a:xfrm>
        </p:spPr>
        <p:txBody>
          <a:bodyPr anchor="t">
            <a:normAutofit fontScale="77500" lnSpcReduction="20000"/>
          </a:bodyPr>
          <a:lstStyle/>
          <a:p>
            <a:pPr marL="0" indent="0">
              <a:lnSpc>
                <a:spcPct val="210000"/>
              </a:lnSpc>
              <a:buNone/>
            </a:pPr>
            <a:r>
              <a:rPr lang="pl-PL" sz="2200" b="0" kern="150" dirty="0">
                <a:effectLst/>
                <a:latin typeface="Bahnschrift SemiBold" panose="020B0502040204020203" pitchFamily="34" charset="0"/>
                <a:ea typeface="SimSun" panose="02010600030101010101" pitchFamily="2" charset="-122"/>
                <a:cs typeface="Lucida Sans" panose="020B0602030504020204" pitchFamily="34" charset="0"/>
              </a:rPr>
              <a:t>Wincenty Witos </a:t>
            </a:r>
            <a:r>
              <a:rPr lang="pl-PL" sz="2200" b="0" kern="150" dirty="0" smtClean="0">
                <a:effectLst/>
                <a:latin typeface="Bahnschrift SemiBold" panose="020B0502040204020203" pitchFamily="34" charset="0"/>
                <a:ea typeface="SimSun" panose="02010600030101010101" pitchFamily="2" charset="-122"/>
                <a:cs typeface="Lucida Sans" panose="020B0602030504020204" pitchFamily="34" charset="0"/>
              </a:rPr>
              <a:t> –  </a:t>
            </a:r>
            <a:r>
              <a:rPr lang="pl-PL" sz="2200" kern="150" dirty="0" smtClean="0">
                <a:effectLst/>
                <a:latin typeface="Bahnschrift SemiBold" panose="020B0502040204020203" pitchFamily="34" charset="0"/>
                <a:ea typeface="SimSun" panose="02010600030101010101" pitchFamily="2" charset="-122"/>
                <a:cs typeface="Lucida Sans" panose="020B0602030504020204" pitchFamily="34" charset="0"/>
              </a:rPr>
              <a:t>polski </a:t>
            </a:r>
            <a:r>
              <a:rPr lang="pl-PL" sz="2200" kern="150" dirty="0">
                <a:effectLst/>
                <a:latin typeface="Bahnschrift SemiBold" panose="020B0502040204020203" pitchFamily="34" charset="0"/>
                <a:ea typeface="SimSun" panose="02010600030101010101" pitchFamily="2" charset="-122"/>
                <a:cs typeface="Lucida Sans" panose="020B0602030504020204" pitchFamily="34" charset="0"/>
              </a:rPr>
              <a:t>działacz ludowy, polityk, trzykrotny szef rządu. Dla jednych jest mężem stanu, najwybitniejszym liderem polskiego ruchu ludowego i wielkim patriotą. Oponenci widzą w nim „chłopskiego Machiavellego”, zarzucają mu bezpardonowość w dążeniu do władzy oraz cyniczne kreowanie własnego mitu.</a:t>
            </a:r>
          </a:p>
        </p:txBody>
      </p:sp>
      <p:sp>
        <p:nvSpPr>
          <p:cNvPr id="7174" name="Freeform 49">
            <a:extLst>
              <a:ext uri="{FF2B5EF4-FFF2-40B4-BE49-F238E27FC236}">
                <a16:creationId xmlns="" xmlns:a16="http://schemas.microsoft.com/office/drawing/2014/main" id="{EF9B8DF2-C3F5-49A2-94D2-F7B65A0F1F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Ilustrowany Tygodnik Polski²: Witos, Wincenty">
            <a:extLst>
              <a:ext uri="{FF2B5EF4-FFF2-40B4-BE49-F238E27FC236}">
                <a16:creationId xmlns="" xmlns:a16="http://schemas.microsoft.com/office/drawing/2014/main" id="{81E33C4B-2376-41FF-9EB6-B20B5DA3FCA2}"/>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1968"/>
          <a:stretch/>
        </p:blipFill>
        <p:spPr bwMode="auto">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 xmlns:a14="http://schemas.microsoft.com/office/drawing/2010/main">
                <a:solidFill>
                  <a:srgbClr val="FFFFFF"/>
                </a:solidFill>
              </a14:hiddenFill>
            </a:ext>
          </a:extLst>
        </p:spPr>
      </p:pic>
      <p:sp>
        <p:nvSpPr>
          <p:cNvPr id="4" name="pole tekstowe 3">
            <a:extLst>
              <a:ext uri="{FF2B5EF4-FFF2-40B4-BE49-F238E27FC236}">
                <a16:creationId xmlns="" xmlns:a16="http://schemas.microsoft.com/office/drawing/2014/main" id="{E63072AD-3977-40FD-BF98-EB6D91474705}"/>
              </a:ext>
            </a:extLst>
          </p:cNvPr>
          <p:cNvSpPr txBox="1"/>
          <p:nvPr/>
        </p:nvSpPr>
        <p:spPr>
          <a:xfrm>
            <a:off x="359987" y="5919171"/>
            <a:ext cx="3797300" cy="707886"/>
          </a:xfrm>
          <a:prstGeom prst="rect">
            <a:avLst/>
          </a:prstGeom>
          <a:noFill/>
        </p:spPr>
        <p:txBody>
          <a:bodyPr wrap="square" rtlCol="0">
            <a:spAutoFit/>
          </a:bodyPr>
          <a:lstStyle/>
          <a:p>
            <a:r>
              <a:rPr lang="pl-PL" sz="4000" dirty="0">
                <a:latin typeface="Bahnschrift SemiBold" panose="020B0502040204020203" pitchFamily="34" charset="0"/>
                <a:hlinkClick r:id="rId4" action="ppaction://hlinksldjump"/>
              </a:rPr>
              <a:t>Spis treści</a:t>
            </a:r>
            <a:endParaRPr lang="pl-PL" sz="4000" dirty="0">
              <a:latin typeface="Bahnschrift SemiBold" panose="020B0502040204020203" pitchFamily="34" charset="0"/>
            </a:endParaRPr>
          </a:p>
        </p:txBody>
      </p:sp>
    </p:spTree>
    <p:extLst>
      <p:ext uri="{BB962C8B-B14F-4D97-AF65-F5344CB8AC3E}">
        <p14:creationId xmlns="" xmlns:p14="http://schemas.microsoft.com/office/powerpoint/2010/main" val="38512211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4" name="Rectangle 138">
            <a:extLst>
              <a:ext uri="{FF2B5EF4-FFF2-40B4-BE49-F238E27FC236}">
                <a16:creationId xmlns=""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descr="Wincenty Witos. Chłopiec z galicyjskiej chaty - Super Express - wiadomości,  polityka, sport">
            <a:extLst>
              <a:ext uri="{FF2B5EF4-FFF2-40B4-BE49-F238E27FC236}">
                <a16:creationId xmlns="" xmlns:a16="http://schemas.microsoft.com/office/drawing/2014/main" id="{CB6347F1-CCE7-44B5-A353-D88A3C863189}"/>
              </a:ext>
            </a:extLst>
          </p:cNvPr>
          <p:cNvPicPr>
            <a:picLocks noChangeAspect="1" noChangeArrowheads="1"/>
          </p:cNvPicPr>
          <p:nvPr/>
        </p:nvPicPr>
        <p:blipFill rotWithShape="1">
          <a:blip r:embed="rId2" cstate="print">
            <a:alphaModFix amt="35000"/>
            <a:extLst>
              <a:ext uri="{28A0092B-C50C-407E-A947-70E740481C1C}">
                <a14:useLocalDpi xmlns="" xmlns:a14="http://schemas.microsoft.com/office/drawing/2010/main" val="0"/>
              </a:ext>
            </a:extLst>
          </a:blip>
          <a:srcRect t="10761" r="1" b="13763"/>
          <a:stretch/>
        </p:blipFill>
        <p:spPr bwMode="auto">
          <a:xfrm>
            <a:off x="-4243" y="10"/>
            <a:ext cx="12196243"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ytuł 1">
            <a:extLst>
              <a:ext uri="{FF2B5EF4-FFF2-40B4-BE49-F238E27FC236}">
                <a16:creationId xmlns="" xmlns:a16="http://schemas.microsoft.com/office/drawing/2014/main" id="{449A2140-2C95-4117-84DF-35B487F16EBA}"/>
              </a:ext>
            </a:extLst>
          </p:cNvPr>
          <p:cNvSpPr>
            <a:spLocks noGrp="1"/>
          </p:cNvSpPr>
          <p:nvPr>
            <p:ph type="title"/>
          </p:nvPr>
        </p:nvSpPr>
        <p:spPr>
          <a:xfrm>
            <a:off x="643467" y="321734"/>
            <a:ext cx="10905066" cy="1135737"/>
          </a:xfrm>
        </p:spPr>
        <p:txBody>
          <a:bodyPr>
            <a:normAutofit/>
          </a:bodyPr>
          <a:lstStyle/>
          <a:p>
            <a:r>
              <a:rPr lang="pl-PL" sz="3600" dirty="0">
                <a:latin typeface="Bahnschrift SemiBold" panose="020B0502040204020203" pitchFamily="34" charset="0"/>
              </a:rPr>
              <a:t>Wincenty </a:t>
            </a:r>
            <a:r>
              <a:rPr lang="pl-PL" sz="3600" dirty="0" smtClean="0">
                <a:latin typeface="Bahnschrift SemiBold" panose="020B0502040204020203" pitchFamily="34" charset="0"/>
              </a:rPr>
              <a:t>Witos - młodzieńcze </a:t>
            </a:r>
            <a:r>
              <a:rPr lang="pl-PL" sz="3600" dirty="0">
                <a:latin typeface="Bahnschrift SemiBold" panose="020B0502040204020203" pitchFamily="34" charset="0"/>
              </a:rPr>
              <a:t>lata oraz rozwój kariery politycznej  </a:t>
            </a:r>
          </a:p>
        </p:txBody>
      </p:sp>
      <p:sp>
        <p:nvSpPr>
          <p:cNvPr id="3" name="Symbol zastępczy zawartości 2">
            <a:extLst>
              <a:ext uri="{FF2B5EF4-FFF2-40B4-BE49-F238E27FC236}">
                <a16:creationId xmlns="" xmlns:a16="http://schemas.microsoft.com/office/drawing/2014/main" id="{325ABC57-113B-4484-9714-9352B644D0C8}"/>
              </a:ext>
            </a:extLst>
          </p:cNvPr>
          <p:cNvSpPr>
            <a:spLocks noGrp="1"/>
          </p:cNvSpPr>
          <p:nvPr>
            <p:ph idx="1"/>
          </p:nvPr>
        </p:nvSpPr>
        <p:spPr>
          <a:xfrm>
            <a:off x="507030" y="1457471"/>
            <a:ext cx="10905066" cy="4393982"/>
          </a:xfrm>
        </p:spPr>
        <p:txBody>
          <a:bodyPr>
            <a:normAutofit lnSpcReduction="10000"/>
          </a:bodyPr>
          <a:lstStyle/>
          <a:p>
            <a:pPr marL="0" indent="0">
              <a:lnSpc>
                <a:spcPct val="160000"/>
              </a:lnSpc>
              <a:buNone/>
            </a:pPr>
            <a:r>
              <a:rPr lang="pl-PL" sz="2000" dirty="0">
                <a:effectLst/>
                <a:latin typeface="Bahnschrift SemiBold" panose="020B0502040204020203" pitchFamily="34" charset="0"/>
                <a:ea typeface="SimSun" panose="02010600030101010101" pitchFamily="2" charset="-122"/>
                <a:cs typeface="Lucida Sans" panose="020B0602030504020204" pitchFamily="34" charset="0"/>
              </a:rPr>
              <a:t>Wincenty Witos przyszedł na świat 21 stycznia 1874 roku w małej wiosce Wierzchosławice, w ówczesnym zaborze austriackim. Pochodził z biednej chłopskiej rodziny. Z powodu trudności materialnych ukończył tylko szkołę powszechną. Pomimo to, ogromnie pasjonował się historią Polski, czytając stosy książek o tej tematyce.</a:t>
            </a:r>
          </a:p>
          <a:p>
            <a:pPr marL="0" indent="0">
              <a:lnSpc>
                <a:spcPct val="160000"/>
              </a:lnSpc>
              <a:buNone/>
            </a:pPr>
            <a:r>
              <a:rPr lang="pl-PL" sz="2000" dirty="0">
                <a:effectLst/>
                <a:latin typeface="Bahnschrift SemiBold" panose="020B0502040204020203" pitchFamily="34" charset="0"/>
                <a:ea typeface="SimSun" panose="02010600030101010101" pitchFamily="2" charset="-122"/>
                <a:cs typeface="Lucida Sans" panose="020B0602030504020204" pitchFamily="34" charset="0"/>
              </a:rPr>
              <a:t>W roku 1901 został członkiem Rady Powiatowej PSL w Tarnowie, a dwa lata później wybrano Witosa do Rady Naczelnej stronnictwa.</a:t>
            </a:r>
            <a:r>
              <a:rPr lang="pl-PL" sz="2000" kern="150" dirty="0">
                <a:effectLst/>
                <a:latin typeface="Bahnschrift SemiBold" panose="020B0502040204020203" pitchFamily="34" charset="0"/>
                <a:ea typeface="SimSun" panose="02010600030101010101" pitchFamily="2" charset="-122"/>
                <a:cs typeface="Lucida Sans" panose="020B0602030504020204" pitchFamily="34" charset="0"/>
              </a:rPr>
              <a:t> Polityczna kariera Witosa nabrała rozpędu w 1908 roku, gdy wybrano go do Sejmu Galicyjskiego. Już w trzy lata później został posłem do parlamentu austriackiego. Celem Witosa i jego ugrupowania było uzyskanie jak największych ustępstw dla Polaków.</a:t>
            </a:r>
          </a:p>
          <a:p>
            <a:pPr>
              <a:lnSpc>
                <a:spcPct val="160000"/>
              </a:lnSpc>
            </a:pPr>
            <a:endParaRPr lang="pl-PL" sz="2000" kern="150" dirty="0">
              <a:effectLst/>
              <a:latin typeface="Times New Roman" panose="02020603050405020304" pitchFamily="18" charset="0"/>
              <a:ea typeface="SimSun" panose="02010600030101010101" pitchFamily="2" charset="-122"/>
              <a:cs typeface="Lucida Sans" panose="020B0602030504020204" pitchFamily="34" charset="0"/>
            </a:endParaRPr>
          </a:p>
          <a:p>
            <a:endParaRPr lang="pl-PL" sz="2000" dirty="0"/>
          </a:p>
        </p:txBody>
      </p:sp>
      <p:sp>
        <p:nvSpPr>
          <p:cNvPr id="9225" name="Rectangle 140">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6" name="Isosceles Triangle 142">
            <a:extLst>
              <a:ext uri="{FF2B5EF4-FFF2-40B4-BE49-F238E27FC236}">
                <a16:creationId xmlns=""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Isosceles Triangle 144">
            <a:extLst>
              <a:ext uri="{FF2B5EF4-FFF2-40B4-BE49-F238E27FC236}">
                <a16:creationId xmlns=""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8" name="Rectangle 146">
            <a:extLst>
              <a:ext uri="{FF2B5EF4-FFF2-40B4-BE49-F238E27FC236}">
                <a16:creationId xmlns=""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ole tekstowe 3">
            <a:extLst>
              <a:ext uri="{FF2B5EF4-FFF2-40B4-BE49-F238E27FC236}">
                <a16:creationId xmlns="" xmlns:a16="http://schemas.microsoft.com/office/drawing/2014/main" id="{A3A680D7-1F0F-41BB-B00E-C7ED446BA703}"/>
              </a:ext>
            </a:extLst>
          </p:cNvPr>
          <p:cNvSpPr txBox="1"/>
          <p:nvPr/>
        </p:nvSpPr>
        <p:spPr>
          <a:xfrm>
            <a:off x="1014060" y="6063303"/>
            <a:ext cx="2327564" cy="707886"/>
          </a:xfrm>
          <a:prstGeom prst="rect">
            <a:avLst/>
          </a:prstGeom>
          <a:noFill/>
        </p:spPr>
        <p:txBody>
          <a:bodyPr wrap="square" rtlCol="0">
            <a:spAutoFit/>
          </a:bodyPr>
          <a:lstStyle/>
          <a:p>
            <a:r>
              <a:rPr lang="pl-PL" sz="4000" dirty="0">
                <a:hlinkClick r:id="rId3" action="ppaction://hlinksldjump"/>
              </a:rPr>
              <a:t>Spis treści</a:t>
            </a:r>
            <a:endParaRPr lang="pl-PL" sz="4000" dirty="0"/>
          </a:p>
        </p:txBody>
      </p:sp>
    </p:spTree>
    <p:extLst>
      <p:ext uri="{BB962C8B-B14F-4D97-AF65-F5344CB8AC3E}">
        <p14:creationId xmlns="" xmlns:p14="http://schemas.microsoft.com/office/powerpoint/2010/main" val="1210189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6" name="Rectangle 146">
            <a:extLst>
              <a:ext uri="{FF2B5EF4-FFF2-40B4-BE49-F238E27FC236}">
                <a16:creationId xmlns="" xmlns:a16="http://schemas.microsoft.com/office/drawing/2014/main" id="{EBF87945-A001-489F-9D9B-7D9435F0B9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45592"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9E304D31-2EC6-4C93-B64A-CF3E2EA82E38}"/>
              </a:ext>
            </a:extLst>
          </p:cNvPr>
          <p:cNvSpPr>
            <a:spLocks noGrp="1"/>
          </p:cNvSpPr>
          <p:nvPr>
            <p:ph type="title"/>
          </p:nvPr>
        </p:nvSpPr>
        <p:spPr>
          <a:xfrm>
            <a:off x="838200" y="585216"/>
            <a:ext cx="10515600" cy="1325563"/>
          </a:xfrm>
        </p:spPr>
        <p:txBody>
          <a:bodyPr>
            <a:normAutofit fontScale="90000"/>
          </a:bodyPr>
          <a:lstStyle/>
          <a:p>
            <a:r>
              <a:rPr lang="pl-PL" dirty="0">
                <a:solidFill>
                  <a:schemeClr val="bg1"/>
                </a:solidFill>
                <a:latin typeface="Bahnschrift SemiBold" panose="020B0502040204020203" pitchFamily="34" charset="0"/>
              </a:rPr>
              <a:t>Wincenty </a:t>
            </a:r>
            <a:r>
              <a:rPr lang="pl-PL" dirty="0" smtClean="0">
                <a:solidFill>
                  <a:schemeClr val="bg1"/>
                </a:solidFill>
                <a:latin typeface="Bahnschrift SemiBold" panose="020B0502040204020203" pitchFamily="34" charset="0"/>
              </a:rPr>
              <a:t>Witos - podczas </a:t>
            </a:r>
            <a:r>
              <a:rPr lang="pl-PL" dirty="0">
                <a:solidFill>
                  <a:schemeClr val="bg1"/>
                </a:solidFill>
                <a:latin typeface="Bahnschrift SemiBold" panose="020B0502040204020203" pitchFamily="34" charset="0"/>
              </a:rPr>
              <a:t>I wojny światowej oraz bilans jego pierwszego rządu</a:t>
            </a:r>
          </a:p>
        </p:txBody>
      </p:sp>
      <p:pic>
        <p:nvPicPr>
          <p:cNvPr id="10242" name="Picture 2" descr="Wincenty Witos – cytat | Superciekawi">
            <a:extLst>
              <a:ext uri="{FF2B5EF4-FFF2-40B4-BE49-F238E27FC236}">
                <a16:creationId xmlns="" xmlns:a16="http://schemas.microsoft.com/office/drawing/2014/main" id="{A4767BCE-9CB0-4075-9B5D-948401D93DF7}"/>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2" b="374"/>
          <a:stretch/>
        </p:blipFill>
        <p:spPr bwMode="auto">
          <a:xfrm>
            <a:off x="545592" y="2307799"/>
            <a:ext cx="5015484" cy="366018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ymbol zastępczy zawartości 2">
            <a:extLst>
              <a:ext uri="{FF2B5EF4-FFF2-40B4-BE49-F238E27FC236}">
                <a16:creationId xmlns="" xmlns:a16="http://schemas.microsoft.com/office/drawing/2014/main" id="{6AF237BB-120E-41CF-8B96-FAD2063D29C7}"/>
              </a:ext>
            </a:extLst>
          </p:cNvPr>
          <p:cNvSpPr>
            <a:spLocks noGrp="1"/>
          </p:cNvSpPr>
          <p:nvPr>
            <p:ph idx="1"/>
          </p:nvPr>
        </p:nvSpPr>
        <p:spPr>
          <a:xfrm>
            <a:off x="5955284" y="2660206"/>
            <a:ext cx="5384800" cy="3499294"/>
          </a:xfrm>
        </p:spPr>
        <p:txBody>
          <a:bodyPr anchor="ctr">
            <a:noAutofit/>
          </a:bodyPr>
          <a:lstStyle/>
          <a:p>
            <a:pPr indent="0">
              <a:spcAft>
                <a:spcPts val="600"/>
              </a:spcAft>
              <a:buNone/>
            </a:pPr>
            <a:r>
              <a:rPr lang="pl-PL" sz="1600" kern="150" dirty="0">
                <a:latin typeface="Bahnschrift SemiBold" panose="020B0502040204020203" pitchFamily="34" charset="0"/>
                <a:ea typeface="SimSun" panose="02010600030101010101" pitchFamily="2" charset="-122"/>
                <a:cs typeface="Lucida Sans" panose="020B0602030504020204" pitchFamily="34" charset="0"/>
              </a:rPr>
              <a:t>W</a:t>
            </a:r>
            <a:r>
              <a:rPr lang="pl-PL" sz="1600" kern="150" dirty="0">
                <a:effectLst/>
                <a:latin typeface="Bahnschrift SemiBold" panose="020B0502040204020203" pitchFamily="34" charset="0"/>
                <a:ea typeface="SimSun" panose="02010600030101010101" pitchFamily="2" charset="-122"/>
                <a:cs typeface="Lucida Sans" panose="020B0602030504020204" pitchFamily="34" charset="0"/>
              </a:rPr>
              <a:t>ybuch I wojny światowej zaskoczył Witosa. Dostrzegał on jednak potrzebę współpracy z monarchią austro-węgierską przeciwko Rosji, co spowodowało, że został wiceprezesem utworzonego 16 sierpnia 1914 roku Naczelnego Komitetu Narodowego. Ten ośrodek polityczny stawiał sobie za cel zespolenie wszystkich sił narodowych i utworzenie Legionów Polskich walczących u boku Austro-Węgier.</a:t>
            </a:r>
          </a:p>
          <a:p>
            <a:pPr indent="0">
              <a:spcAft>
                <a:spcPts val="600"/>
              </a:spcAft>
              <a:buNone/>
            </a:pPr>
            <a:r>
              <a:rPr lang="pl-PL" sz="1600" u="dottedHeavy" kern="150" dirty="0">
                <a:effectLst>
                  <a:outerShdw blurRad="38100" dist="38100" dir="2700000" algn="tl">
                    <a:srgbClr val="000000">
                      <a:alpha val="43137"/>
                    </a:srgbClr>
                  </a:outerShdw>
                </a:effectLst>
                <a:latin typeface="Bahnschrift SemiBold" panose="020B0502040204020203" pitchFamily="34" charset="0"/>
                <a:cs typeface="Lucida Sans" panose="020B0602030504020204" pitchFamily="34" charset="0"/>
              </a:rPr>
              <a:t>Bilans pierwszego rządu Witosa</a:t>
            </a:r>
            <a:endParaRPr lang="pl-PL" sz="1600" kern="150" dirty="0">
              <a:effectLst>
                <a:outerShdw blurRad="38100" dist="38100" dir="2700000" algn="tl">
                  <a:srgbClr val="000000">
                    <a:alpha val="43137"/>
                  </a:srgbClr>
                </a:outerShdw>
              </a:effectLst>
              <a:latin typeface="Bahnschrift SemiBold" panose="020B0502040204020203" pitchFamily="34" charset="0"/>
              <a:cs typeface="Lucida Sans" panose="020B0602030504020204" pitchFamily="34" charset="0"/>
            </a:endParaRPr>
          </a:p>
          <a:p>
            <a:pPr indent="0">
              <a:spcAft>
                <a:spcPts val="600"/>
              </a:spcAft>
              <a:buNone/>
            </a:pPr>
            <a:r>
              <a:rPr lang="pl-PL" sz="1600" kern="150" dirty="0">
                <a:effectLst/>
                <a:latin typeface="Bahnschrift SemiBold" panose="020B0502040204020203" pitchFamily="34" charset="0"/>
                <a:ea typeface="SimSun" panose="02010600030101010101" pitchFamily="2" charset="-122"/>
                <a:cs typeface="Lucida Sans" panose="020B0602030504020204" pitchFamily="34" charset="0"/>
              </a:rPr>
              <a:t>Oprócz rokowań z pokonaną Rosją Radziecką najwięcej uwagi rząd Witosa poświęcał problemowi Górnego Śląska. Premier dostrzegał ogromne znaczenie tego regionu dla zniszczonego kraju. Wobec krytyki i niezrealizowania reformy rolnej Wincenty Witos podał się do dymisji 19 września 1921 roku i skupił się na działalności partyjnej. </a:t>
            </a:r>
            <a:endParaRPr lang="pl-PL" sz="1600" dirty="0">
              <a:latin typeface="Bahnschrift SemiBold" panose="020B0502040204020203" pitchFamily="34" charset="0"/>
            </a:endParaRPr>
          </a:p>
        </p:txBody>
      </p:sp>
      <p:sp>
        <p:nvSpPr>
          <p:cNvPr id="4" name="pole tekstowe 3">
            <a:extLst>
              <a:ext uri="{FF2B5EF4-FFF2-40B4-BE49-F238E27FC236}">
                <a16:creationId xmlns="" xmlns:a16="http://schemas.microsoft.com/office/drawing/2014/main" id="{C87336C9-9DB2-4327-95C1-36DB8EDCD06F}"/>
              </a:ext>
            </a:extLst>
          </p:cNvPr>
          <p:cNvSpPr txBox="1"/>
          <p:nvPr/>
        </p:nvSpPr>
        <p:spPr>
          <a:xfrm>
            <a:off x="420970" y="6126944"/>
            <a:ext cx="2901950" cy="707886"/>
          </a:xfrm>
          <a:prstGeom prst="rect">
            <a:avLst/>
          </a:prstGeom>
          <a:noFill/>
        </p:spPr>
        <p:txBody>
          <a:bodyPr wrap="square" rtlCol="0">
            <a:spAutoFit/>
          </a:bodyPr>
          <a:lstStyle/>
          <a:p>
            <a:r>
              <a:rPr lang="pl-PL" sz="4000" dirty="0">
                <a:hlinkClick r:id="rId3" action="ppaction://hlinksldjump"/>
              </a:rPr>
              <a:t>Spis treści</a:t>
            </a:r>
            <a:endParaRPr lang="pl-PL" sz="4000" dirty="0"/>
          </a:p>
        </p:txBody>
      </p:sp>
    </p:spTree>
    <p:extLst>
      <p:ext uri="{BB962C8B-B14F-4D97-AF65-F5344CB8AC3E}">
        <p14:creationId xmlns="" xmlns:p14="http://schemas.microsoft.com/office/powerpoint/2010/main" val="2693480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ogrzeb Wincentego Witosa w Wierzchosławicach - Portal Poszukiwania.pl -  archeologia, historia, poszukiwanie skarbów">
            <a:extLst>
              <a:ext uri="{FF2B5EF4-FFF2-40B4-BE49-F238E27FC236}">
                <a16:creationId xmlns="" xmlns:a16="http://schemas.microsoft.com/office/drawing/2014/main" id="{089DED03-D3AE-4596-8629-CAD16AA07DC7}"/>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1115" t="6250"/>
          <a:stretch/>
        </p:blipFill>
        <p:spPr bwMode="auto">
          <a:xfrm>
            <a:off x="3577773" y="10"/>
            <a:ext cx="8669532"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8197" name="Rectangle 72">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 xmlns:a16="http://schemas.microsoft.com/office/drawing/2014/main" id="{5CB5D335-7CD8-4FBA-A305-F9FAFAD56B61}"/>
              </a:ext>
            </a:extLst>
          </p:cNvPr>
          <p:cNvSpPr>
            <a:spLocks noGrp="1"/>
          </p:cNvSpPr>
          <p:nvPr>
            <p:ph type="title"/>
          </p:nvPr>
        </p:nvSpPr>
        <p:spPr>
          <a:xfrm>
            <a:off x="371094" y="1161288"/>
            <a:ext cx="3438144" cy="1124712"/>
          </a:xfrm>
        </p:spPr>
        <p:txBody>
          <a:bodyPr anchor="b">
            <a:normAutofit/>
          </a:bodyPr>
          <a:lstStyle/>
          <a:p>
            <a:r>
              <a:rPr lang="pl-PL" sz="2800" dirty="0"/>
              <a:t>Wincenty </a:t>
            </a:r>
            <a:r>
              <a:rPr lang="pl-PL" sz="2800" dirty="0" smtClean="0"/>
              <a:t>Witos</a:t>
            </a:r>
            <a:br>
              <a:rPr lang="pl-PL" sz="2800" dirty="0" smtClean="0"/>
            </a:br>
            <a:r>
              <a:rPr lang="pl-PL" sz="2800" dirty="0" smtClean="0"/>
              <a:t>- ostatnie </a:t>
            </a:r>
            <a:r>
              <a:rPr lang="pl-PL" sz="2800" dirty="0"/>
              <a:t>lata</a:t>
            </a:r>
          </a:p>
        </p:txBody>
      </p:sp>
      <p:sp>
        <p:nvSpPr>
          <p:cNvPr id="75" name="Rectangle 74">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 xmlns:a16="http://schemas.microsoft.com/office/drawing/2014/main" id="{F996632D-D473-4011-ACAD-0A19E66AAF51}"/>
              </a:ext>
            </a:extLst>
          </p:cNvPr>
          <p:cNvSpPr>
            <a:spLocks noGrp="1"/>
          </p:cNvSpPr>
          <p:nvPr>
            <p:ph idx="1"/>
          </p:nvPr>
        </p:nvSpPr>
        <p:spPr>
          <a:xfrm>
            <a:off x="131744" y="2652014"/>
            <a:ext cx="4607306" cy="3533394"/>
          </a:xfrm>
        </p:spPr>
        <p:txBody>
          <a:bodyPr anchor="t">
            <a:normAutofit fontScale="92500" lnSpcReduction="10000"/>
          </a:bodyPr>
          <a:lstStyle/>
          <a:p>
            <a:pPr indent="0">
              <a:lnSpc>
                <a:spcPct val="150000"/>
              </a:lnSpc>
              <a:buNone/>
            </a:pPr>
            <a:r>
              <a:rPr lang="pl-PL" sz="2000" kern="150" dirty="0">
                <a:effectLst/>
                <a:latin typeface="Times New Roman" panose="02020603050405020304" pitchFamily="18" charset="0"/>
                <a:ea typeface="SimSun" panose="02010600030101010101" pitchFamily="2" charset="-122"/>
                <a:cs typeface="Lucida Sans" panose="020B0602030504020204" pitchFamily="34" charset="0"/>
              </a:rPr>
              <a:t>Podczas okupacji w czasie </a:t>
            </a:r>
            <a:r>
              <a:rPr lang="pl-PL" sz="2000" kern="150" dirty="0" smtClean="0">
                <a:effectLst/>
                <a:latin typeface="Times New Roman" panose="02020603050405020304" pitchFamily="18" charset="0"/>
                <a:ea typeface="SimSun" panose="02010600030101010101" pitchFamily="2" charset="-122"/>
                <a:cs typeface="Lucida Sans" panose="020B0602030504020204" pitchFamily="34" charset="0"/>
              </a:rPr>
              <a:t>II </a:t>
            </a:r>
            <a:r>
              <a:rPr lang="pl-PL" sz="2000" kern="150" dirty="0">
                <a:latin typeface="Times New Roman" panose="02020603050405020304" pitchFamily="18" charset="0"/>
                <a:ea typeface="SimSun" panose="02010600030101010101" pitchFamily="2" charset="-122"/>
                <a:cs typeface="Lucida Sans" panose="020B0602030504020204" pitchFamily="34" charset="0"/>
              </a:rPr>
              <a:t>w</a:t>
            </a:r>
            <a:r>
              <a:rPr lang="pl-PL" sz="2000" kern="150" dirty="0" smtClean="0">
                <a:effectLst/>
                <a:latin typeface="Times New Roman" panose="02020603050405020304" pitchFamily="18" charset="0"/>
                <a:ea typeface="SimSun" panose="02010600030101010101" pitchFamily="2" charset="-122"/>
                <a:cs typeface="Lucida Sans" panose="020B0602030504020204" pitchFamily="34" charset="0"/>
              </a:rPr>
              <a:t>ojny </a:t>
            </a:r>
            <a:r>
              <a:rPr lang="pl-PL" sz="2000" kern="150" dirty="0">
                <a:latin typeface="Times New Roman" panose="02020603050405020304" pitchFamily="18" charset="0"/>
                <a:ea typeface="SimSun" panose="02010600030101010101" pitchFamily="2" charset="-122"/>
                <a:cs typeface="Lucida Sans" panose="020B0602030504020204" pitchFamily="34" charset="0"/>
              </a:rPr>
              <a:t>ś</a:t>
            </a:r>
            <a:r>
              <a:rPr lang="pl-PL" sz="2000" kern="150" dirty="0" smtClean="0">
                <a:effectLst/>
                <a:latin typeface="Times New Roman" panose="02020603050405020304" pitchFamily="18" charset="0"/>
                <a:ea typeface="SimSun" panose="02010600030101010101" pitchFamily="2" charset="-122"/>
                <a:cs typeface="Lucida Sans" panose="020B0602030504020204" pitchFamily="34" charset="0"/>
              </a:rPr>
              <a:t>wiatowej  </a:t>
            </a:r>
            <a:r>
              <a:rPr lang="pl-PL" sz="2000" kern="150" dirty="0">
                <a:effectLst/>
                <a:latin typeface="Times New Roman" panose="02020603050405020304" pitchFamily="18" charset="0"/>
                <a:ea typeface="SimSun" panose="02010600030101010101" pitchFamily="2" charset="-122"/>
                <a:cs typeface="Lucida Sans" panose="020B0602030504020204" pitchFamily="34" charset="0"/>
              </a:rPr>
              <a:t>był inwigilowany przez </a:t>
            </a:r>
            <a:r>
              <a:rPr lang="pl-PL" sz="2000" kern="150" dirty="0" smtClean="0">
                <a:effectLst/>
                <a:latin typeface="Times New Roman" panose="02020603050405020304" pitchFamily="18" charset="0"/>
                <a:ea typeface="SimSun" panose="02010600030101010101" pitchFamily="2" charset="-122"/>
                <a:cs typeface="Lucida Sans" panose="020B0602030504020204" pitchFamily="34" charset="0"/>
              </a:rPr>
              <a:t>gestapo </a:t>
            </a:r>
            <a:r>
              <a:rPr lang="pl-PL" sz="2000" kern="150" dirty="0">
                <a:effectLst/>
                <a:latin typeface="Times New Roman" panose="02020603050405020304" pitchFamily="18" charset="0"/>
                <a:ea typeface="SimSun" panose="02010600030101010101" pitchFamily="2" charset="-122"/>
                <a:cs typeface="Lucida Sans" panose="020B0602030504020204" pitchFamily="34" charset="0"/>
              </a:rPr>
              <a:t>i przejściowo uwięziony, a jego córkę Niemcy osadzili w obozie koncentracyjnym. Nigdy nie ufał komunistom, toteż odmówił współpracy z władzami sowieckimi po 1945 roku.</a:t>
            </a:r>
          </a:p>
          <a:p>
            <a:pPr indent="0">
              <a:lnSpc>
                <a:spcPct val="150000"/>
              </a:lnSpc>
              <a:buNone/>
            </a:pPr>
            <a:r>
              <a:rPr lang="pl-PL" sz="2000" kern="150" dirty="0">
                <a:effectLst/>
                <a:latin typeface="Times New Roman" panose="02020603050405020304" pitchFamily="18" charset="0"/>
                <a:ea typeface="SimSun" panose="02010600030101010101" pitchFamily="2" charset="-122"/>
                <a:cs typeface="Lucida Sans" panose="020B0602030504020204" pitchFamily="34" charset="0"/>
              </a:rPr>
              <a:t> Zmarł 31 października w Krakowie. </a:t>
            </a:r>
          </a:p>
          <a:p>
            <a:endParaRPr lang="pl-PL" sz="1700" dirty="0"/>
          </a:p>
        </p:txBody>
      </p:sp>
      <p:sp>
        <p:nvSpPr>
          <p:cNvPr id="4" name="pole tekstowe 3">
            <a:extLst>
              <a:ext uri="{FF2B5EF4-FFF2-40B4-BE49-F238E27FC236}">
                <a16:creationId xmlns="" xmlns:a16="http://schemas.microsoft.com/office/drawing/2014/main" id="{B28100E4-5786-4304-9436-330B12D35755}"/>
              </a:ext>
            </a:extLst>
          </p:cNvPr>
          <p:cNvSpPr txBox="1"/>
          <p:nvPr/>
        </p:nvSpPr>
        <p:spPr>
          <a:xfrm>
            <a:off x="371094" y="6027674"/>
            <a:ext cx="2425700" cy="707886"/>
          </a:xfrm>
          <a:prstGeom prst="rect">
            <a:avLst/>
          </a:prstGeom>
          <a:noFill/>
        </p:spPr>
        <p:txBody>
          <a:bodyPr wrap="square" rtlCol="0">
            <a:spAutoFit/>
          </a:bodyPr>
          <a:lstStyle/>
          <a:p>
            <a:r>
              <a:rPr lang="pl-PL" sz="4000" dirty="0">
                <a:hlinkClick r:id="rId3" action="ppaction://hlinksldjump"/>
              </a:rPr>
              <a:t>Spis treści</a:t>
            </a:r>
            <a:endParaRPr lang="pl-PL" sz="4000" dirty="0"/>
          </a:p>
        </p:txBody>
      </p:sp>
    </p:spTree>
    <p:extLst>
      <p:ext uri="{BB962C8B-B14F-4D97-AF65-F5344CB8AC3E}">
        <p14:creationId xmlns="" xmlns:p14="http://schemas.microsoft.com/office/powerpoint/2010/main" val="7067156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2555781-BA52-4B30-B558-06C890F00C14}"/>
              </a:ext>
            </a:extLst>
          </p:cNvPr>
          <p:cNvSpPr>
            <a:spLocks noGrp="1"/>
          </p:cNvSpPr>
          <p:nvPr>
            <p:ph type="title"/>
          </p:nvPr>
        </p:nvSpPr>
        <p:spPr>
          <a:xfrm>
            <a:off x="4856680" y="-574676"/>
            <a:ext cx="6172200" cy="1828800"/>
          </a:xfrm>
        </p:spPr>
        <p:txBody>
          <a:bodyPr>
            <a:normAutofit/>
          </a:bodyPr>
          <a:lstStyle/>
          <a:p>
            <a:r>
              <a:rPr lang="pl-PL" dirty="0"/>
              <a:t>Ignacy Daszyński </a:t>
            </a:r>
          </a:p>
        </p:txBody>
      </p:sp>
      <p:pic>
        <p:nvPicPr>
          <p:cNvPr id="11266" name="Picture 2" descr="Daszyński Ignacy - Materiały do nauki historii i wiedzy o społeczeństwie">
            <a:extLst>
              <a:ext uri="{FF2B5EF4-FFF2-40B4-BE49-F238E27FC236}">
                <a16:creationId xmlns="" xmlns:a16="http://schemas.microsoft.com/office/drawing/2014/main" id="{21A1E00F-B72C-4D1B-BE31-A288F7DB691D}"/>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439"/>
          <a:stretch/>
        </p:blipFill>
        <p:spPr bwMode="auto">
          <a:xfrm>
            <a:off x="20" y="10"/>
            <a:ext cx="4639713"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ymbol zastępczy zawartości 2">
            <a:extLst>
              <a:ext uri="{FF2B5EF4-FFF2-40B4-BE49-F238E27FC236}">
                <a16:creationId xmlns="" xmlns:a16="http://schemas.microsoft.com/office/drawing/2014/main" id="{697888EB-CBBE-4AC0-96F6-6A0743C3D598}"/>
              </a:ext>
            </a:extLst>
          </p:cNvPr>
          <p:cNvSpPr>
            <a:spLocks noGrp="1"/>
          </p:cNvSpPr>
          <p:nvPr>
            <p:ph idx="1"/>
          </p:nvPr>
        </p:nvSpPr>
        <p:spPr>
          <a:xfrm>
            <a:off x="4856680" y="582676"/>
            <a:ext cx="7207273" cy="3858768"/>
          </a:xfrm>
        </p:spPr>
        <p:txBody>
          <a:bodyPr>
            <a:noAutofit/>
          </a:bodyPr>
          <a:lstStyle/>
          <a:p>
            <a:pPr marL="0" indent="0">
              <a:lnSpc>
                <a:spcPct val="150000"/>
              </a:lnSpc>
              <a:buNone/>
            </a:pPr>
            <a:r>
              <a:rPr lang="pl-PL" sz="1800" dirty="0">
                <a:effectLst/>
                <a:latin typeface="Bahnschrift SemiBold" panose="020B0502040204020203" pitchFamily="34" charset="0"/>
                <a:ea typeface="Calibri" panose="020F0502020204030204" pitchFamily="34" charset="0"/>
              </a:rPr>
              <a:t>Ignacy Daszyński urodził się </a:t>
            </a:r>
            <a:r>
              <a:rPr lang="pl-PL" sz="1800">
                <a:effectLst/>
                <a:latin typeface="Bahnschrift SemiBold" panose="020B0502040204020203" pitchFamily="34" charset="0"/>
                <a:ea typeface="Calibri" panose="020F0502020204030204" pitchFamily="34" charset="0"/>
              </a:rPr>
              <a:t>w </a:t>
            </a:r>
            <a:r>
              <a:rPr lang="pl-PL" sz="1800" smtClean="0">
                <a:effectLst/>
                <a:latin typeface="Bahnschrift SemiBold" panose="020B0502040204020203" pitchFamily="34" charset="0"/>
                <a:ea typeface="Calibri" panose="020F0502020204030204" pitchFamily="34" charset="0"/>
              </a:rPr>
              <a:t>1866 roku. </a:t>
            </a:r>
            <a:r>
              <a:rPr lang="pl-PL" sz="1800" dirty="0">
                <a:effectLst/>
                <a:latin typeface="Bahnschrift SemiBold" panose="020B0502040204020203" pitchFamily="34" charset="0"/>
                <a:ea typeface="Calibri" panose="020F0502020204030204" pitchFamily="34" charset="0"/>
              </a:rPr>
              <a:t>Był polski politykiem </a:t>
            </a:r>
            <a:r>
              <a:rPr lang="pl-PL" sz="1800" dirty="0">
                <a:latin typeface="Bahnschrift SemiBold" panose="020B0502040204020203" pitchFamily="34" charset="0"/>
                <a:ea typeface="Calibri" panose="020F0502020204030204" pitchFamily="34" charset="0"/>
                <a:cs typeface="Calibri" panose="020F0502020204030204" pitchFamily="34" charset="0"/>
              </a:rPr>
              <a:t>socjalistyczny</a:t>
            </a:r>
            <a:r>
              <a:rPr lang="pl-PL" sz="1800" dirty="0">
                <a:effectLst/>
                <a:latin typeface="Bahnschrift SemiBold" panose="020B0502040204020203" pitchFamily="34" charset="0"/>
                <a:ea typeface="Calibri" panose="020F0502020204030204" pitchFamily="34" charset="0"/>
              </a:rPr>
              <a:t>m, posłem do Izby Posłów, premierem rządu lubelskiego oraz działaczem niepodległościowym. </a:t>
            </a:r>
          </a:p>
          <a:p>
            <a:pPr marL="0" indent="0">
              <a:lnSpc>
                <a:spcPct val="150000"/>
              </a:lnSpc>
              <a:buNone/>
            </a:pPr>
            <a:r>
              <a:rPr lang="pl-PL" sz="1800" dirty="0">
                <a:effectLst/>
                <a:latin typeface="Bahnschrift SemiBold" panose="020B0502040204020203" pitchFamily="34" charset="0"/>
                <a:ea typeface="Calibri" panose="020F0502020204030204" pitchFamily="34" charset="0"/>
              </a:rPr>
              <a:t>Oddany ideałom socjalistycznym, karierę polityczną zaczął jeszcze pod zaborami.</a:t>
            </a:r>
          </a:p>
          <a:p>
            <a:pPr marL="0" indent="0">
              <a:lnSpc>
                <a:spcPct val="150000"/>
              </a:lnSpc>
              <a:buNone/>
            </a:pPr>
            <a:r>
              <a:rPr lang="pl-PL" sz="1800" dirty="0">
                <a:effectLst/>
                <a:latin typeface="Bahnschrift SemiBold" panose="020B0502040204020203" pitchFamily="34" charset="0"/>
                <a:ea typeface="Calibri" panose="020F0502020204030204" pitchFamily="34" charset="0"/>
              </a:rPr>
              <a:t> Działał w kołach socjalistycznych, założył Polską Partię Socjalno-Demokratyczną Galicji i Śląska. </a:t>
            </a:r>
          </a:p>
          <a:p>
            <a:pPr marL="0" indent="0">
              <a:lnSpc>
                <a:spcPct val="150000"/>
              </a:lnSpc>
              <a:buNone/>
            </a:pPr>
            <a:r>
              <a:rPr lang="pl-PL" sz="1800" dirty="0">
                <a:effectLst/>
                <a:latin typeface="Bahnschrift SemiBold" panose="020B0502040204020203" pitchFamily="34" charset="0"/>
                <a:ea typeface="Calibri" panose="020F0502020204030204" pitchFamily="34" charset="0"/>
              </a:rPr>
              <a:t>Wierzył w możliwość odzyskania niepodległości u boku Austrii.. To właśnie dążenie do odzyskania niepodległości zbliżyło go do Józefa Piłsudskiego. Daszyński popierał komendanta przy tworzeniu Legionów.</a:t>
            </a:r>
          </a:p>
          <a:p>
            <a:pPr marL="0" indent="0">
              <a:lnSpc>
                <a:spcPct val="150000"/>
              </a:lnSpc>
              <a:buNone/>
            </a:pPr>
            <a:r>
              <a:rPr lang="pl-PL" sz="1800" dirty="0">
                <a:solidFill>
                  <a:srgbClr val="FFFFFF"/>
                </a:solidFill>
                <a:effectLst/>
                <a:latin typeface="Bahnschrift SemiBold" panose="020B0502040204020203" pitchFamily="34" charset="0"/>
                <a:ea typeface="Times New Roman" panose="02020603050405020304" pitchFamily="18" charset="0"/>
              </a:rPr>
              <a:t>Daszyński sprawował także  funkcję wicepremiera (premierem był Wincenty Witos) w robotniczo-chłopskim Rządzie Obrony Narodowej.</a:t>
            </a:r>
          </a:p>
          <a:p>
            <a:pPr marL="0" indent="0">
              <a:lnSpc>
                <a:spcPct val="150000"/>
              </a:lnSpc>
              <a:buNone/>
            </a:pPr>
            <a:endParaRPr lang="pl-PL" sz="1800" dirty="0"/>
          </a:p>
        </p:txBody>
      </p:sp>
      <p:sp>
        <p:nvSpPr>
          <p:cNvPr id="4" name="pole tekstowe 3">
            <a:extLst>
              <a:ext uri="{FF2B5EF4-FFF2-40B4-BE49-F238E27FC236}">
                <a16:creationId xmlns="" xmlns:a16="http://schemas.microsoft.com/office/drawing/2014/main" id="{1200AD98-D66B-4226-9DAF-5A94EA78E526}"/>
              </a:ext>
            </a:extLst>
          </p:cNvPr>
          <p:cNvSpPr txBox="1"/>
          <p:nvPr/>
        </p:nvSpPr>
        <p:spPr>
          <a:xfrm>
            <a:off x="2349007" y="6150104"/>
            <a:ext cx="2507673" cy="707886"/>
          </a:xfrm>
          <a:prstGeom prst="rect">
            <a:avLst/>
          </a:prstGeom>
          <a:noFill/>
        </p:spPr>
        <p:txBody>
          <a:bodyPr wrap="square" rtlCol="0">
            <a:spAutoFit/>
          </a:bodyPr>
          <a:lstStyle/>
          <a:p>
            <a:r>
              <a:rPr lang="pl-PL" sz="4000" dirty="0">
                <a:hlinkClick r:id="rId3" action="ppaction://hlinksldjump"/>
              </a:rPr>
              <a:t>Spis treści</a:t>
            </a:r>
            <a:endParaRPr lang="pl-PL" sz="4000" dirty="0"/>
          </a:p>
        </p:txBody>
      </p:sp>
    </p:spTree>
    <p:extLst>
      <p:ext uri="{BB962C8B-B14F-4D97-AF65-F5344CB8AC3E}">
        <p14:creationId xmlns="" xmlns:p14="http://schemas.microsoft.com/office/powerpoint/2010/main" val="929173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70">
            <a:extLst>
              <a:ext uri="{FF2B5EF4-FFF2-40B4-BE49-F238E27FC236}">
                <a16:creationId xmlns="" xmlns:a16="http://schemas.microsoft.com/office/drawing/2014/main"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Bohaterowie w cieniu Piłsudskiego - Wiadomości">
            <a:extLst>
              <a:ext uri="{FF2B5EF4-FFF2-40B4-BE49-F238E27FC236}">
                <a16:creationId xmlns="" xmlns:a16="http://schemas.microsoft.com/office/drawing/2014/main" id="{80E9C3B1-5B35-4DD6-BA70-2195058DA984}"/>
              </a:ext>
            </a:extLst>
          </p:cNvPr>
          <p:cNvPicPr>
            <a:picLocks noChangeAspect="1" noChangeArrowheads="1"/>
          </p:cNvPicPr>
          <p:nvPr/>
        </p:nvPicPr>
        <p:blipFill rotWithShape="1">
          <a:blip r:embed="rId2" cstate="print">
            <a:alphaModFix amt="35000"/>
            <a:extLst>
              <a:ext uri="{28A0092B-C50C-407E-A947-70E740481C1C}">
                <a14:useLocalDpi xmlns="" xmlns:a14="http://schemas.microsoft.com/office/drawing/2010/main" val="0"/>
              </a:ext>
            </a:extLst>
          </a:blip>
          <a:srcRect r="6221" b="-1"/>
          <a:stretch/>
        </p:blipFill>
        <p:spPr bwMode="auto">
          <a:xfrm>
            <a:off x="20" y="1"/>
            <a:ext cx="1219198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ytuł 1">
            <a:extLst>
              <a:ext uri="{FF2B5EF4-FFF2-40B4-BE49-F238E27FC236}">
                <a16:creationId xmlns="" xmlns:a16="http://schemas.microsoft.com/office/drawing/2014/main" id="{0EF6EDE4-A6ED-42BF-9C16-3F33C68E3DE7}"/>
              </a:ext>
            </a:extLst>
          </p:cNvPr>
          <p:cNvSpPr>
            <a:spLocks noGrp="1"/>
          </p:cNvSpPr>
          <p:nvPr>
            <p:ph type="title"/>
          </p:nvPr>
        </p:nvSpPr>
        <p:spPr>
          <a:xfrm>
            <a:off x="851376" y="986235"/>
            <a:ext cx="3313164" cy="4726276"/>
          </a:xfrm>
        </p:spPr>
        <p:txBody>
          <a:bodyPr>
            <a:normAutofit/>
          </a:bodyPr>
          <a:lstStyle/>
          <a:p>
            <a:pPr algn="r"/>
            <a:r>
              <a:rPr lang="pl-PL" sz="4000" dirty="0">
                <a:solidFill>
                  <a:srgbClr val="FFFFFF"/>
                </a:solidFill>
                <a:latin typeface="Bahnschrift SemiBold" panose="020B0502040204020203" pitchFamily="34" charset="0"/>
              </a:rPr>
              <a:t>Ignacy </a:t>
            </a:r>
            <a:r>
              <a:rPr lang="pl-PL" sz="4000" dirty="0" smtClean="0">
                <a:solidFill>
                  <a:srgbClr val="FFFFFF"/>
                </a:solidFill>
                <a:latin typeface="Bahnschrift SemiBold" panose="020B0502040204020203" pitchFamily="34" charset="0"/>
              </a:rPr>
              <a:t>Daszyński</a:t>
            </a:r>
            <a:br>
              <a:rPr lang="pl-PL" sz="4000" dirty="0" smtClean="0">
                <a:solidFill>
                  <a:srgbClr val="FFFFFF"/>
                </a:solidFill>
                <a:latin typeface="Bahnschrift SemiBold" panose="020B0502040204020203" pitchFamily="34" charset="0"/>
              </a:rPr>
            </a:br>
            <a:r>
              <a:rPr lang="pl-PL" sz="4000" dirty="0" smtClean="0">
                <a:solidFill>
                  <a:srgbClr val="FFFFFF"/>
                </a:solidFill>
                <a:latin typeface="Bahnschrift SemiBold" panose="020B0502040204020203" pitchFamily="34" charset="0"/>
              </a:rPr>
              <a:t>- jego </a:t>
            </a:r>
            <a:r>
              <a:rPr lang="pl-PL" sz="4000" dirty="0">
                <a:solidFill>
                  <a:srgbClr val="FFFFFF"/>
                </a:solidFill>
                <a:latin typeface="Bahnschrift SemiBold" panose="020B0502040204020203" pitchFamily="34" charset="0"/>
              </a:rPr>
              <a:t>działania w sprawie Polski oraz ostatnia przemowa</a:t>
            </a:r>
          </a:p>
        </p:txBody>
      </p:sp>
      <p:cxnSp>
        <p:nvCxnSpPr>
          <p:cNvPr id="73" name="Straight Connector 72">
            <a:extLst>
              <a:ext uri="{FF2B5EF4-FFF2-40B4-BE49-F238E27FC236}">
                <a16:creationId xmlns="" xmlns:a16="http://schemas.microsoft.com/office/drawing/2014/main"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 xmlns:a16="http://schemas.microsoft.com/office/drawing/2014/main" id="{3F01F577-DADB-4587-A624-D0219D5A4AC7}"/>
              </a:ext>
            </a:extLst>
          </p:cNvPr>
          <p:cNvSpPr>
            <a:spLocks noGrp="1"/>
          </p:cNvSpPr>
          <p:nvPr>
            <p:ph idx="1"/>
          </p:nvPr>
        </p:nvSpPr>
        <p:spPr>
          <a:xfrm>
            <a:off x="5015895" y="368300"/>
            <a:ext cx="7179832" cy="6235700"/>
          </a:xfrm>
        </p:spPr>
        <p:txBody>
          <a:bodyPr anchor="ctr">
            <a:noAutofit/>
          </a:bodyPr>
          <a:lstStyle/>
          <a:p>
            <a:pPr marL="0" indent="0">
              <a:lnSpc>
                <a:spcPct val="100000"/>
              </a:lnSpc>
              <a:spcBef>
                <a:spcPts val="600"/>
              </a:spcBef>
              <a:spcAft>
                <a:spcPts val="600"/>
              </a:spcAft>
              <a:buNone/>
            </a:pPr>
            <a:r>
              <a:rPr lang="pl-PL" sz="1800" dirty="0">
                <a:solidFill>
                  <a:srgbClr val="FFFFFF"/>
                </a:solidFill>
                <a:effectLst/>
                <a:latin typeface="Bahnschrift SemiBold" panose="020B0502040204020203" pitchFamily="34" charset="0"/>
                <a:ea typeface="Times New Roman" panose="02020603050405020304" pitchFamily="18" charset="0"/>
              </a:rPr>
              <a:t>28 maja 1917 głosował w parlamencie austriackim za wnioskiem </a:t>
            </a:r>
            <a:r>
              <a:rPr lang="pl-PL" sz="1800" dirty="0">
                <a:solidFill>
                  <a:srgbClr val="FFFFFF"/>
                </a:solidFill>
                <a:latin typeface="Bahnschrift SemiBold" panose="020B0502040204020203" pitchFamily="34" charset="0"/>
                <a:ea typeface="Times New Roman" panose="02020603050405020304" pitchFamily="18" charset="0"/>
              </a:rPr>
              <a:t>PSL „Piast”</a:t>
            </a:r>
            <a:r>
              <a:rPr lang="pl-PL" sz="1800" dirty="0">
                <a:solidFill>
                  <a:srgbClr val="FFFFFF"/>
                </a:solidFill>
                <a:effectLst/>
                <a:latin typeface="Bahnschrift SemiBold" panose="020B0502040204020203" pitchFamily="34" charset="0"/>
                <a:ea typeface="Times New Roman" panose="02020603050405020304" pitchFamily="18" charset="0"/>
              </a:rPr>
              <a:t>, w którym </a:t>
            </a:r>
            <a:r>
              <a:rPr lang="pl-PL" sz="1800" i="1" dirty="0">
                <a:solidFill>
                  <a:srgbClr val="FFFFFF"/>
                </a:solidFill>
                <a:effectLst/>
                <a:latin typeface="Bahnschrift SemiBold" panose="020B0502040204020203" pitchFamily="34" charset="0"/>
                <a:ea typeface="Times New Roman" panose="02020603050405020304" pitchFamily="18" charset="0"/>
              </a:rPr>
              <a:t>Koło Polskie Sejmowe stwierdza, że jedynym pragnieniem narodu polskiego jest odzyskanie niepodległej i zjednoczonej Polski z dostępem do morza </a:t>
            </a:r>
          </a:p>
          <a:p>
            <a:pPr marL="0" indent="0">
              <a:lnSpc>
                <a:spcPct val="100000"/>
              </a:lnSpc>
              <a:spcBef>
                <a:spcPts val="600"/>
              </a:spcBef>
              <a:spcAft>
                <a:spcPts val="600"/>
              </a:spcAft>
              <a:buNone/>
            </a:pPr>
            <a:r>
              <a:rPr lang="pl-PL" sz="1800" dirty="0">
                <a:solidFill>
                  <a:srgbClr val="FFFFFF"/>
                </a:solidFill>
                <a:latin typeface="Bahnschrift SemiBold" panose="020B0502040204020203" pitchFamily="34" charset="0"/>
                <a:ea typeface="Times New Roman" panose="02020603050405020304" pitchFamily="18" charset="0"/>
              </a:rPr>
              <a:t>W</a:t>
            </a:r>
            <a:r>
              <a:rPr lang="pl-PL" sz="1800" dirty="0">
                <a:solidFill>
                  <a:srgbClr val="FFFFFF"/>
                </a:solidFill>
                <a:effectLst/>
                <a:latin typeface="Bahnschrift SemiBold" panose="020B0502040204020203" pitchFamily="34" charset="0"/>
                <a:ea typeface="Times New Roman" panose="02020603050405020304" pitchFamily="18" charset="0"/>
              </a:rPr>
              <a:t>rześnia 1918 z jego inicjatywy opracowano i uzgodniono z Narodową Demokracją wniosek, wniesiony do parlamentu austriackiego. Domagano się w nim przywrócenia niezawisłego państwa polskiego złożonego z ziem trzech zaborów, własnym wybrzeżem i Śląskiem. </a:t>
            </a:r>
          </a:p>
          <a:p>
            <a:pPr marL="0" indent="0">
              <a:lnSpc>
                <a:spcPct val="100000"/>
              </a:lnSpc>
              <a:spcBef>
                <a:spcPts val="600"/>
              </a:spcBef>
              <a:spcAft>
                <a:spcPts val="600"/>
              </a:spcAft>
              <a:buNone/>
            </a:pPr>
            <a:r>
              <a:rPr lang="pl-PL" sz="1800" dirty="0">
                <a:solidFill>
                  <a:srgbClr val="FFFFFF"/>
                </a:solidFill>
                <a:effectLst/>
                <a:latin typeface="Bahnschrift SemiBold" panose="020B0502040204020203" pitchFamily="34" charset="0"/>
                <a:ea typeface="Times New Roman" panose="02020603050405020304" pitchFamily="18" charset="0"/>
              </a:rPr>
              <a:t>Sprawę polską uznano za międzynarodową i postulowano udział Polski w kongresie pokojowym, który „ma sprawę Polski rozstrzygnąć”. Swą ostatnią mowę wygłosił 3 października 1918. Stwierdził wówczas, iż:</a:t>
            </a:r>
          </a:p>
          <a:p>
            <a:pPr marL="0" indent="0">
              <a:lnSpc>
                <a:spcPct val="100000"/>
              </a:lnSpc>
              <a:spcBef>
                <a:spcPts val="600"/>
              </a:spcBef>
              <a:spcAft>
                <a:spcPts val="600"/>
              </a:spcAft>
              <a:buNone/>
            </a:pPr>
            <a:r>
              <a:rPr lang="pl-PL" sz="1800" i="1" dirty="0">
                <a:solidFill>
                  <a:srgbClr val="FFFFFF"/>
                </a:solidFill>
                <a:effectLst/>
                <a:latin typeface="Calibri" panose="020F0502020204030204" pitchFamily="34" charset="0"/>
                <a:ea typeface="Times New Roman" panose="02020603050405020304" pitchFamily="18" charset="0"/>
              </a:rPr>
              <a:t>wszyscy Polacy zgodnie oświadczają, że chcą narodowego prawa dla wszystkich trzech zaborów powstałych po gwałcie rozbioru Polski: wszystkie trzy zabory mają być złączone i ogłoszone jako niepodległe państwo, a to zjednoczenie i ta niepodległość musi dojść do skutku na drodze międzynarodowego prawa, na międzynarodowym światowym kongresie pokoju</a:t>
            </a:r>
            <a:r>
              <a:rPr lang="pl-PL" sz="1800" dirty="0">
                <a:solidFill>
                  <a:srgbClr val="FFFFFF"/>
                </a:solidFill>
                <a:effectLst/>
                <a:latin typeface="Calibri" panose="020F0502020204030204" pitchFamily="34" charset="0"/>
                <a:ea typeface="Times New Roman" panose="02020603050405020304" pitchFamily="18" charset="0"/>
              </a:rPr>
              <a:t>.</a:t>
            </a:r>
            <a:endParaRPr lang="pl-PL" sz="1800" dirty="0">
              <a:solidFill>
                <a:srgbClr val="FFFFFF"/>
              </a:solidFill>
              <a:effectLst/>
              <a:latin typeface="Times New Roman" panose="02020603050405020304" pitchFamily="18" charset="0"/>
              <a:ea typeface="Times New Roman" panose="02020603050405020304" pitchFamily="18" charset="0"/>
            </a:endParaRPr>
          </a:p>
        </p:txBody>
      </p:sp>
      <p:sp>
        <p:nvSpPr>
          <p:cNvPr id="4" name="pole tekstowe 3">
            <a:extLst>
              <a:ext uri="{FF2B5EF4-FFF2-40B4-BE49-F238E27FC236}">
                <a16:creationId xmlns="" xmlns:a16="http://schemas.microsoft.com/office/drawing/2014/main" id="{79B924A1-6B3A-4EDB-B908-242FF00A4E80}"/>
              </a:ext>
            </a:extLst>
          </p:cNvPr>
          <p:cNvSpPr txBox="1"/>
          <p:nvPr/>
        </p:nvSpPr>
        <p:spPr>
          <a:xfrm>
            <a:off x="1233595" y="6150113"/>
            <a:ext cx="2521527" cy="707886"/>
          </a:xfrm>
          <a:prstGeom prst="rect">
            <a:avLst/>
          </a:prstGeom>
          <a:noFill/>
        </p:spPr>
        <p:txBody>
          <a:bodyPr wrap="square" rtlCol="0">
            <a:spAutoFit/>
          </a:bodyPr>
          <a:lstStyle/>
          <a:p>
            <a:r>
              <a:rPr lang="pl-PL" sz="4000" dirty="0">
                <a:hlinkClick r:id="rId3" action="ppaction://hlinksldjump"/>
              </a:rPr>
              <a:t>Spis treści</a:t>
            </a:r>
            <a:endParaRPr lang="pl-PL" sz="4000" dirty="0"/>
          </a:p>
        </p:txBody>
      </p:sp>
    </p:spTree>
    <p:extLst>
      <p:ext uri="{BB962C8B-B14F-4D97-AF65-F5344CB8AC3E}">
        <p14:creationId xmlns="" xmlns:p14="http://schemas.microsoft.com/office/powerpoint/2010/main" val="2830828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5DFA9F-A53C-404F-90A2-E17342FF2A3A}"/>
              </a:ext>
            </a:extLst>
          </p:cNvPr>
          <p:cNvSpPr>
            <a:spLocks noGrp="1"/>
          </p:cNvSpPr>
          <p:nvPr>
            <p:ph type="title"/>
          </p:nvPr>
        </p:nvSpPr>
        <p:spPr>
          <a:xfrm>
            <a:off x="0" y="0"/>
            <a:ext cx="10515600" cy="1325563"/>
          </a:xfrm>
        </p:spPr>
        <p:txBody>
          <a:bodyPr/>
          <a:lstStyle/>
          <a:p>
            <a:r>
              <a:rPr lang="pl-PL" dirty="0" smtClean="0"/>
              <a:t>Źródła - zdjęcia  </a:t>
            </a:r>
            <a:endParaRPr lang="pl-PL" dirty="0"/>
          </a:p>
        </p:txBody>
      </p:sp>
      <p:sp>
        <p:nvSpPr>
          <p:cNvPr id="3" name="Symbol zastępczy zawartości 2">
            <a:extLst>
              <a:ext uri="{FF2B5EF4-FFF2-40B4-BE49-F238E27FC236}">
                <a16:creationId xmlns="" xmlns:a16="http://schemas.microsoft.com/office/drawing/2014/main" id="{5433AF46-C7F5-44E3-AE4C-3949AD5F380E}"/>
              </a:ext>
            </a:extLst>
          </p:cNvPr>
          <p:cNvSpPr>
            <a:spLocks noGrp="1"/>
          </p:cNvSpPr>
          <p:nvPr>
            <p:ph idx="1"/>
          </p:nvPr>
        </p:nvSpPr>
        <p:spPr>
          <a:xfrm>
            <a:off x="0" y="936625"/>
            <a:ext cx="10515600" cy="5667375"/>
          </a:xfrm>
        </p:spPr>
        <p:txBody>
          <a:bodyPr>
            <a:normAutofit fontScale="62500" lnSpcReduction="20000"/>
          </a:bodyPr>
          <a:lstStyle/>
          <a:p>
            <a:pPr>
              <a:lnSpc>
                <a:spcPct val="107000"/>
              </a:lnSpc>
              <a:spcAft>
                <a:spcPts val="800"/>
              </a:spcAft>
            </a:pPr>
            <a:r>
              <a:rPr lang="pl-PL"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Zdjęcia</a:t>
            </a: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https://zambrow.org/artykul/program-obchodow-dnia/1099384</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https://pl.wikipedia.org/wiki/God%C5%82o_Polski</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https://pl.wikipedia.org/wiki/Ignacy_Jan_Paderewski</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https://muzhp.pl/grafika/1590/380/.jpg</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https://niepodlegla.dzieje.pl/artykul/legiony-polskie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https://www.polacywewloszech.com/2019/05/28/ignacy-jan-paderewski-muzyk-kolekcjoner-i-maz-stanu-otwarta-konferencja-w-mediolanie/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http://ilustrowanytygodnikpolski2.blogspot.com/2018/10/witos-wincenty.html</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http://poszukiwania.pl/pogrzeb-wincentego-witosa-w-wierzchoslawicach.html</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https://www.se.pl/wiadomosci/polska/wincenty-witos-chlopiec-z-galicyjskiej-chaty-aa-8boi-kZ8b-L7vD.html</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https://superciekawi.pl/wincenty-witos-cytat/02-wincenty-witos/</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https://wiadomosci.onet.pl/tylko-w-onecie/bohaterowie-w-cieniu-pilsudskiego/kzlyg</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https://twojahistoria.pl/2017/11/13/jestem-polakiem-wiec-mam-obowiazki-polskie-jak-nalezy-rozumiec-najslynniejsze-slowa-romana-dmowskiego/</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https://trybun.org.pl/2015/05/12/80-lat-temu-zmarl-marszalek-jozef-pilsudski/</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https://m.niedziela.pl/artykul/53091/85-lat-temu-zmarl-marszalek-Jozef</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pole tekstowe 3">
            <a:extLst>
              <a:ext uri="{FF2B5EF4-FFF2-40B4-BE49-F238E27FC236}">
                <a16:creationId xmlns="" xmlns:a16="http://schemas.microsoft.com/office/drawing/2014/main" id="{F2898C38-A703-461C-BAE6-CC6F4D26F061}"/>
              </a:ext>
            </a:extLst>
          </p:cNvPr>
          <p:cNvSpPr txBox="1"/>
          <p:nvPr/>
        </p:nvSpPr>
        <p:spPr>
          <a:xfrm>
            <a:off x="5257800" y="6250057"/>
            <a:ext cx="3200400" cy="707886"/>
          </a:xfrm>
          <a:prstGeom prst="rect">
            <a:avLst/>
          </a:prstGeom>
          <a:noFill/>
        </p:spPr>
        <p:txBody>
          <a:bodyPr wrap="square" rtlCol="0">
            <a:spAutoFit/>
          </a:bodyPr>
          <a:lstStyle/>
          <a:p>
            <a:r>
              <a:rPr lang="pl-PL" sz="4000" dirty="0">
                <a:hlinkClick r:id="rId16" action="ppaction://hlinksldjump"/>
              </a:rPr>
              <a:t>Spis treści</a:t>
            </a:r>
            <a:endParaRPr lang="pl-PL" sz="4000" dirty="0"/>
          </a:p>
        </p:txBody>
      </p:sp>
    </p:spTree>
    <p:extLst>
      <p:ext uri="{BB962C8B-B14F-4D97-AF65-F5344CB8AC3E}">
        <p14:creationId xmlns="" xmlns:p14="http://schemas.microsoft.com/office/powerpoint/2010/main" val="3943705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 (1)">
            <a:hlinkClick r:id="" action="ppaction://media"/>
            <a:extLst>
              <a:ext uri="{FF2B5EF4-FFF2-40B4-BE49-F238E27FC236}">
                <a16:creationId xmlns="" xmlns:a16="http://schemas.microsoft.com/office/drawing/2014/main" id="{1FFD7C02-8C7D-4FAD-AC87-B41A8E34527F}"/>
              </a:ext>
            </a:extLst>
          </p:cNvPr>
          <p:cNvPicPr>
            <a:picLocks noChangeAspect="1"/>
          </p:cNvPicPr>
          <p:nvPr>
            <a:videoFile r:link="rId1"/>
            <p:extLst>
              <p:ext uri="{DAA4B4D4-6D71-4841-9C94-3DE7FCFB9230}">
                <p14:media xmlns="" xmlns:p14="http://schemas.microsoft.com/office/powerpoint/2010/main" r:embed="rId3">
                  <p14:trim st="15005" end="8542"/>
                </p14:media>
              </p:ext>
            </p:extLst>
          </p:nvPr>
        </p:nvPicPr>
        <p:blipFill>
          <a:blip r:embed="rId4" cstate="print"/>
          <a:stretch>
            <a:fillRect/>
          </a:stretch>
        </p:blipFill>
        <p:spPr>
          <a:xfrm>
            <a:off x="7703127" y="3599915"/>
            <a:ext cx="3657600" cy="45719"/>
          </a:xfrm>
          <a:prstGeom prst="rect">
            <a:avLst/>
          </a:prstGeom>
        </p:spPr>
      </p:pic>
      <p:sp>
        <p:nvSpPr>
          <p:cNvPr id="2" name="Tytuł 1">
            <a:extLst>
              <a:ext uri="{FF2B5EF4-FFF2-40B4-BE49-F238E27FC236}">
                <a16:creationId xmlns="" xmlns:a16="http://schemas.microsoft.com/office/drawing/2014/main" id="{AA9C3797-0501-46BC-821F-3A4B119C8667}"/>
              </a:ext>
            </a:extLst>
          </p:cNvPr>
          <p:cNvSpPr>
            <a:spLocks noGrp="1"/>
          </p:cNvSpPr>
          <p:nvPr>
            <p:ph type="title"/>
          </p:nvPr>
        </p:nvSpPr>
        <p:spPr>
          <a:xfrm>
            <a:off x="3985313" y="-345222"/>
            <a:ext cx="10515600" cy="1325563"/>
          </a:xfrm>
        </p:spPr>
        <p:txBody>
          <a:bodyPr/>
          <a:lstStyle/>
          <a:p>
            <a:r>
              <a:rPr lang="pl-PL" dirty="0">
                <a:latin typeface="Bahnschrift SemiBold" panose="020B0502040204020203" pitchFamily="34" charset="0"/>
              </a:rPr>
              <a:t>Spis treści </a:t>
            </a:r>
          </a:p>
        </p:txBody>
      </p:sp>
      <p:sp>
        <p:nvSpPr>
          <p:cNvPr id="3" name="Symbol zastępczy zawartości 2">
            <a:extLst>
              <a:ext uri="{FF2B5EF4-FFF2-40B4-BE49-F238E27FC236}">
                <a16:creationId xmlns="" xmlns:a16="http://schemas.microsoft.com/office/drawing/2014/main" id="{660ABD77-C259-44E4-9E53-84262C0C0FA0}"/>
              </a:ext>
            </a:extLst>
          </p:cNvPr>
          <p:cNvSpPr>
            <a:spLocks noGrp="1"/>
          </p:cNvSpPr>
          <p:nvPr>
            <p:ph idx="1"/>
          </p:nvPr>
        </p:nvSpPr>
        <p:spPr>
          <a:xfrm>
            <a:off x="158029" y="124693"/>
            <a:ext cx="9373898" cy="6857998"/>
          </a:xfrm>
        </p:spPr>
        <p:txBody>
          <a:bodyPr>
            <a:normAutofit fontScale="55000" lnSpcReduction="20000"/>
          </a:bodyPr>
          <a:lstStyle/>
          <a:p>
            <a:pPr marL="0" indent="0">
              <a:buNone/>
            </a:pPr>
            <a:r>
              <a:rPr lang="pl-PL" dirty="0">
                <a:latin typeface="Bahnschrift SemiBold" panose="020B0502040204020203" pitchFamily="34" charset="0"/>
                <a:hlinkClick r:id="rId5" action="ppaction://hlinksldjump"/>
              </a:rPr>
              <a:t>Jak Polska odzyskała niepodległość.</a:t>
            </a:r>
            <a:endParaRPr lang="pl-PL" dirty="0">
              <a:latin typeface="Bahnschrift SemiBold" panose="020B0502040204020203" pitchFamily="34" charset="0"/>
            </a:endParaRPr>
          </a:p>
          <a:p>
            <a:pPr marL="0" indent="0">
              <a:buNone/>
            </a:pPr>
            <a:r>
              <a:rPr lang="pl-PL" dirty="0">
                <a:latin typeface="Bahnschrift SemiBold" panose="020B0502040204020203" pitchFamily="34" charset="0"/>
                <a:hlinkClick r:id="rId6" action="ppaction://hlinksldjump"/>
              </a:rPr>
              <a:t>Józef </a:t>
            </a:r>
            <a:r>
              <a:rPr lang="pl-PL" dirty="0" smtClean="0">
                <a:latin typeface="Bahnschrift SemiBold" panose="020B0502040204020203" pitchFamily="34" charset="0"/>
                <a:hlinkClick r:id="rId6" action="ppaction://hlinksldjump"/>
              </a:rPr>
              <a:t>Piłsudski </a:t>
            </a:r>
            <a:endParaRPr lang="pl-PL" dirty="0">
              <a:latin typeface="Bahnschrift SemiBold" panose="020B0502040204020203" pitchFamily="34" charset="0"/>
            </a:endParaRPr>
          </a:p>
          <a:p>
            <a:pPr marL="0" indent="0">
              <a:buNone/>
            </a:pPr>
            <a:r>
              <a:rPr lang="pl-PL" dirty="0">
                <a:latin typeface="Bahnschrift SemiBold" panose="020B0502040204020203" pitchFamily="34" charset="0"/>
                <a:hlinkClick r:id="rId7" action="ppaction://hlinksldjump"/>
              </a:rPr>
              <a:t>Józef </a:t>
            </a:r>
            <a:r>
              <a:rPr lang="pl-PL" dirty="0" smtClean="0">
                <a:latin typeface="Bahnschrift SemiBold" panose="020B0502040204020203" pitchFamily="34" charset="0"/>
                <a:hlinkClick r:id="rId7" action="ppaction://hlinksldjump"/>
              </a:rPr>
              <a:t>Piłsudski - Legiony </a:t>
            </a:r>
            <a:r>
              <a:rPr lang="pl-PL" dirty="0">
                <a:latin typeface="Bahnschrift SemiBold" panose="020B0502040204020203" pitchFamily="34" charset="0"/>
                <a:hlinkClick r:id="rId7" action="ppaction://hlinksldjump"/>
              </a:rPr>
              <a:t>P</a:t>
            </a:r>
            <a:r>
              <a:rPr lang="pl-PL" dirty="0" smtClean="0">
                <a:latin typeface="Bahnschrift SemiBold" panose="020B0502040204020203" pitchFamily="34" charset="0"/>
                <a:hlinkClick r:id="rId7" action="ppaction://hlinksldjump"/>
              </a:rPr>
              <a:t>olskie </a:t>
            </a:r>
            <a:endParaRPr lang="pl-PL" dirty="0">
              <a:latin typeface="Bahnschrift SemiBold" panose="020B0502040204020203" pitchFamily="34" charset="0"/>
            </a:endParaRPr>
          </a:p>
          <a:p>
            <a:pPr marL="0" indent="0">
              <a:buNone/>
            </a:pPr>
            <a:r>
              <a:rPr lang="pl-PL" dirty="0">
                <a:latin typeface="Bahnschrift SemiBold" panose="020B0502040204020203" pitchFamily="34" charset="0"/>
                <a:hlinkClick r:id="rId8" action="ppaction://hlinksldjump"/>
              </a:rPr>
              <a:t>Józef </a:t>
            </a:r>
            <a:r>
              <a:rPr lang="pl-PL" dirty="0" smtClean="0">
                <a:latin typeface="Bahnschrift SemiBold" panose="020B0502040204020203" pitchFamily="34" charset="0"/>
                <a:hlinkClick r:id="rId8" action="ppaction://hlinksldjump"/>
              </a:rPr>
              <a:t>Piłsudski – tworzenie </a:t>
            </a:r>
            <a:r>
              <a:rPr lang="pl-PL" dirty="0">
                <a:latin typeface="Bahnschrift SemiBold" panose="020B0502040204020203" pitchFamily="34" charset="0"/>
                <a:hlinkClick r:id="rId8" action="ppaction://hlinksldjump"/>
              </a:rPr>
              <a:t>tajnego rządu </a:t>
            </a:r>
            <a:endParaRPr lang="pl-PL" dirty="0">
              <a:latin typeface="Bahnschrift SemiBold" panose="020B0502040204020203" pitchFamily="34" charset="0"/>
            </a:endParaRPr>
          </a:p>
          <a:p>
            <a:pPr marL="0" indent="0">
              <a:buNone/>
            </a:pPr>
            <a:r>
              <a:rPr lang="pl-PL" dirty="0">
                <a:latin typeface="Bahnschrift SemiBold" panose="020B0502040204020203" pitchFamily="34" charset="0"/>
                <a:hlinkClick r:id="rId9" action="ppaction://hlinksldjump"/>
              </a:rPr>
              <a:t>Józef </a:t>
            </a:r>
            <a:r>
              <a:rPr lang="pl-PL" dirty="0" smtClean="0">
                <a:latin typeface="Bahnschrift SemiBold" panose="020B0502040204020203" pitchFamily="34" charset="0"/>
                <a:hlinkClick r:id="rId9" action="ppaction://hlinksldjump"/>
              </a:rPr>
              <a:t>Piłsudski-  ostatnie </a:t>
            </a:r>
            <a:r>
              <a:rPr lang="pl-PL" dirty="0">
                <a:latin typeface="Bahnschrift SemiBold" panose="020B0502040204020203" pitchFamily="34" charset="0"/>
                <a:hlinkClick r:id="rId9" action="ppaction://hlinksldjump"/>
              </a:rPr>
              <a:t>lata</a:t>
            </a:r>
            <a:endParaRPr lang="pl-PL" dirty="0">
              <a:latin typeface="Bahnschrift SemiBold" panose="020B0502040204020203" pitchFamily="34" charset="0"/>
            </a:endParaRPr>
          </a:p>
          <a:p>
            <a:endParaRPr lang="pl-PL" dirty="0">
              <a:latin typeface="Bahnschrift SemiBold" panose="020B0502040204020203" pitchFamily="34" charset="0"/>
              <a:hlinkClick r:id="rId10" action="ppaction://hlinksldjump"/>
            </a:endParaRPr>
          </a:p>
          <a:p>
            <a:pPr marL="0" indent="0">
              <a:buNone/>
            </a:pPr>
            <a:r>
              <a:rPr lang="pl-PL" dirty="0">
                <a:latin typeface="Bahnschrift SemiBold" panose="020B0502040204020203" pitchFamily="34" charset="0"/>
                <a:hlinkClick r:id="rId10" action="ppaction://hlinksldjump"/>
              </a:rPr>
              <a:t>Roman Dmowski </a:t>
            </a:r>
            <a:endParaRPr lang="pl-PL" dirty="0">
              <a:latin typeface="Bahnschrift SemiBold" panose="020B0502040204020203" pitchFamily="34" charset="0"/>
            </a:endParaRPr>
          </a:p>
          <a:p>
            <a:pPr marL="0" indent="0">
              <a:buNone/>
            </a:pPr>
            <a:r>
              <a:rPr lang="pl-PL" dirty="0">
                <a:latin typeface="Bahnschrift SemiBold" panose="020B0502040204020203" pitchFamily="34" charset="0"/>
                <a:hlinkClick r:id="rId11" action="ppaction://hlinksldjump"/>
              </a:rPr>
              <a:t>Roman </a:t>
            </a:r>
            <a:r>
              <a:rPr lang="pl-PL" dirty="0" smtClean="0">
                <a:latin typeface="Bahnschrift SemiBold" panose="020B0502040204020203" pitchFamily="34" charset="0"/>
                <a:hlinkClick r:id="rId11" action="ppaction://hlinksldjump"/>
              </a:rPr>
              <a:t>Dmowski - działania </a:t>
            </a:r>
            <a:r>
              <a:rPr lang="pl-PL" dirty="0">
                <a:latin typeface="Bahnschrift SemiBold" panose="020B0502040204020203" pitchFamily="34" charset="0"/>
                <a:hlinkClick r:id="rId11" action="ppaction://hlinksldjump"/>
              </a:rPr>
              <a:t>w obronie niepodległości</a:t>
            </a:r>
            <a:endParaRPr lang="pl-PL" dirty="0">
              <a:latin typeface="Bahnschrift SemiBold" panose="020B0502040204020203" pitchFamily="34" charset="0"/>
            </a:endParaRPr>
          </a:p>
          <a:p>
            <a:endParaRPr lang="pl-PL" dirty="0">
              <a:latin typeface="Bahnschrift SemiBold" panose="020B0502040204020203" pitchFamily="34" charset="0"/>
              <a:hlinkClick r:id="rId12" action="ppaction://hlinksldjump"/>
            </a:endParaRPr>
          </a:p>
          <a:p>
            <a:pPr marL="0" indent="0">
              <a:buNone/>
            </a:pPr>
            <a:r>
              <a:rPr lang="pl-PL" dirty="0">
                <a:latin typeface="Bahnschrift SemiBold" panose="020B0502040204020203" pitchFamily="34" charset="0"/>
                <a:hlinkClick r:id="rId12" action="ppaction://hlinksldjump"/>
              </a:rPr>
              <a:t>Ignacy Jan Paderewski </a:t>
            </a:r>
            <a:endParaRPr lang="pl-PL" dirty="0">
              <a:latin typeface="Bahnschrift SemiBold" panose="020B0502040204020203" pitchFamily="34" charset="0"/>
            </a:endParaRPr>
          </a:p>
          <a:p>
            <a:pPr marL="0" indent="0">
              <a:buNone/>
            </a:pPr>
            <a:r>
              <a:rPr lang="pl-PL" dirty="0">
                <a:latin typeface="Bahnschrift SemiBold" panose="020B0502040204020203" pitchFamily="34" charset="0"/>
                <a:hlinkClick r:id="rId13" action="ppaction://hlinksldjump"/>
              </a:rPr>
              <a:t>Ignacy Jan </a:t>
            </a:r>
            <a:r>
              <a:rPr lang="pl-PL" dirty="0" smtClean="0">
                <a:latin typeface="Bahnschrift SemiBold" panose="020B0502040204020203" pitchFamily="34" charset="0"/>
                <a:hlinkClick r:id="rId13" action="ppaction://hlinksldjump"/>
              </a:rPr>
              <a:t>Paderewski - jak </a:t>
            </a:r>
            <a:r>
              <a:rPr lang="pl-PL" dirty="0">
                <a:latin typeface="Bahnschrift SemiBold" panose="020B0502040204020203" pitchFamily="34" charset="0"/>
                <a:hlinkClick r:id="rId13" action="ppaction://hlinksldjump"/>
              </a:rPr>
              <a:t>był postrzegany przez społeczeństwo </a:t>
            </a:r>
          </a:p>
          <a:p>
            <a:pPr marL="0" indent="0">
              <a:buNone/>
            </a:pPr>
            <a:r>
              <a:rPr lang="pl-PL" dirty="0">
                <a:latin typeface="Bahnschrift SemiBold" panose="020B0502040204020203" pitchFamily="34" charset="0"/>
                <a:hlinkClick r:id="rId14" action="ppaction://hlinksldjump"/>
              </a:rPr>
              <a:t> Ignacy Jan </a:t>
            </a:r>
            <a:r>
              <a:rPr lang="pl-PL" dirty="0" smtClean="0">
                <a:latin typeface="Bahnschrift SemiBold" panose="020B0502040204020203" pitchFamily="34" charset="0"/>
                <a:hlinkClick r:id="rId14" action="ppaction://hlinksldjump"/>
              </a:rPr>
              <a:t>Paderewski - trudne </a:t>
            </a:r>
            <a:r>
              <a:rPr lang="pl-PL" dirty="0">
                <a:latin typeface="Bahnschrift SemiBold" panose="020B0502040204020203" pitchFamily="34" charset="0"/>
                <a:hlinkClick r:id="rId14" action="ppaction://hlinksldjump"/>
              </a:rPr>
              <a:t>ostatnie lata</a:t>
            </a:r>
            <a:endParaRPr lang="pl-PL" dirty="0">
              <a:latin typeface="Bahnschrift SemiBold" panose="020B0502040204020203" pitchFamily="34" charset="0"/>
            </a:endParaRPr>
          </a:p>
          <a:p>
            <a:endParaRPr lang="pl-PL" dirty="0">
              <a:latin typeface="Bahnschrift SemiBold" panose="020B0502040204020203" pitchFamily="34" charset="0"/>
              <a:hlinkClick r:id="rId15" action="ppaction://hlinksldjump"/>
            </a:endParaRPr>
          </a:p>
          <a:p>
            <a:pPr marL="0" indent="0">
              <a:buNone/>
            </a:pPr>
            <a:r>
              <a:rPr lang="pl-PL" dirty="0">
                <a:latin typeface="Bahnschrift SemiBold" panose="020B0502040204020203" pitchFamily="34" charset="0"/>
                <a:hlinkClick r:id="rId15" action="ppaction://hlinksldjump"/>
              </a:rPr>
              <a:t>Wincenty Witos</a:t>
            </a:r>
          </a:p>
          <a:p>
            <a:pPr marL="0" indent="0">
              <a:buNone/>
            </a:pPr>
            <a:r>
              <a:rPr lang="pl-PL" dirty="0">
                <a:latin typeface="Bahnschrift SemiBold" panose="020B0502040204020203" pitchFamily="34" charset="0"/>
                <a:hlinkClick r:id="rId16" action="ppaction://hlinksldjump"/>
              </a:rPr>
              <a:t>Wincenty </a:t>
            </a:r>
            <a:r>
              <a:rPr lang="pl-PL" dirty="0" smtClean="0">
                <a:latin typeface="Bahnschrift SemiBold" panose="020B0502040204020203" pitchFamily="34" charset="0"/>
                <a:hlinkClick r:id="rId16" action="ppaction://hlinksldjump"/>
              </a:rPr>
              <a:t>Witos - </a:t>
            </a:r>
            <a:r>
              <a:rPr lang="pl-PL" dirty="0">
                <a:latin typeface="Bahnschrift SemiBold" panose="020B0502040204020203" pitchFamily="34" charset="0"/>
                <a:hlinkClick r:id="rId16" action="ppaction://hlinksldjump"/>
              </a:rPr>
              <a:t>młodzieńcze lata oraz rozwój kariery politycznej </a:t>
            </a:r>
            <a:endParaRPr lang="pl-PL" dirty="0">
              <a:latin typeface="Bahnschrift SemiBold" panose="020B0502040204020203" pitchFamily="34" charset="0"/>
            </a:endParaRPr>
          </a:p>
          <a:p>
            <a:pPr marL="0" indent="0">
              <a:buNone/>
            </a:pPr>
            <a:r>
              <a:rPr lang="pl-PL" dirty="0">
                <a:latin typeface="Bahnschrift SemiBold" panose="020B0502040204020203" pitchFamily="34" charset="0"/>
                <a:hlinkClick r:id="rId17" action="ppaction://hlinksldjump"/>
              </a:rPr>
              <a:t>Wincenty </a:t>
            </a:r>
            <a:r>
              <a:rPr lang="pl-PL" dirty="0" smtClean="0">
                <a:latin typeface="Bahnschrift SemiBold" panose="020B0502040204020203" pitchFamily="34" charset="0"/>
                <a:hlinkClick r:id="rId17" action="ppaction://hlinksldjump"/>
              </a:rPr>
              <a:t>Witos - </a:t>
            </a:r>
            <a:r>
              <a:rPr lang="pl-PL" dirty="0">
                <a:latin typeface="Bahnschrift SemiBold" panose="020B0502040204020203" pitchFamily="34" charset="0"/>
                <a:hlinkClick r:id="rId17" action="ppaction://hlinksldjump"/>
              </a:rPr>
              <a:t>podczas I wojny światowej oraz bilans jego pierwszego rządu</a:t>
            </a:r>
            <a:endParaRPr lang="pl-PL" dirty="0">
              <a:latin typeface="Bahnschrift SemiBold" panose="020B0502040204020203" pitchFamily="34" charset="0"/>
            </a:endParaRPr>
          </a:p>
          <a:p>
            <a:pPr marL="0" indent="0">
              <a:buNone/>
            </a:pPr>
            <a:r>
              <a:rPr lang="pl-PL" dirty="0">
                <a:latin typeface="Bahnschrift SemiBold" panose="020B0502040204020203" pitchFamily="34" charset="0"/>
                <a:hlinkClick r:id="rId18" action="ppaction://hlinksldjump"/>
              </a:rPr>
              <a:t>Wincenty </a:t>
            </a:r>
            <a:r>
              <a:rPr lang="pl-PL" dirty="0" smtClean="0">
                <a:latin typeface="Bahnschrift SemiBold" panose="020B0502040204020203" pitchFamily="34" charset="0"/>
                <a:hlinkClick r:id="rId18" action="ppaction://hlinksldjump"/>
              </a:rPr>
              <a:t>Witos - ostatnie </a:t>
            </a:r>
            <a:r>
              <a:rPr lang="pl-PL" dirty="0">
                <a:latin typeface="Bahnschrift SemiBold" panose="020B0502040204020203" pitchFamily="34" charset="0"/>
                <a:hlinkClick r:id="rId18" action="ppaction://hlinksldjump"/>
              </a:rPr>
              <a:t>lata</a:t>
            </a:r>
            <a:endParaRPr lang="pl-PL" dirty="0">
              <a:latin typeface="Bahnschrift SemiBold" panose="020B0502040204020203" pitchFamily="34" charset="0"/>
            </a:endParaRPr>
          </a:p>
          <a:p>
            <a:endParaRPr lang="pl-PL" dirty="0">
              <a:latin typeface="Bahnschrift SemiBold" panose="020B0502040204020203" pitchFamily="34" charset="0"/>
              <a:hlinkClick r:id="rId19" action="ppaction://hlinksldjump"/>
            </a:endParaRPr>
          </a:p>
          <a:p>
            <a:pPr marL="0" indent="0">
              <a:buNone/>
            </a:pPr>
            <a:r>
              <a:rPr lang="pl-PL" dirty="0">
                <a:latin typeface="Bahnschrift SemiBold" panose="020B0502040204020203" pitchFamily="34" charset="0"/>
                <a:hlinkClick r:id="rId19" action="ppaction://hlinksldjump"/>
              </a:rPr>
              <a:t>Ignacy Daszyński </a:t>
            </a:r>
            <a:endParaRPr lang="pl-PL" dirty="0">
              <a:latin typeface="Bahnschrift SemiBold" panose="020B0502040204020203" pitchFamily="34" charset="0"/>
            </a:endParaRPr>
          </a:p>
          <a:p>
            <a:pPr marL="0" indent="0">
              <a:buNone/>
            </a:pPr>
            <a:r>
              <a:rPr lang="pl-PL" dirty="0">
                <a:latin typeface="Bahnschrift SemiBold" panose="020B0502040204020203" pitchFamily="34" charset="0"/>
                <a:hlinkClick r:id="rId20" action="ppaction://hlinksldjump"/>
              </a:rPr>
              <a:t>Ignacy </a:t>
            </a:r>
            <a:r>
              <a:rPr lang="pl-PL" dirty="0" smtClean="0">
                <a:latin typeface="Bahnschrift SemiBold" panose="020B0502040204020203" pitchFamily="34" charset="0"/>
                <a:hlinkClick r:id="rId20" action="ppaction://hlinksldjump"/>
              </a:rPr>
              <a:t>Daszyński - jego </a:t>
            </a:r>
            <a:r>
              <a:rPr lang="pl-PL" dirty="0">
                <a:latin typeface="Bahnschrift SemiBold" panose="020B0502040204020203" pitchFamily="34" charset="0"/>
                <a:hlinkClick r:id="rId20" action="ppaction://hlinksldjump"/>
              </a:rPr>
              <a:t>działania w sprawie Polski oraz ostatnia przemowa </a:t>
            </a:r>
            <a:endParaRPr lang="pl-PL" dirty="0">
              <a:latin typeface="Bahnschrift SemiBold" panose="020B0502040204020203" pitchFamily="34" charset="0"/>
            </a:endParaRPr>
          </a:p>
          <a:p>
            <a:endParaRPr lang="pl-PL" dirty="0">
              <a:latin typeface="Bahnschrift SemiBold" panose="020B0502040204020203" pitchFamily="34" charset="0"/>
              <a:hlinkClick r:id="rId21" action="ppaction://hlinksldjump"/>
            </a:endParaRPr>
          </a:p>
          <a:p>
            <a:pPr marL="0" indent="0">
              <a:buNone/>
            </a:pPr>
            <a:r>
              <a:rPr lang="pl-PL" dirty="0" smtClean="0">
                <a:latin typeface="Bahnschrift SemiBold" panose="020B0502040204020203" pitchFamily="34" charset="0"/>
                <a:hlinkClick r:id="rId21" action="ppaction://hlinksldjump"/>
              </a:rPr>
              <a:t>Źródła - zdjęcia </a:t>
            </a:r>
            <a:endParaRPr lang="pl-PL" dirty="0">
              <a:latin typeface="Bahnschrift SemiBold" panose="020B0502040204020203" pitchFamily="34" charset="0"/>
            </a:endParaRPr>
          </a:p>
          <a:p>
            <a:pPr marL="0" indent="0">
              <a:buNone/>
            </a:pPr>
            <a:r>
              <a:rPr lang="pl-PL" dirty="0" smtClean="0">
                <a:latin typeface="Bahnschrift SemiBold" panose="020B0502040204020203" pitchFamily="34" charset="0"/>
                <a:hlinkClick r:id="rId22" action="ppaction://hlinksldjump"/>
              </a:rPr>
              <a:t>Źródła - </a:t>
            </a:r>
            <a:r>
              <a:rPr lang="pl-PL" dirty="0">
                <a:latin typeface="Bahnschrift SemiBold" panose="020B0502040204020203" pitchFamily="34" charset="0"/>
                <a:hlinkClick r:id="rId22" action="ppaction://hlinksldjump"/>
              </a:rPr>
              <a:t>wiadomości </a:t>
            </a:r>
            <a:endParaRPr lang="pl-PL" dirty="0">
              <a:latin typeface="Bahnschrift SemiBold" panose="020B0502040204020203" pitchFamily="34" charset="0"/>
            </a:endParaRPr>
          </a:p>
          <a:p>
            <a:pPr marL="0" indent="0">
              <a:buNone/>
            </a:pPr>
            <a:endParaRPr lang="pl-PL" dirty="0"/>
          </a:p>
        </p:txBody>
      </p:sp>
      <p:pic>
        <p:nvPicPr>
          <p:cNvPr id="3074" name="Picture 2" descr="Godło Polski – Wikipedia, wolna encyklopedia">
            <a:extLst>
              <a:ext uri="{FF2B5EF4-FFF2-40B4-BE49-F238E27FC236}">
                <a16:creationId xmlns="" xmlns:a16="http://schemas.microsoft.com/office/drawing/2014/main" id="{B2A78477-795E-4C8B-A598-C21322BCD00A}"/>
              </a:ext>
            </a:extLst>
          </p:cNvPr>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7518977" y="737284"/>
            <a:ext cx="4025900" cy="411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05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2E08F93-FCE5-41A1-92F6-E139E9CDA41A}"/>
              </a:ext>
            </a:extLst>
          </p:cNvPr>
          <p:cNvSpPr>
            <a:spLocks noGrp="1"/>
          </p:cNvSpPr>
          <p:nvPr>
            <p:ph type="title"/>
          </p:nvPr>
        </p:nvSpPr>
        <p:spPr/>
        <p:txBody>
          <a:bodyPr/>
          <a:lstStyle/>
          <a:p>
            <a:r>
              <a:rPr lang="pl-PL" smtClean="0"/>
              <a:t>Źródła - wiadomości </a:t>
            </a:r>
            <a:endParaRPr lang="pl-PL" dirty="0"/>
          </a:p>
        </p:txBody>
      </p:sp>
      <p:sp>
        <p:nvSpPr>
          <p:cNvPr id="3" name="Symbol zastępczy zawartości 2">
            <a:extLst>
              <a:ext uri="{FF2B5EF4-FFF2-40B4-BE49-F238E27FC236}">
                <a16:creationId xmlns="" xmlns:a16="http://schemas.microsoft.com/office/drawing/2014/main" id="{C22FD74B-0369-4276-8F19-93D187C3AC6E}"/>
              </a:ext>
            </a:extLst>
          </p:cNvPr>
          <p:cNvSpPr>
            <a:spLocks noGrp="1"/>
          </p:cNvSpPr>
          <p:nvPr>
            <p:ph idx="1"/>
          </p:nvPr>
        </p:nvSpPr>
        <p:spPr>
          <a:xfrm>
            <a:off x="838200" y="1343892"/>
            <a:ext cx="10515600" cy="5320144"/>
          </a:xfrm>
        </p:spPr>
        <p:txBody>
          <a:bodyPr>
            <a:normAutofit fontScale="47500" lnSpcReduction="20000"/>
          </a:bodyPr>
          <a:lstStyle/>
          <a:p>
            <a:pPr marL="0" indent="0">
              <a:lnSpc>
                <a:spcPct val="107000"/>
              </a:lnSpc>
              <a:spcAft>
                <a:spcPts val="800"/>
              </a:spcAft>
              <a:buNone/>
            </a:pPr>
            <a:r>
              <a:rPr lang="pl-PL" sz="28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Wiadomości</a:t>
            </a:r>
            <a:r>
              <a:rPr lang="pl-PL" sz="2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l-PL"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https://www.smartage.pl/odzyskanie-niepodleglosci-przez-polske-w-1918-roku/</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pl-PL" sz="2800" u="sng" kern="150" dirty="0">
                <a:solidFill>
                  <a:srgbClr val="0563C1"/>
                </a:solidFill>
                <a:effectLst/>
                <a:latin typeface="Times New Roman" panose="02020603050405020304" pitchFamily="18" charset="0"/>
                <a:ea typeface="SimSun" panose="02010600030101010101" pitchFamily="2" charset="-122"/>
                <a:cs typeface="Lucida Sans" panose="020B0602030504020204" pitchFamily="34" charset="0"/>
                <a:hlinkClick r:id="rId3"/>
              </a:rPr>
              <a:t>https://opracowania.pl/opracowania/historia/odzyskanie-niepodleglosci,oid,910</a:t>
            </a:r>
            <a:r>
              <a:rPr lang="pl-PL" sz="2800" kern="150" dirty="0">
                <a:effectLst/>
                <a:latin typeface="Times New Roman" panose="02020603050405020304" pitchFamily="18" charset="0"/>
                <a:ea typeface="SimSun" panose="02010600030101010101" pitchFamily="2" charset="-122"/>
                <a:cs typeface="Lucida Sans" panose="020B0602030504020204" pitchFamily="34" charset="0"/>
              </a:rPr>
              <a:t> </a:t>
            </a:r>
            <a:r>
              <a:rPr lang="pl-PL" sz="2800" u="sng" kern="150" dirty="0">
                <a:solidFill>
                  <a:srgbClr val="000000"/>
                </a:solidFill>
                <a:effectLst/>
                <a:latin typeface="Times New Roman" panose="02020603050405020304" pitchFamily="18" charset="0"/>
                <a:ea typeface="SimSun" panose="02010600030101010101" pitchFamily="2" charset="-122"/>
                <a:cs typeface="Lucida Sans" panose="020B0602030504020204" pitchFamily="34" charset="0"/>
                <a:hlinkClick r:id="rId4"/>
              </a:rPr>
              <a:t>https://www.wprost.pl/historia/100-lat-niepodleglosci/10167464/wincenty-witos-chlopski-maz-stanu.html</a:t>
            </a:r>
            <a:endParaRPr lang="pl-PL" sz="2800" kern="150" dirty="0">
              <a:effectLst/>
              <a:latin typeface="Times New Roman" panose="02020603050405020304" pitchFamily="18" charset="0"/>
              <a:ea typeface="SimSun" panose="02010600030101010101" pitchFamily="2" charset="-122"/>
              <a:cs typeface="Lucida Sans" panose="020B0602030504020204" pitchFamily="34" charset="0"/>
            </a:endParaRPr>
          </a:p>
          <a:p>
            <a:pPr algn="just">
              <a:lnSpc>
                <a:spcPct val="150000"/>
              </a:lnSpc>
            </a:pPr>
            <a:r>
              <a:rPr lang="pl-PL" sz="2800" u="sng" kern="150" dirty="0">
                <a:solidFill>
                  <a:srgbClr val="000000"/>
                </a:solidFill>
                <a:effectLst/>
                <a:latin typeface="Times New Roman" panose="02020603050405020304" pitchFamily="18" charset="0"/>
                <a:ea typeface="SimSun" panose="02010600030101010101" pitchFamily="2" charset="-122"/>
                <a:cs typeface="Lucida Sans" panose="020B0602030504020204" pitchFamily="34" charset="0"/>
                <a:hlinkClick r:id="rId5"/>
              </a:rPr>
              <a:t>https://www.lazienki-krolewskie.pl/pl/edukacja/baza-wiedzy/ignacy-jan-paderewski-bohater-sztuki-i-ojczyzny?fbclid=IwAR0-AfINES1WuJMNxT1qjTAKTUFGeFZ7kAb8qu-FhBDDGSwIfJc2ShSP3VM</a:t>
            </a:r>
            <a:endParaRPr lang="pl-PL" sz="2800" kern="150" dirty="0">
              <a:effectLst/>
              <a:latin typeface="Times New Roman" panose="02020603050405020304" pitchFamily="18" charset="0"/>
              <a:ea typeface="SimSun" panose="02010600030101010101" pitchFamily="2" charset="-122"/>
              <a:cs typeface="Lucida Sans" panose="020B0602030504020204" pitchFamily="34" charset="0"/>
            </a:endParaRPr>
          </a:p>
          <a:p>
            <a:pPr algn="just">
              <a:lnSpc>
                <a:spcPct val="150000"/>
              </a:lnSpc>
            </a:pPr>
            <a:r>
              <a:rPr lang="pl-PL" sz="2800" u="sng" kern="150" dirty="0">
                <a:solidFill>
                  <a:srgbClr val="000000"/>
                </a:solidFill>
                <a:effectLst/>
                <a:latin typeface="Times New Roman" panose="02020603050405020304" pitchFamily="18" charset="0"/>
                <a:ea typeface="SimSun" panose="02010600030101010101" pitchFamily="2" charset="-122"/>
                <a:cs typeface="Lucida Sans" panose="020B0602030504020204" pitchFamily="34" charset="0"/>
                <a:hlinkClick r:id="rId6"/>
              </a:rPr>
              <a:t>https://pl.wikipedia.org/wiki/J%C3%B3zef_Pi%C5%82sudski#I_wojna_%C5%9Bwiatowa</a:t>
            </a:r>
            <a:endParaRPr lang="pl-PL" sz="2800" kern="150" dirty="0">
              <a:effectLst/>
              <a:latin typeface="Times New Roman" panose="02020603050405020304" pitchFamily="18" charset="0"/>
              <a:ea typeface="SimSun" panose="02010600030101010101" pitchFamily="2" charset="-122"/>
              <a:cs typeface="Lucida Sans" panose="020B0602030504020204" pitchFamily="34" charset="0"/>
            </a:endParaRPr>
          </a:p>
          <a:p>
            <a:pPr algn="just">
              <a:lnSpc>
                <a:spcPct val="150000"/>
              </a:lnSpc>
            </a:pPr>
            <a:r>
              <a:rPr lang="pl-PL" sz="2800" u="sng" kern="150" dirty="0">
                <a:solidFill>
                  <a:srgbClr val="000000"/>
                </a:solidFill>
                <a:effectLst/>
                <a:latin typeface="Times New Roman" panose="02020603050405020304" pitchFamily="18" charset="0"/>
                <a:ea typeface="SimSun" panose="02010600030101010101" pitchFamily="2" charset="-122"/>
                <a:cs typeface="Lucida Sans" panose="020B0602030504020204" pitchFamily="34" charset="0"/>
                <a:hlinkClick r:id="rId7"/>
              </a:rPr>
              <a:t>https://www.polskieradio.pl/7/179/Artykul/1216018,Legiony-Pilsudskiego-tak-tworzyly-sie-polskie-fakty-w-czasie-I-wojny-swiatowej</a:t>
            </a:r>
            <a:endParaRPr lang="pl-PL" sz="2800" kern="150" dirty="0">
              <a:effectLst/>
              <a:latin typeface="Times New Roman" panose="02020603050405020304" pitchFamily="18" charset="0"/>
              <a:ea typeface="SimSun" panose="02010600030101010101" pitchFamily="2" charset="-122"/>
              <a:cs typeface="Lucida Sans" panose="020B0602030504020204" pitchFamily="34" charset="0"/>
            </a:endParaRPr>
          </a:p>
          <a:p>
            <a:pPr algn="just">
              <a:lnSpc>
                <a:spcPct val="150000"/>
              </a:lnSpc>
            </a:pPr>
            <a:r>
              <a:rPr lang="pl-PL" sz="2800" u="sng" kern="150" dirty="0">
                <a:solidFill>
                  <a:srgbClr val="000000"/>
                </a:solidFill>
                <a:effectLst/>
                <a:latin typeface="Times New Roman" panose="02020603050405020304" pitchFamily="18" charset="0"/>
                <a:ea typeface="SimSun" panose="02010600030101010101" pitchFamily="2" charset="-122"/>
                <a:cs typeface="Lucida Sans" panose="020B0602030504020204" pitchFamily="34" charset="0"/>
                <a:hlinkClick r:id="rId8"/>
              </a:rPr>
              <a:t>https://twojahistoria.pl/2017/11/22/ostatnie-chwile-komendanta-jak-umieral-jozef-pilsudski/</a:t>
            </a:r>
            <a:endParaRPr lang="pl-PL" sz="2800" kern="150" dirty="0">
              <a:effectLst/>
              <a:latin typeface="Times New Roman" panose="02020603050405020304" pitchFamily="18" charset="0"/>
              <a:ea typeface="SimSun" panose="02010600030101010101" pitchFamily="2" charset="-122"/>
              <a:cs typeface="Lucida Sans" panose="020B0602030504020204" pitchFamily="34" charset="0"/>
            </a:endParaRPr>
          </a:p>
          <a:p>
            <a:pPr algn="just">
              <a:lnSpc>
                <a:spcPct val="150000"/>
              </a:lnSpc>
            </a:pPr>
            <a:r>
              <a:rPr lang="pl-PL" sz="2800" kern="150" dirty="0">
                <a:solidFill>
                  <a:srgbClr val="000000"/>
                </a:solidFill>
                <a:effectLst/>
                <a:latin typeface="Times New Roman" panose="02020603050405020304" pitchFamily="18" charset="0"/>
                <a:ea typeface="SimSun" panose="02010600030101010101" pitchFamily="2" charset="-122"/>
                <a:cs typeface="Lucida Sans" panose="020B0602030504020204" pitchFamily="34" charset="0"/>
              </a:rPr>
              <a:t> https://pl.wikipedia.org/wiki/Roman_Dmowski?fbclid=IwAR2AArIYmlb_j0foatDUNN27zI7-S1W5xK57tZQIP5zsjiGcw9F7-UhpQoE</a:t>
            </a:r>
          </a:p>
          <a:p>
            <a:pPr algn="just">
              <a:lnSpc>
                <a:spcPct val="150000"/>
              </a:lnSpc>
            </a:pPr>
            <a:r>
              <a:rPr lang="pl-PL" sz="2800" kern="150" dirty="0">
                <a:solidFill>
                  <a:srgbClr val="000000"/>
                </a:solidFill>
                <a:effectLst/>
                <a:latin typeface="Times New Roman" panose="02020603050405020304" pitchFamily="18" charset="0"/>
                <a:ea typeface="SimSun" panose="02010600030101010101" pitchFamily="2" charset="-122"/>
                <a:cs typeface="Lucida Sans" panose="020B0602030504020204" pitchFamily="34" charset="0"/>
                <a:hlinkClick r:id="rId9"/>
              </a:rPr>
              <a:t>https://www.polskieradio.pl/39/156/Artykul/752846,Roman-Dmowski-%e2%80%93-tworca-Narodowej-Demokracji?fbclid=IwAR06fqsY-pnYRMXgU_mmREAcLl3wc-LA2CTVuMfUg2L6rsW2X2vWx_Arrh4</a:t>
            </a:r>
            <a:endParaRPr lang="pl-PL" sz="2800" kern="150" dirty="0">
              <a:solidFill>
                <a:srgbClr val="000000"/>
              </a:solidFill>
              <a:effectLst/>
              <a:latin typeface="Times New Roman" panose="02020603050405020304" pitchFamily="18" charset="0"/>
              <a:ea typeface="SimSun" panose="02010600030101010101" pitchFamily="2" charset="-122"/>
              <a:cs typeface="Lucida Sans" panose="020B0602030504020204" pitchFamily="34" charset="0"/>
            </a:endParaRPr>
          </a:p>
          <a:p>
            <a:pPr algn="just">
              <a:lnSpc>
                <a:spcPct val="150000"/>
              </a:lnSpc>
            </a:pPr>
            <a:r>
              <a:rPr lang="pl-PL" kern="150" dirty="0">
                <a:solidFill>
                  <a:srgbClr val="000000"/>
                </a:solidFill>
                <a:latin typeface="Times New Roman" panose="02020603050405020304" pitchFamily="18" charset="0"/>
                <a:ea typeface="SimSun" panose="02010600030101010101" pitchFamily="2" charset="-122"/>
                <a:cs typeface="Lucida Sans" panose="020B0602030504020204" pitchFamily="34" charset="0"/>
                <a:hlinkClick r:id="rId10"/>
              </a:rPr>
              <a:t>https://pl.wikipedia.org/wiki/Ignacy_Daszy%C5%84ski?fbclid=IwAR2pCAEOjbrR29h1SThnNjlKQds4onF7igGS2IGXPSiAjN7iDZUEfWcUnlM</a:t>
            </a:r>
            <a:endParaRPr lang="pl-PL" kern="150" dirty="0">
              <a:solidFill>
                <a:srgbClr val="000000"/>
              </a:solidFill>
              <a:latin typeface="Times New Roman" panose="02020603050405020304" pitchFamily="18" charset="0"/>
              <a:ea typeface="SimSun" panose="02010600030101010101" pitchFamily="2" charset="-122"/>
              <a:cs typeface="Lucida Sans" panose="020B0602030504020204" pitchFamily="34" charset="0"/>
            </a:endParaRPr>
          </a:p>
          <a:p>
            <a:pPr algn="just">
              <a:lnSpc>
                <a:spcPct val="150000"/>
              </a:lnSpc>
            </a:pPr>
            <a:r>
              <a:rPr lang="pl-PL" kern="150" dirty="0">
                <a:solidFill>
                  <a:srgbClr val="000000"/>
                </a:solidFill>
                <a:latin typeface="Times New Roman" panose="02020603050405020304" pitchFamily="18" charset="0"/>
                <a:ea typeface="SimSun" panose="02010600030101010101" pitchFamily="2" charset="-122"/>
                <a:cs typeface="Lucida Sans" panose="020B0602030504020204" pitchFamily="34" charset="0"/>
                <a:hlinkClick r:id="rId11"/>
              </a:rPr>
              <a:t>https://www.polskieradio.pl/39/156/Artykul/1273195,Ignacy-Daszynski-%e2%80%93-bledny-rycerz-polskiego-parlamentaryzmu?fbclid=IwAR1yMQCweFSf6E4_MG9BcLnESRnpD50ch-FN4dskOXKYyUHzXVGh9hOoBPc</a:t>
            </a:r>
            <a:endParaRPr lang="pl-PL" kern="150" dirty="0">
              <a:solidFill>
                <a:srgbClr val="000000"/>
              </a:solidFill>
              <a:latin typeface="Times New Roman" panose="02020603050405020304" pitchFamily="18" charset="0"/>
              <a:ea typeface="SimSun" panose="02010600030101010101" pitchFamily="2" charset="-122"/>
              <a:cs typeface="Lucida Sans" panose="020B0602030504020204" pitchFamily="34" charset="0"/>
            </a:endParaRPr>
          </a:p>
          <a:p>
            <a:pPr algn="just">
              <a:lnSpc>
                <a:spcPct val="150000"/>
              </a:lnSpc>
            </a:pPr>
            <a:endParaRPr lang="pl-PL" sz="2800" kern="150" dirty="0">
              <a:solidFill>
                <a:srgbClr val="000000"/>
              </a:solidFill>
              <a:effectLst/>
              <a:latin typeface="Times New Roman" panose="02020603050405020304" pitchFamily="18" charset="0"/>
              <a:ea typeface="SimSun" panose="02010600030101010101" pitchFamily="2" charset="-122"/>
              <a:cs typeface="Lucida Sans" panose="020B0602030504020204" pitchFamily="34" charset="0"/>
            </a:endParaRPr>
          </a:p>
        </p:txBody>
      </p:sp>
      <p:sp>
        <p:nvSpPr>
          <p:cNvPr id="4" name="pole tekstowe 3">
            <a:extLst>
              <a:ext uri="{FF2B5EF4-FFF2-40B4-BE49-F238E27FC236}">
                <a16:creationId xmlns="" xmlns:a16="http://schemas.microsoft.com/office/drawing/2014/main" id="{721C276E-06CE-4494-82FA-23403F9687CB}"/>
              </a:ext>
            </a:extLst>
          </p:cNvPr>
          <p:cNvSpPr txBox="1"/>
          <p:nvPr/>
        </p:nvSpPr>
        <p:spPr>
          <a:xfrm>
            <a:off x="9365673" y="6184034"/>
            <a:ext cx="3144982" cy="707886"/>
          </a:xfrm>
          <a:prstGeom prst="rect">
            <a:avLst/>
          </a:prstGeom>
          <a:noFill/>
        </p:spPr>
        <p:txBody>
          <a:bodyPr wrap="square" rtlCol="0">
            <a:spAutoFit/>
          </a:bodyPr>
          <a:lstStyle/>
          <a:p>
            <a:r>
              <a:rPr lang="pl-PL" sz="4000" dirty="0">
                <a:hlinkClick r:id="rId12" action="ppaction://hlinksldjump"/>
              </a:rPr>
              <a:t>Spis treści</a:t>
            </a:r>
            <a:endParaRPr lang="pl-PL" sz="4000" dirty="0"/>
          </a:p>
        </p:txBody>
      </p:sp>
    </p:spTree>
    <p:extLst>
      <p:ext uri="{BB962C8B-B14F-4D97-AF65-F5344CB8AC3E}">
        <p14:creationId xmlns="" xmlns:p14="http://schemas.microsoft.com/office/powerpoint/2010/main" val="3514621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 xmlns:a16="http://schemas.microsoft.com/office/drawing/2014/main" id="{5A0118C5-4F8D-4CF4-BADD-53FEACC6C4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Legiony Polskie | Niepodległa">
            <a:extLst>
              <a:ext uri="{FF2B5EF4-FFF2-40B4-BE49-F238E27FC236}">
                <a16:creationId xmlns="" xmlns:a16="http://schemas.microsoft.com/office/drawing/2014/main" id="{0CAD77AA-2CD9-4D67-AAFA-5B062DC6CDA1}"/>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0500"/>
          <a:stretch/>
        </p:blipFill>
        <p:spPr bwMode="auto">
          <a:xfrm>
            <a:off x="3102823" y="289870"/>
            <a:ext cx="2665189" cy="2665189"/>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a:extLst>
            <a:ext uri="{909E8E84-426E-40DD-AFC4-6F175D3DCCD1}">
              <a14:hiddenFill xmlns="" xmlns:a14="http://schemas.microsoft.com/office/drawing/2010/main">
                <a:solidFill>
                  <a:srgbClr val="FFFFFF"/>
                </a:solidFill>
              </a14:hiddenFill>
            </a:ext>
          </a:extLst>
        </p:spPr>
      </p:pic>
      <p:sp>
        <p:nvSpPr>
          <p:cNvPr id="73" name="Oval 72">
            <a:extLst>
              <a:ext uri="{FF2B5EF4-FFF2-40B4-BE49-F238E27FC236}">
                <a16:creationId xmlns="" xmlns:a16="http://schemas.microsoft.com/office/drawing/2014/main" id="{8EEB3127-4A39-4F76-935D-6AC8D51AC0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98F2E216-6526-433B-8072-DEE222DC93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17929" y="2003061"/>
            <a:ext cx="4288094" cy="4288094"/>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FFFEB18F-F81F-4CED-BE64-EB888A77C3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39960" y="1925092"/>
            <a:ext cx="4288094" cy="4288094"/>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6B711106-5862-4B1B-B967-5A1CE5BCC325}"/>
              </a:ext>
            </a:extLst>
          </p:cNvPr>
          <p:cNvSpPr>
            <a:spLocks noGrp="1"/>
          </p:cNvSpPr>
          <p:nvPr>
            <p:ph type="title"/>
          </p:nvPr>
        </p:nvSpPr>
        <p:spPr>
          <a:xfrm>
            <a:off x="838201" y="2567199"/>
            <a:ext cx="4031808" cy="3053052"/>
          </a:xfrm>
        </p:spPr>
        <p:txBody>
          <a:bodyPr>
            <a:normAutofit/>
          </a:bodyPr>
          <a:lstStyle/>
          <a:p>
            <a:pPr algn="ctr"/>
            <a:r>
              <a:rPr lang="pl-PL" dirty="0">
                <a:solidFill>
                  <a:schemeClr val="bg1"/>
                </a:solidFill>
                <a:latin typeface="Bahnschrift SemiBold" panose="020B0502040204020203" pitchFamily="34" charset="0"/>
              </a:rPr>
              <a:t>Jak Polska odzyskała </a:t>
            </a:r>
            <a:r>
              <a:rPr lang="pl-PL" dirty="0" smtClean="0">
                <a:solidFill>
                  <a:schemeClr val="bg1"/>
                </a:solidFill>
                <a:latin typeface="Bahnschrift SemiBold" panose="020B0502040204020203" pitchFamily="34" charset="0"/>
              </a:rPr>
              <a:t>niepodległość?</a:t>
            </a:r>
            <a:endParaRPr lang="pl-PL" dirty="0">
              <a:solidFill>
                <a:schemeClr val="bg1"/>
              </a:solidFill>
              <a:latin typeface="Bahnschrift SemiBold" panose="020B0502040204020203" pitchFamily="34" charset="0"/>
            </a:endParaRPr>
          </a:p>
        </p:txBody>
      </p:sp>
      <p:grpSp>
        <p:nvGrpSpPr>
          <p:cNvPr id="79" name="Graphic 190">
            <a:extLst>
              <a:ext uri="{FF2B5EF4-FFF2-40B4-BE49-F238E27FC236}">
                <a16:creationId xmlns="" xmlns:a16="http://schemas.microsoft.com/office/drawing/2014/main" id="{00E015F5-1A99-4E40-BC3D-7707802996B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80" name="Freeform: Shape 79">
              <a:extLst>
                <a:ext uri="{FF2B5EF4-FFF2-40B4-BE49-F238E27FC236}">
                  <a16:creationId xmlns="" xmlns:a16="http://schemas.microsoft.com/office/drawing/2014/main" id="{3FE6F571-2BB7-46DA-A3D9-B32ADDC16A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81" name="Freeform: Shape 80">
              <a:extLst>
                <a:ext uri="{FF2B5EF4-FFF2-40B4-BE49-F238E27FC236}">
                  <a16:creationId xmlns="" xmlns:a16="http://schemas.microsoft.com/office/drawing/2014/main" id="{A905CC16-753C-4B9F-B3E2-C456795AED6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83" name="Graphic 4">
            <a:extLst>
              <a:ext uri="{FF2B5EF4-FFF2-40B4-BE49-F238E27FC236}">
                <a16:creationId xmlns="" xmlns:a16="http://schemas.microsoft.com/office/drawing/2014/main" id="{0AD1D347-1879-4D73-8825-EB52119D1B4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84" name="Freeform: Shape 83">
              <a:extLst>
                <a:ext uri="{FF2B5EF4-FFF2-40B4-BE49-F238E27FC236}">
                  <a16:creationId xmlns="" xmlns:a16="http://schemas.microsoft.com/office/drawing/2014/main" id="{7F1D1C6D-7D18-44AC-80B7-823AD45FD64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 xmlns:a16="http://schemas.microsoft.com/office/drawing/2014/main" id="{070CF9AD-9B31-49A2-8AF5-69B24984030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 xmlns:a16="http://schemas.microsoft.com/office/drawing/2014/main" id="{4E9D0A03-A290-4C8D-8498-85F0E5B1A06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 xmlns:a16="http://schemas.microsoft.com/office/drawing/2014/main" id="{5F4661E7-465D-4874-BC3A-E55093CD339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 xmlns:a16="http://schemas.microsoft.com/office/drawing/2014/main" id="{EB79F073-B639-485B-93F6-958951EF3B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 xmlns:a16="http://schemas.microsoft.com/office/drawing/2014/main" id="{9153A942-5C48-4EF4-AA18-82AC90C550F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 xmlns:a16="http://schemas.microsoft.com/office/drawing/2014/main" id="{8EA4BCEE-B2B4-4870-B921-B3C0D729727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 xmlns:a16="http://schemas.microsoft.com/office/drawing/2014/main" id="{41271C20-03BB-47FA-A17B-09825E723E1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 xmlns:a16="http://schemas.microsoft.com/office/drawing/2014/main" id="{62C689A3-3820-4AFE-950D-CDA05D96835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 xmlns:a16="http://schemas.microsoft.com/office/drawing/2014/main" id="{0EB9DAC1-A980-4285-9059-16D6B748C7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 xmlns:a16="http://schemas.microsoft.com/office/drawing/2014/main" id="{8D286A4C-6E67-462D-8807-EEF90F4C5E4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 xmlns:a16="http://schemas.microsoft.com/office/drawing/2014/main" id="{B7CABE22-D7D1-4970-BE8D-8E7B26FAA0F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 xmlns:a16="http://schemas.microsoft.com/office/drawing/2014/main" id="{9A59EB07-44AA-4839-A550-764F0C1CFE6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 xmlns:a16="http://schemas.microsoft.com/office/drawing/2014/main" id="{A07BD093-A681-4C0E-89E1-28B79FDC5B8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 xmlns:a16="http://schemas.microsoft.com/office/drawing/2014/main" id="{954D3B41-D31B-418C-98E8-3DA9F7BE0BD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 xmlns:a16="http://schemas.microsoft.com/office/drawing/2014/main" id="{22C9153D-F851-40ED-A291-F586E67A8E7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 xmlns:a16="http://schemas.microsoft.com/office/drawing/2014/main" id="{D14F8536-E81B-4336-9991-6F1B3447EC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 xmlns:a16="http://schemas.microsoft.com/office/drawing/2014/main" id="{1BCE3D87-8E1E-4E3C-B336-E161FE14213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 xmlns:a16="http://schemas.microsoft.com/office/drawing/2014/main" id="{0E57FCB1-61DD-4742-9F4E-0622EE26238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 xmlns:a16="http://schemas.microsoft.com/office/drawing/2014/main" id="{8AC07452-C190-4DFF-9A85-7E0494E63A5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 xmlns:a16="http://schemas.microsoft.com/office/drawing/2014/main" id="{DDC1E49D-0160-40EF-B62C-3682A01138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 xmlns:a16="http://schemas.microsoft.com/office/drawing/2014/main" id="{0FF01E4E-41B3-4E3A-9069-2C00F199A2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 xmlns:a16="http://schemas.microsoft.com/office/drawing/2014/main" id="{5C155535-D387-426C-8835-08EA1625D5F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 xmlns:a16="http://schemas.microsoft.com/office/drawing/2014/main" id="{130D8708-8C20-411A-99F6-39B7A15D71F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 xmlns:a16="http://schemas.microsoft.com/office/drawing/2014/main" id="{172CE489-867A-498C-85D0-99ED8A50D7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 xmlns:a16="http://schemas.microsoft.com/office/drawing/2014/main" id="{13A369D6-BC7C-46B6-9802-41F7FE32F8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 xmlns:a16="http://schemas.microsoft.com/office/drawing/2014/main" id="{A735936F-8515-4CF4-A1E4-7466BFAD38C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 xmlns:a16="http://schemas.microsoft.com/office/drawing/2014/main" id="{952E14F4-2A50-4876-A835-D7B7B7F0516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 xmlns:a16="http://schemas.microsoft.com/office/drawing/2014/main" id="{5AD1B584-BCD9-47C1-BF94-A9B03E0A5A4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 xmlns:a16="http://schemas.microsoft.com/office/drawing/2014/main" id="{CE78B189-4AAE-4308-BE2A-561CE6E26E0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 xmlns:a16="http://schemas.microsoft.com/office/drawing/2014/main" id="{534F693D-9FD0-4BF4-9BCA-CAA391EE76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 xmlns:a16="http://schemas.microsoft.com/office/drawing/2014/main" id="{DC8A20BE-5976-437A-94F2-7869D1D4C29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 xmlns:a16="http://schemas.microsoft.com/office/drawing/2014/main" id="{C2797F1A-9D8B-4AC7-8A7E-C088A7B61D2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 xmlns:a16="http://schemas.microsoft.com/office/drawing/2014/main" id="{BB8BB9ED-3A10-495E-A450-4573A83AA66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 xmlns:a16="http://schemas.microsoft.com/office/drawing/2014/main" id="{C84AAD79-9D91-4601-AE6B-E3CC0AC2358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 xmlns:a16="http://schemas.microsoft.com/office/drawing/2014/main" id="{06966F3D-45BD-4D12-8447-B9669E9AD1B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 xmlns:a16="http://schemas.microsoft.com/office/drawing/2014/main" id="{C19B4C07-AFE8-42F6-8060-AB4FD27F82D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 xmlns:a16="http://schemas.microsoft.com/office/drawing/2014/main" id="{6BCBEC46-CA76-424D-AE21-335765D370C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 xmlns:a16="http://schemas.microsoft.com/office/drawing/2014/main" id="{32244D96-1DD8-4D90-B4DA-58056941DE8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 xmlns:a16="http://schemas.microsoft.com/office/drawing/2014/main" id="{EBFFC670-5D4A-4609-979B-30BE38D30FE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 xmlns:a16="http://schemas.microsoft.com/office/drawing/2014/main" id="{BBA6EA23-F2B4-49FA-86BB-40794E01B8A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 xmlns:a16="http://schemas.microsoft.com/office/drawing/2014/main" id="{89E16F95-4ED7-4D4A-A1FB-A9FFE3387E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 xmlns:a16="http://schemas.microsoft.com/office/drawing/2014/main" id="{B6602585-A0C4-419E-9F64-E17CC300413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 xmlns:a16="http://schemas.microsoft.com/office/drawing/2014/main" id="{680EC182-6DF1-4FF2-9C46-E24857CE35E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 xmlns:a16="http://schemas.microsoft.com/office/drawing/2014/main" id="{E71D4C4B-3242-45D7-BBC6-3168AF117C5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 xmlns:a16="http://schemas.microsoft.com/office/drawing/2014/main" id="{5C43A586-0AEE-4520-8AE3-78557E8D56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 xmlns:a16="http://schemas.microsoft.com/office/drawing/2014/main" id="{3881E1E2-63F4-44A6-8FD4-E0031DDB08A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 xmlns:a16="http://schemas.microsoft.com/office/drawing/2014/main" id="{8209E85B-A99A-4679-B958-DFD6FAC3912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 xmlns:a16="http://schemas.microsoft.com/office/drawing/2014/main" id="{5AD3B901-0837-4EB4-B0BD-B5317762B2F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 xmlns:a16="http://schemas.microsoft.com/office/drawing/2014/main" id="{407F6141-18B7-42F5-AB8A-095FA602AD6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 xmlns:a16="http://schemas.microsoft.com/office/drawing/2014/main" id="{185154CE-9C1F-421D-A58A-D337E317947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 xmlns:a16="http://schemas.microsoft.com/office/drawing/2014/main" id="{959AAA97-B6F9-4CB6-B294-955DE265B99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 xmlns:a16="http://schemas.microsoft.com/office/drawing/2014/main" id="{3696AC66-45F9-4D0A-978B-EBAFCBA8BB2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 xmlns:a16="http://schemas.microsoft.com/office/drawing/2014/main" id="{C8064064-C0D3-4A54-9D36-EB2759F0796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 xmlns:a16="http://schemas.microsoft.com/office/drawing/2014/main" id="{696DAF67-B510-431C-81CE-598A220ED30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 xmlns:a16="http://schemas.microsoft.com/office/drawing/2014/main" id="{4DFF3B41-BD0E-4E80-BE32-AAB566084D2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 xmlns:a16="http://schemas.microsoft.com/office/drawing/2014/main" id="{2E1C296D-C2BB-405E-A9E1-CD0C777E6C3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 xmlns:a16="http://schemas.microsoft.com/office/drawing/2014/main" id="{5E012E94-1E82-4743-9646-D27796E3DD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 xmlns:a16="http://schemas.microsoft.com/office/drawing/2014/main" id="{0506F7E7-8613-4F49-9B22-E8B9A8F89B8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 xmlns:a16="http://schemas.microsoft.com/office/drawing/2014/main" id="{667EFAB5-5519-4B20-B488-61E365357A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 xmlns:a16="http://schemas.microsoft.com/office/drawing/2014/main" id="{7A46CD3C-8282-430D-84A6-668594635F7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 xmlns:a16="http://schemas.microsoft.com/office/drawing/2014/main" id="{09F667CC-51FA-4373-BF89-FDA9E6F572F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 xmlns:a16="http://schemas.microsoft.com/office/drawing/2014/main" id="{52824720-77CA-4EFE-9B9B-F3C5DA5ECE4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 xmlns:a16="http://schemas.microsoft.com/office/drawing/2014/main" id="{DAAD48D1-498E-407D-8773-B32DA5177C4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 xmlns:a16="http://schemas.microsoft.com/office/drawing/2014/main" id="{F3761232-AC0F-4415-8849-2CE14A66EFB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 xmlns:a16="http://schemas.microsoft.com/office/drawing/2014/main" id="{F9671C34-F1B1-4964-861B-05E12FC1410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 xmlns:a16="http://schemas.microsoft.com/office/drawing/2014/main" id="{A6D215CD-DE5C-4A36-8294-B856C4DFF8C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 xmlns:a16="http://schemas.microsoft.com/office/drawing/2014/main" id="{14F60611-ACD0-4AE1-9FF4-655DEF77E3D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 xmlns:a16="http://schemas.microsoft.com/office/drawing/2014/main" id="{54878BD8-4838-4CE8-8CED-48C75E453EC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 xmlns:a16="http://schemas.microsoft.com/office/drawing/2014/main" id="{ED34C671-92D6-4570-BDA7-7047026CD12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 xmlns:a16="http://schemas.microsoft.com/office/drawing/2014/main" id="{E4ADB496-4E8C-4F69-A20E-AC11036CB55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 xmlns:a16="http://schemas.microsoft.com/office/drawing/2014/main" id="{E05521A6-994C-4653-BE99-FCE71F6D15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 xmlns:a16="http://schemas.microsoft.com/office/drawing/2014/main" id="{10F93860-B875-4D68-ACE0-2F8F7CAAD38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 xmlns:a16="http://schemas.microsoft.com/office/drawing/2014/main" id="{74CF85EE-C965-4602-9DB3-B221251557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 xmlns:a16="http://schemas.microsoft.com/office/drawing/2014/main" id="{CAC91C65-14F2-4458-A79D-647B28E0477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 xmlns:a16="http://schemas.microsoft.com/office/drawing/2014/main" id="{91958A69-ABD1-441F-817D-8868D3E793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 xmlns:a16="http://schemas.microsoft.com/office/drawing/2014/main" id="{85B41124-1179-4F9F-8B23-B94A98BA79A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 xmlns:a16="http://schemas.microsoft.com/office/drawing/2014/main" id="{A44F475B-8586-4535-86BE-7FB5F76C617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 xmlns:a16="http://schemas.microsoft.com/office/drawing/2014/main" id="{285243B3-5329-4312-9C9F-FBC77AF48E5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 xmlns:a16="http://schemas.microsoft.com/office/drawing/2014/main" id="{87C78038-CD15-4BEE-8688-B22F822C6F3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 xmlns:a16="http://schemas.microsoft.com/office/drawing/2014/main" id="{401EB7F4-2569-4602-A5DC-ECF750A640F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 xmlns:a16="http://schemas.microsoft.com/office/drawing/2014/main" id="{C5AFCDCE-A4B9-4DFD-A39D-6C4513C4728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 xmlns:a16="http://schemas.microsoft.com/office/drawing/2014/main" id="{1869FF3F-68C9-4316-AF81-44CCC551BC6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 xmlns:a16="http://schemas.microsoft.com/office/drawing/2014/main" id="{AAD11538-8098-4355-8DDD-D681DFAC322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 xmlns:a16="http://schemas.microsoft.com/office/drawing/2014/main" id="{0F3F997E-AED9-480A-A0E8-2593AF3C151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 xmlns:a16="http://schemas.microsoft.com/office/drawing/2014/main" id="{F621AF23-CD1C-4A82-934F-1C051FE78F2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 xmlns:a16="http://schemas.microsoft.com/office/drawing/2014/main" id="{CF7C8D23-402E-4902-9877-2933C68B374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 xmlns:a16="http://schemas.microsoft.com/office/drawing/2014/main" id="{166214BF-105C-4C50-A658-BB800D624FE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 xmlns:a16="http://schemas.microsoft.com/office/drawing/2014/main" id="{DB657FB8-0889-47B9-9F7A-35C6F5E439C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 xmlns:a16="http://schemas.microsoft.com/office/drawing/2014/main" id="{A02347C2-D097-4E47-9E71-D0AC7E0B2D8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 xmlns:a16="http://schemas.microsoft.com/office/drawing/2014/main" id="{DF0D715C-2DC6-4444-95E7-C9E31D654C6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 xmlns:a16="http://schemas.microsoft.com/office/drawing/2014/main" id="{3E98A78E-FE40-406F-BB29-CE723A4A29B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 xmlns:a16="http://schemas.microsoft.com/office/drawing/2014/main" id="{25623FBB-A3DE-4893-B1E4-09BFE6EB74F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 xmlns:a16="http://schemas.microsoft.com/office/drawing/2014/main" id="{98BD75D0-FB16-44AA-8F4B-9319502DD2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 xmlns:a16="http://schemas.microsoft.com/office/drawing/2014/main" id="{65B25A8E-2993-4CE5-A81A-932105A42AD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 xmlns:a16="http://schemas.microsoft.com/office/drawing/2014/main" id="{8D8D167B-C705-4729-899E-AC9AE463CA4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 xmlns:a16="http://schemas.microsoft.com/office/drawing/2014/main" id="{670FBA7C-F842-4775-B83D-AEC5F1410AF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 xmlns:a16="http://schemas.microsoft.com/office/drawing/2014/main" id="{DC68FA78-D012-4A89-8B7E-3CF1893164D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 xmlns:a16="http://schemas.microsoft.com/office/drawing/2014/main" id="{8F14C2D5-2A65-48C1-AC1C-D4C29BBA9CE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 xmlns:a16="http://schemas.microsoft.com/office/drawing/2014/main" id="{22D4725A-DD05-406E-84D7-50DAC6BFB6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 xmlns:a16="http://schemas.microsoft.com/office/drawing/2014/main" id="{1F292F3E-E6A6-41E9-9AF9-DF240E914AE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 xmlns:a16="http://schemas.microsoft.com/office/drawing/2014/main" id="{152F5E4F-6F5D-4FF5-AADC-77BF4906C6A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 xmlns:a16="http://schemas.microsoft.com/office/drawing/2014/main" id="{2EA96C5C-38D5-4D0F-9A75-F1C4856048C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 xmlns:a16="http://schemas.microsoft.com/office/drawing/2014/main" id="{A213E386-079B-4951-BD48-B86432246D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 xmlns:a16="http://schemas.microsoft.com/office/drawing/2014/main" id="{F9C52A50-FC6F-4CF8-96ED-B16AC428B55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 xmlns:a16="http://schemas.microsoft.com/office/drawing/2014/main" id="{0AD79090-842D-4363-9CDB-03CA19DB287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 xmlns:a16="http://schemas.microsoft.com/office/drawing/2014/main" id="{8B923BC0-6A72-4261-907F-568CEF3D9BD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 xmlns:a16="http://schemas.microsoft.com/office/drawing/2014/main" id="{682D956C-7F2C-45F4-8EB5-B9637909A10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 xmlns:a16="http://schemas.microsoft.com/office/drawing/2014/main" id="{5AF71042-41A5-405B-A14C-9E194529D7F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 xmlns:a16="http://schemas.microsoft.com/office/drawing/2014/main" id="{DC068DA5-7174-4664-9C13-4F7ABAFC1D4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 xmlns:a16="http://schemas.microsoft.com/office/drawing/2014/main" id="{00525F2C-C937-4BE3-AF79-3540A6E1CAF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 xmlns:a16="http://schemas.microsoft.com/office/drawing/2014/main" id="{6CA46F03-C9C9-4425-82A8-2110001F456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 xmlns:a16="http://schemas.microsoft.com/office/drawing/2014/main" id="{6D21589A-A316-4E71-B638-D33C4141BD1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 xmlns:a16="http://schemas.microsoft.com/office/drawing/2014/main" id="{C0B918FA-95C1-4373-B66D-56936BB7926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 xmlns:a16="http://schemas.microsoft.com/office/drawing/2014/main" id="{CBF04F9E-EC09-43BE-A049-082DE153181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 xmlns:a16="http://schemas.microsoft.com/office/drawing/2014/main" id="{35A8838D-5812-49CE-80E4-E0CE11424A2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 xmlns:a16="http://schemas.microsoft.com/office/drawing/2014/main" id="{379B4036-BE45-42C0-929B-42932369A25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 xmlns:a16="http://schemas.microsoft.com/office/drawing/2014/main" id="{40E913D5-5568-4901-883B-8C42A8F3D7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 xmlns:a16="http://schemas.microsoft.com/office/drawing/2014/main" id="{A1B52038-9622-4802-81BA-ACC1984754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 xmlns:a16="http://schemas.microsoft.com/office/drawing/2014/main" id="{D0DEAC10-5A6B-47AD-A728-CE2C8CF1316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 xmlns:a16="http://schemas.microsoft.com/office/drawing/2014/main" id="{D1B38B28-66AD-4A02-AE15-F762137B2EE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 xmlns:a16="http://schemas.microsoft.com/office/drawing/2014/main" id="{0BAF1CE8-3AF3-4FF2-8F0B-3BC7A4740CE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 xmlns:a16="http://schemas.microsoft.com/office/drawing/2014/main" id="{4D9937F5-39C5-49BB-A3F1-21D0730BF6F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 xmlns:a16="http://schemas.microsoft.com/office/drawing/2014/main" id="{A48A61DC-ED1D-4B72-828E-9FD85AF267E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 xmlns:a16="http://schemas.microsoft.com/office/drawing/2014/main" id="{6A89B28D-13E0-46C3-AB20-6DBEDB61D42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 xmlns:a16="http://schemas.microsoft.com/office/drawing/2014/main" id="{B17F470D-67A6-475E-9F1C-9D1FCD4DFE8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 xmlns:a16="http://schemas.microsoft.com/office/drawing/2014/main" id="{0C116B5B-C2BF-4A29-920C-0E6D2A8654F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 xmlns:a16="http://schemas.microsoft.com/office/drawing/2014/main" id="{977DFF22-98A9-4A00-B45B-BA0024E4B5F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 xmlns:a16="http://schemas.microsoft.com/office/drawing/2014/main" id="{233D6D17-E307-4F26-9F91-607B2D1B989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 xmlns:a16="http://schemas.microsoft.com/office/drawing/2014/main" id="{F044F5F0-FB5F-4364-A17D-B476349E1F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 xmlns:a16="http://schemas.microsoft.com/office/drawing/2014/main" id="{C51E13B0-54FA-4C07-A08D-0035E29D0F4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 xmlns:a16="http://schemas.microsoft.com/office/drawing/2014/main" id="{B23AA2A7-69AA-4892-8D19-6786784B89B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 xmlns:a16="http://schemas.microsoft.com/office/drawing/2014/main" id="{C22409CA-4103-489E-9A88-9E822AC42C9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 xmlns:a16="http://schemas.microsoft.com/office/drawing/2014/main" id="{2941B7FE-F0B4-4717-BE8E-31EE09F5C26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 xmlns:a16="http://schemas.microsoft.com/office/drawing/2014/main" id="{AA36A1CD-E7E3-400D-BBA9-1B836346079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 xmlns:a16="http://schemas.microsoft.com/office/drawing/2014/main" id="{42D8F4BE-D92B-483E-8049-5FDA3FD40CA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 xmlns:a16="http://schemas.microsoft.com/office/drawing/2014/main" id="{77725CAB-E398-42F8-A5E5-8ACED1B61E1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 xmlns:a16="http://schemas.microsoft.com/office/drawing/2014/main" id="{782EF470-319A-4DCA-AB6F-B4441DD592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 xmlns:a16="http://schemas.microsoft.com/office/drawing/2014/main" id="{ECBF0AE1-7C37-4F3E-B37A-44CAD69008F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 xmlns:a16="http://schemas.microsoft.com/office/drawing/2014/main" id="{87EE399C-60A0-43AB-AD85-CAEDD25A8EC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 xmlns:a16="http://schemas.microsoft.com/office/drawing/2014/main" id="{6DEF9E1C-0288-422F-9D39-B2B97B0BDFF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 xmlns:a16="http://schemas.microsoft.com/office/drawing/2014/main" id="{B9FD4213-CE93-46E6-A356-5C9B681A69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 xmlns:a16="http://schemas.microsoft.com/office/drawing/2014/main" id="{32AF21C6-5C6A-4ADC-98CE-0C897306F10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 xmlns:a16="http://schemas.microsoft.com/office/drawing/2014/main" id="{67C50FF0-A4F6-4B10-91CC-CC456891E24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 xmlns:a16="http://schemas.microsoft.com/office/drawing/2014/main" id="{DF34FC9E-632A-4B97-AB95-812ABD859F2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 xmlns:a16="http://schemas.microsoft.com/office/drawing/2014/main" id="{6943D9D5-E01E-4A32-A5D1-AD61A32ECD5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 xmlns:a16="http://schemas.microsoft.com/office/drawing/2014/main" id="{5F93C502-F4AC-4D2C-A43D-85093C59A82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 xmlns:a16="http://schemas.microsoft.com/office/drawing/2014/main" id="{AFCADD6C-627D-43CE-9413-A793AAA085D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 xmlns:a16="http://schemas.microsoft.com/office/drawing/2014/main" id="{E7838A6E-823E-4306-9088-5AFE0912E14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 xmlns:a16="http://schemas.microsoft.com/office/drawing/2014/main" id="{5F20A74B-CE15-4678-8E60-8983D4B5361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 xmlns:a16="http://schemas.microsoft.com/office/drawing/2014/main" id="{AB4409F0-44F9-411F-8711-53B02878390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 xmlns:a16="http://schemas.microsoft.com/office/drawing/2014/main" id="{64A642A9-686F-402A-920C-EDB02B2FE85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 xmlns:a16="http://schemas.microsoft.com/office/drawing/2014/main" id="{B2B4D5D4-0C5C-4D98-9738-D245840A712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 xmlns:a16="http://schemas.microsoft.com/office/drawing/2014/main" id="{F70D7430-18D9-4B8F-9F7A-308C7019301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 xmlns:a16="http://schemas.microsoft.com/office/drawing/2014/main" id="{764FC2A4-5817-4FA0-A4A7-6653D1DA605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 xmlns:a16="http://schemas.microsoft.com/office/drawing/2014/main" id="{84DCF9E7-E283-43A0-9C25-F70016263EE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 xmlns:a16="http://schemas.microsoft.com/office/drawing/2014/main" id="{A24478FE-2D73-495D-A2CE-6D1D87C25AA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 xmlns:a16="http://schemas.microsoft.com/office/drawing/2014/main" id="{024EF5F2-46E7-4950-93D0-371415B787C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 xmlns:a16="http://schemas.microsoft.com/office/drawing/2014/main" id="{F1E76799-6B37-47A7-B311-D4AD1BB560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 xmlns:a16="http://schemas.microsoft.com/office/drawing/2014/main" id="{18E48635-AD82-4B9C-BD64-E19D0DCD325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 xmlns:a16="http://schemas.microsoft.com/office/drawing/2014/main" id="{FFE8012D-8F5A-48C7-A667-EF1782E1762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 xmlns:a16="http://schemas.microsoft.com/office/drawing/2014/main" id="{24D6A3A1-CDCE-458B-B3ED-792E80025C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 xmlns:a16="http://schemas.microsoft.com/office/drawing/2014/main" id="{CD8FB40D-7336-4F24-9F28-25EC9AE6CE6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 xmlns:a16="http://schemas.microsoft.com/office/drawing/2014/main" id="{75683C3C-C038-49EA-9635-AC7B82AF255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 xmlns:a16="http://schemas.microsoft.com/office/drawing/2014/main" id="{6286FF4B-0471-47B5-AA6C-8BA5CC04D90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 xmlns:a16="http://schemas.microsoft.com/office/drawing/2014/main" id="{CEB73580-6577-4A7A-A7EA-E79093D9DC4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 xmlns:a16="http://schemas.microsoft.com/office/drawing/2014/main" id="{9E97866D-632F-4778-992C-F2750D60877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 xmlns:a16="http://schemas.microsoft.com/office/drawing/2014/main" id="{5A7AC897-3ADD-4A69-A122-EA6F8EFD26C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 xmlns:a16="http://schemas.microsoft.com/office/drawing/2014/main" id="{06C3FE79-4EEC-4CF3-92A0-F6BC9F8B4C7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Symbol zastępczy zawartości 2">
            <a:extLst>
              <a:ext uri="{FF2B5EF4-FFF2-40B4-BE49-F238E27FC236}">
                <a16:creationId xmlns="" xmlns:a16="http://schemas.microsoft.com/office/drawing/2014/main" id="{72D0F6E0-1CE4-4886-BC71-C4093F6A2A26}"/>
              </a:ext>
            </a:extLst>
          </p:cNvPr>
          <p:cNvSpPr>
            <a:spLocks noGrp="1"/>
          </p:cNvSpPr>
          <p:nvPr>
            <p:ph idx="1"/>
          </p:nvPr>
        </p:nvSpPr>
        <p:spPr>
          <a:xfrm>
            <a:off x="5985538" y="228833"/>
            <a:ext cx="5868337" cy="4159704"/>
          </a:xfrm>
        </p:spPr>
        <p:txBody>
          <a:bodyPr>
            <a:noAutofit/>
          </a:bodyPr>
          <a:lstStyle/>
          <a:p>
            <a:pPr marL="457200" lvl="1" indent="0">
              <a:lnSpc>
                <a:spcPct val="150000"/>
              </a:lnSpc>
              <a:buNone/>
            </a:pPr>
            <a:r>
              <a:rPr lang="pl-PL" sz="1600" i="0" dirty="0">
                <a:solidFill>
                  <a:schemeClr val="bg1"/>
                </a:solidFill>
                <a:effectLst/>
                <a:latin typeface="Bahnschrift SemiBold" panose="020B0502040204020203" pitchFamily="34" charset="0"/>
              </a:rPr>
              <a:t>Gdy w 1795 roku doszło do III rozbioru, Polska została wymazana z mapy świata. Dopiero 123 lata później, w listopadzie 1918 roku kraj odzyskał niepodległość. </a:t>
            </a:r>
          </a:p>
          <a:p>
            <a:pPr marL="457200" lvl="1" indent="0">
              <a:lnSpc>
                <a:spcPct val="150000"/>
              </a:lnSpc>
              <a:buNone/>
            </a:pPr>
            <a:r>
              <a:rPr lang="pl-PL" sz="1600" i="0" dirty="0">
                <a:solidFill>
                  <a:schemeClr val="bg1"/>
                </a:solidFill>
                <a:effectLst/>
                <a:latin typeface="Bahnschrift SemiBold" panose="020B0502040204020203" pitchFamily="34" charset="0"/>
              </a:rPr>
              <a:t>Latem 1914 roku w Europie rozpoczęła się wielka wojna.  Po raz pierwszy państwa, które dokonały rozbiorów Polski, znalazły się po różnych stronach frontu. Fakt ten wzbudził w Polakach nadzieję na odzyskanie niepodległości. W kraju i za granicą zaczęto organizować polskie oddziały wojskowe. Największą sławę zyskały Legiony, których twórcą był Józef Piłsudski.11 listopada 1918 roku Polska odzyskała niepodległość. Na czele państwa jako naczelnik stanął Józef Piłsudski. Polacy tworzyli państwo, prowadząc walkę o jego granice: powstania śląskie: 1919, 1920, 1921, wojna z Rosją 1920 roku. Wreszcie powstała</a:t>
            </a:r>
            <a:r>
              <a:rPr lang="pl-PL" sz="1600" dirty="0">
                <a:solidFill>
                  <a:schemeClr val="bg1"/>
                </a:solidFill>
                <a:latin typeface="Bahnschrift SemiBold" panose="020B0502040204020203" pitchFamily="34" charset="0"/>
              </a:rPr>
              <a:t> </a:t>
            </a:r>
            <a:r>
              <a:rPr lang="pl-PL" sz="1600" i="0" dirty="0">
                <a:solidFill>
                  <a:schemeClr val="bg1"/>
                </a:solidFill>
                <a:effectLst/>
                <a:latin typeface="Bahnschrift SemiBold" panose="020B0502040204020203" pitchFamily="34" charset="0"/>
              </a:rPr>
              <a:t>II Rzeczpospolita.</a:t>
            </a:r>
            <a:r>
              <a:rPr lang="pl-PL" sz="1600" dirty="0">
                <a:solidFill>
                  <a:schemeClr val="bg1"/>
                </a:solidFill>
                <a:latin typeface="Bahnschrift SemiBold" panose="020B0502040204020203" pitchFamily="34" charset="0"/>
              </a:rPr>
              <a:t/>
            </a:r>
            <a:br>
              <a:rPr lang="pl-PL" sz="1600" dirty="0">
                <a:solidFill>
                  <a:schemeClr val="bg1"/>
                </a:solidFill>
                <a:latin typeface="Bahnschrift SemiBold" panose="020B0502040204020203" pitchFamily="34" charset="0"/>
              </a:rPr>
            </a:br>
            <a:r>
              <a:rPr lang="pl-PL" sz="1600" dirty="0">
                <a:solidFill>
                  <a:schemeClr val="bg1"/>
                </a:solidFill>
                <a:latin typeface="Bahnschrift SemiBold" panose="020B0502040204020203" pitchFamily="34" charset="0"/>
              </a:rPr>
              <a:t/>
            </a:r>
            <a:br>
              <a:rPr lang="pl-PL" sz="1600" dirty="0">
                <a:solidFill>
                  <a:schemeClr val="bg1"/>
                </a:solidFill>
                <a:latin typeface="Bahnschrift SemiBold" panose="020B0502040204020203" pitchFamily="34" charset="0"/>
              </a:rPr>
            </a:br>
            <a:endParaRPr lang="pl-PL" sz="1600" dirty="0">
              <a:solidFill>
                <a:schemeClr val="bg1"/>
              </a:solidFill>
              <a:latin typeface="Bahnschrift SemiBold" panose="020B0502040204020203" pitchFamily="34" charset="0"/>
            </a:endParaRPr>
          </a:p>
        </p:txBody>
      </p:sp>
      <p:sp>
        <p:nvSpPr>
          <p:cNvPr id="4" name="pole tekstowe 3">
            <a:extLst>
              <a:ext uri="{FF2B5EF4-FFF2-40B4-BE49-F238E27FC236}">
                <a16:creationId xmlns="" xmlns:a16="http://schemas.microsoft.com/office/drawing/2014/main" id="{2FD300A9-D2BF-41F1-895A-8533CE3C1328}"/>
              </a:ext>
            </a:extLst>
          </p:cNvPr>
          <p:cNvSpPr txBox="1"/>
          <p:nvPr/>
        </p:nvSpPr>
        <p:spPr>
          <a:xfrm>
            <a:off x="101600" y="6150114"/>
            <a:ext cx="2933700" cy="707886"/>
          </a:xfrm>
          <a:prstGeom prst="rect">
            <a:avLst/>
          </a:prstGeom>
          <a:noFill/>
        </p:spPr>
        <p:txBody>
          <a:bodyPr wrap="square" rtlCol="0">
            <a:spAutoFit/>
          </a:bodyPr>
          <a:lstStyle/>
          <a:p>
            <a:pPr>
              <a:spcAft>
                <a:spcPts val="600"/>
              </a:spcAft>
            </a:pPr>
            <a:r>
              <a:rPr lang="pl-PL" sz="4000" dirty="0">
                <a:solidFill>
                  <a:srgbClr val="FF0000"/>
                </a:solidFill>
                <a:latin typeface="Bahnschrift SemiBold" panose="020B0502040204020203" pitchFamily="34" charset="0"/>
                <a:hlinkClick r:id="rId3" action="ppaction://hlinksldjump"/>
              </a:rPr>
              <a:t>Spis treści </a:t>
            </a:r>
            <a:endParaRPr lang="pl-PL" sz="4000" dirty="0">
              <a:solidFill>
                <a:srgbClr val="FF0000"/>
              </a:solidFill>
              <a:latin typeface="Bahnschrift SemiBold" panose="020B0502040204020203" pitchFamily="34" charset="0"/>
            </a:endParaRPr>
          </a:p>
        </p:txBody>
      </p:sp>
    </p:spTree>
    <p:extLst>
      <p:ext uri="{BB962C8B-B14F-4D97-AF65-F5344CB8AC3E}">
        <p14:creationId xmlns="" xmlns:p14="http://schemas.microsoft.com/office/powerpoint/2010/main" val="383938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80 lat temu zmarł Marszałek Józef Piłsudski. - Andrzej Turczyn">
            <a:extLst>
              <a:ext uri="{FF2B5EF4-FFF2-40B4-BE49-F238E27FC236}">
                <a16:creationId xmlns="" xmlns:a16="http://schemas.microsoft.com/office/drawing/2014/main" id="{EDF6551D-527A-4CBF-B5A4-EAB54B65297B}"/>
              </a:ext>
            </a:extLst>
          </p:cNvPr>
          <p:cNvPicPr>
            <a:picLocks noChangeAspect="1" noChangeArrowheads="1"/>
          </p:cNvPicPr>
          <p:nvPr/>
        </p:nvPicPr>
        <p:blipFill rotWithShape="1">
          <a:blip r:embed="rId2" cstate="print">
            <a:alphaModFix/>
            <a:extLst>
              <a:ext uri="{28A0092B-C50C-407E-A947-70E740481C1C}">
                <a14:useLocalDpi xmlns="" xmlns:a14="http://schemas.microsoft.com/office/drawing/2010/main" val="0"/>
              </a:ext>
            </a:extLst>
          </a:blip>
          <a:srcRect b="21973"/>
          <a:stretch/>
        </p:blipFill>
        <p:spPr bwMode="auto">
          <a:xfrm>
            <a:off x="5797543" y="10"/>
            <a:ext cx="6394152" cy="6857990"/>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70">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cstate="print">
            <a:extLst>
              <a:ext uri="{28A0092B-C50C-407E-A947-70E740481C1C}">
                <a14:useLocalDpi xmlns=""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 xmlns:a16="http://schemas.microsoft.com/office/drawing/2014/main" id="{10864535-2E80-48BB-85D0-957B86911299}"/>
              </a:ext>
            </a:extLst>
          </p:cNvPr>
          <p:cNvSpPr>
            <a:spLocks noGrp="1"/>
          </p:cNvSpPr>
          <p:nvPr>
            <p:ph type="title"/>
          </p:nvPr>
        </p:nvSpPr>
        <p:spPr>
          <a:xfrm>
            <a:off x="1292364" y="-270264"/>
            <a:ext cx="4803636" cy="1311664"/>
          </a:xfrm>
        </p:spPr>
        <p:txBody>
          <a:bodyPr>
            <a:normAutofit/>
          </a:bodyPr>
          <a:lstStyle/>
          <a:p>
            <a:r>
              <a:rPr lang="pl-PL" dirty="0">
                <a:solidFill>
                  <a:srgbClr val="000000"/>
                </a:solidFill>
                <a:latin typeface="Bahnschrift SemiBold" panose="020B0502040204020203" pitchFamily="34" charset="0"/>
              </a:rPr>
              <a:t>Józef </a:t>
            </a:r>
            <a:r>
              <a:rPr lang="pl-PL" dirty="0" smtClean="0">
                <a:solidFill>
                  <a:srgbClr val="000000"/>
                </a:solidFill>
                <a:latin typeface="Bahnschrift SemiBold" panose="020B0502040204020203" pitchFamily="34" charset="0"/>
              </a:rPr>
              <a:t>Piłsudski </a:t>
            </a:r>
            <a:endParaRPr lang="pl-PL" dirty="0">
              <a:solidFill>
                <a:srgbClr val="000000"/>
              </a:solidFill>
              <a:latin typeface="Bahnschrift SemiBold" panose="020B0502040204020203" pitchFamily="34" charset="0"/>
            </a:endParaRPr>
          </a:p>
        </p:txBody>
      </p:sp>
      <p:sp>
        <p:nvSpPr>
          <p:cNvPr id="3" name="Symbol zastępczy zawartości 2">
            <a:extLst>
              <a:ext uri="{FF2B5EF4-FFF2-40B4-BE49-F238E27FC236}">
                <a16:creationId xmlns="" xmlns:a16="http://schemas.microsoft.com/office/drawing/2014/main" id="{92DF54E7-3CC0-4EA1-A6E2-C8F21B7FE593}"/>
              </a:ext>
            </a:extLst>
          </p:cNvPr>
          <p:cNvSpPr>
            <a:spLocks noGrp="1"/>
          </p:cNvSpPr>
          <p:nvPr>
            <p:ph idx="1"/>
          </p:nvPr>
        </p:nvSpPr>
        <p:spPr>
          <a:xfrm>
            <a:off x="530287" y="1498600"/>
            <a:ext cx="5565713" cy="4292600"/>
          </a:xfrm>
        </p:spPr>
        <p:txBody>
          <a:bodyPr anchor="ctr">
            <a:noAutofit/>
          </a:bodyPr>
          <a:lstStyle/>
          <a:p>
            <a:pPr marL="0" indent="0">
              <a:buNone/>
            </a:pPr>
            <a:r>
              <a:rPr lang="pl-PL" sz="1800" b="0" i="0" dirty="0">
                <a:solidFill>
                  <a:srgbClr val="000000"/>
                </a:solidFill>
                <a:effectLst/>
                <a:latin typeface="Bahnschrift SemiBold" panose="020B0502040204020203" pitchFamily="34" charset="0"/>
              </a:rPr>
              <a:t>polski działacz społeczny i niepodległościowy </a:t>
            </a:r>
            <a:endParaRPr lang="pl-PL" sz="1800" dirty="0">
              <a:solidFill>
                <a:srgbClr val="000000"/>
              </a:solidFill>
              <a:latin typeface="Bahnschrift SemiBold" panose="020B0502040204020203" pitchFamily="34" charset="0"/>
            </a:endParaRPr>
          </a:p>
          <a:p>
            <a:pPr marL="0" indent="0">
              <a:buNone/>
            </a:pPr>
            <a:r>
              <a:rPr lang="pl-PL" sz="1800" b="0" i="0" dirty="0">
                <a:solidFill>
                  <a:srgbClr val="000000"/>
                </a:solidFill>
                <a:effectLst/>
                <a:latin typeface="Bahnschrift SemiBold" panose="020B0502040204020203" pitchFamily="34" charset="0"/>
              </a:rPr>
              <a:t>żołnierz</a:t>
            </a:r>
          </a:p>
          <a:p>
            <a:pPr marL="0" indent="0">
              <a:buNone/>
            </a:pPr>
            <a:r>
              <a:rPr lang="pl-PL" sz="1800" b="0" i="0" dirty="0">
                <a:solidFill>
                  <a:srgbClr val="000000"/>
                </a:solidFill>
                <a:effectLst/>
                <a:latin typeface="Bahnschrift SemiBold" panose="020B0502040204020203" pitchFamily="34" charset="0"/>
              </a:rPr>
              <a:t> polityk</a:t>
            </a:r>
          </a:p>
          <a:p>
            <a:pPr marL="0" indent="0">
              <a:buNone/>
            </a:pPr>
            <a:r>
              <a:rPr lang="pl-PL" sz="1800" b="0" i="0" dirty="0">
                <a:solidFill>
                  <a:srgbClr val="000000"/>
                </a:solidFill>
                <a:effectLst/>
                <a:latin typeface="Bahnschrift SemiBold" panose="020B0502040204020203" pitchFamily="34" charset="0"/>
              </a:rPr>
              <a:t> mąż stanu </a:t>
            </a:r>
          </a:p>
          <a:p>
            <a:pPr marL="0" indent="0">
              <a:buNone/>
            </a:pPr>
            <a:r>
              <a:rPr lang="pl-PL" sz="1800" b="0" i="0" dirty="0">
                <a:solidFill>
                  <a:srgbClr val="000000"/>
                </a:solidFill>
                <a:effectLst/>
                <a:latin typeface="Bahnschrift SemiBold" panose="020B0502040204020203" pitchFamily="34" charset="0"/>
              </a:rPr>
              <a:t>od 1892 członek </a:t>
            </a:r>
            <a:r>
              <a:rPr lang="pl-PL" sz="1800" dirty="0">
                <a:solidFill>
                  <a:srgbClr val="000000"/>
                </a:solidFill>
                <a:latin typeface="Bahnschrift SemiBold" panose="020B0502040204020203" pitchFamily="34" charset="0"/>
              </a:rPr>
              <a:t>Polskiej Partii Socjalistycznej</a:t>
            </a:r>
            <a:r>
              <a:rPr lang="pl-PL" sz="1800" b="0" i="0" dirty="0">
                <a:solidFill>
                  <a:srgbClr val="000000"/>
                </a:solidFill>
                <a:effectLst/>
                <a:latin typeface="Bahnschrift SemiBold" panose="020B0502040204020203" pitchFamily="34" charset="0"/>
              </a:rPr>
              <a:t> i jej przywódca w kraju </a:t>
            </a:r>
          </a:p>
          <a:p>
            <a:pPr marL="0" indent="0">
              <a:buNone/>
            </a:pPr>
            <a:r>
              <a:rPr lang="pl-PL" sz="1800" b="0" i="0" dirty="0">
                <a:solidFill>
                  <a:srgbClr val="000000"/>
                </a:solidFill>
                <a:effectLst/>
                <a:latin typeface="Bahnschrift SemiBold" panose="020B0502040204020203" pitchFamily="34" charset="0"/>
              </a:rPr>
              <a:t>twórca </a:t>
            </a:r>
            <a:r>
              <a:rPr lang="pl-PL" sz="1800" dirty="0">
                <a:solidFill>
                  <a:srgbClr val="000000"/>
                </a:solidFill>
                <a:latin typeface="Bahnschrift SemiBold" panose="020B0502040204020203" pitchFamily="34" charset="0"/>
              </a:rPr>
              <a:t>Organizacji Bojowej PPS</a:t>
            </a:r>
            <a:r>
              <a:rPr lang="pl-PL" sz="1800" b="0" i="0" dirty="0">
                <a:solidFill>
                  <a:srgbClr val="000000"/>
                </a:solidFill>
                <a:effectLst/>
                <a:latin typeface="Bahnschrift SemiBold" panose="020B0502040204020203" pitchFamily="34" charset="0"/>
              </a:rPr>
              <a:t> (1904) i </a:t>
            </a:r>
            <a:r>
              <a:rPr lang="pl-PL" sz="1800" dirty="0">
                <a:solidFill>
                  <a:srgbClr val="000000"/>
                </a:solidFill>
                <a:latin typeface="Bahnschrift SemiBold" panose="020B0502040204020203" pitchFamily="34" charset="0"/>
              </a:rPr>
              <a:t>Polskiej Organizacji Wojskowej</a:t>
            </a:r>
            <a:r>
              <a:rPr lang="pl-PL" sz="1800" b="0" i="0" dirty="0">
                <a:solidFill>
                  <a:srgbClr val="000000"/>
                </a:solidFill>
                <a:effectLst/>
                <a:latin typeface="Bahnschrift SemiBold" panose="020B0502040204020203" pitchFamily="34" charset="0"/>
              </a:rPr>
              <a:t> (1914) </a:t>
            </a:r>
          </a:p>
          <a:p>
            <a:pPr marL="0" indent="0">
              <a:buNone/>
            </a:pPr>
            <a:r>
              <a:rPr lang="pl-PL" sz="1800" b="0" i="0" dirty="0">
                <a:solidFill>
                  <a:srgbClr val="000000"/>
                </a:solidFill>
                <a:effectLst/>
                <a:latin typeface="Bahnschrift SemiBold" panose="020B0502040204020203" pitchFamily="34" charset="0"/>
              </a:rPr>
              <a:t>kierownik Komisji Wojskowej i </a:t>
            </a:r>
            <a:r>
              <a:rPr lang="pl-PL" sz="1800" dirty="0">
                <a:solidFill>
                  <a:srgbClr val="000000"/>
                </a:solidFill>
                <a:latin typeface="Bahnschrift SemiBold" panose="020B0502040204020203" pitchFamily="34" charset="0"/>
              </a:rPr>
              <a:t>Tymczasowej Rady Stanu</a:t>
            </a:r>
            <a:r>
              <a:rPr lang="pl-PL" sz="1800" b="0" i="0" dirty="0">
                <a:solidFill>
                  <a:srgbClr val="000000"/>
                </a:solidFill>
                <a:effectLst/>
                <a:latin typeface="Bahnschrift SemiBold" panose="020B0502040204020203" pitchFamily="34" charset="0"/>
              </a:rPr>
              <a:t> (1917) </a:t>
            </a:r>
          </a:p>
          <a:p>
            <a:pPr marL="0" indent="0">
              <a:buNone/>
            </a:pPr>
            <a:r>
              <a:rPr lang="pl-PL" sz="1800" b="0" i="0" dirty="0">
                <a:solidFill>
                  <a:srgbClr val="000000"/>
                </a:solidFill>
                <a:effectLst/>
                <a:latin typeface="Bahnschrift SemiBold" panose="020B0502040204020203" pitchFamily="34" charset="0"/>
              </a:rPr>
              <a:t>od 11 listopada 1918 </a:t>
            </a:r>
            <a:r>
              <a:rPr lang="pl-PL" sz="1800" dirty="0">
                <a:solidFill>
                  <a:srgbClr val="000000"/>
                </a:solidFill>
                <a:latin typeface="Bahnschrift SemiBold" panose="020B0502040204020203" pitchFamily="34" charset="0"/>
              </a:rPr>
              <a:t>naczelny wódz Armii Polskiej</a:t>
            </a:r>
            <a:endParaRPr lang="pl-PL" sz="1800" b="0" i="0" dirty="0">
              <a:solidFill>
                <a:srgbClr val="000000"/>
              </a:solidFill>
              <a:effectLst/>
              <a:latin typeface="Bahnschrift SemiBold" panose="020B0502040204020203" pitchFamily="34" charset="0"/>
            </a:endParaRPr>
          </a:p>
          <a:p>
            <a:pPr marL="0" indent="0">
              <a:buNone/>
            </a:pPr>
            <a:r>
              <a:rPr lang="pl-PL" sz="1800" b="0" i="0" dirty="0">
                <a:solidFill>
                  <a:srgbClr val="000000"/>
                </a:solidFill>
                <a:effectLst/>
                <a:latin typeface="Bahnschrift SemiBold" panose="020B0502040204020203" pitchFamily="34" charset="0"/>
              </a:rPr>
              <a:t> w latach 1918–1922 </a:t>
            </a:r>
            <a:r>
              <a:rPr lang="pl-PL" sz="1800" dirty="0">
                <a:solidFill>
                  <a:srgbClr val="000000"/>
                </a:solidFill>
                <a:latin typeface="Bahnschrift SemiBold" panose="020B0502040204020203" pitchFamily="34" charset="0"/>
              </a:rPr>
              <a:t>naczelnik państwa</a:t>
            </a:r>
            <a:r>
              <a:rPr lang="pl-PL" sz="1800" b="0" i="0" dirty="0">
                <a:solidFill>
                  <a:srgbClr val="000000"/>
                </a:solidFill>
                <a:effectLst/>
                <a:latin typeface="Bahnschrift SemiBold" panose="020B0502040204020203" pitchFamily="34" charset="0"/>
              </a:rPr>
              <a:t> </a:t>
            </a:r>
          </a:p>
          <a:p>
            <a:pPr marL="0" indent="0">
              <a:buNone/>
            </a:pPr>
            <a:r>
              <a:rPr lang="pl-PL" sz="1800" b="0" i="0" dirty="0">
                <a:solidFill>
                  <a:srgbClr val="000000"/>
                </a:solidFill>
                <a:effectLst/>
                <a:latin typeface="Bahnschrift SemiBold" panose="020B0502040204020203" pitchFamily="34" charset="0"/>
              </a:rPr>
              <a:t>pierwszy </a:t>
            </a:r>
            <a:r>
              <a:rPr lang="pl-PL" sz="1800" dirty="0">
                <a:solidFill>
                  <a:srgbClr val="000000"/>
                </a:solidFill>
                <a:latin typeface="Bahnschrift SemiBold" panose="020B0502040204020203" pitchFamily="34" charset="0"/>
              </a:rPr>
              <a:t>marszałek Polski</a:t>
            </a:r>
            <a:r>
              <a:rPr lang="pl-PL" sz="1800" b="0" i="0" dirty="0">
                <a:solidFill>
                  <a:srgbClr val="000000"/>
                </a:solidFill>
                <a:effectLst/>
                <a:latin typeface="Bahnschrift SemiBold" panose="020B0502040204020203" pitchFamily="34" charset="0"/>
              </a:rPr>
              <a:t> (1920) </a:t>
            </a:r>
          </a:p>
          <a:p>
            <a:pPr marL="0" indent="0">
              <a:buNone/>
            </a:pPr>
            <a:r>
              <a:rPr lang="pl-PL" sz="1800" b="0" i="0" dirty="0">
                <a:solidFill>
                  <a:srgbClr val="000000"/>
                </a:solidFill>
                <a:effectLst/>
                <a:latin typeface="Bahnschrift SemiBold" panose="020B0502040204020203" pitchFamily="34" charset="0"/>
              </a:rPr>
              <a:t>przywódca obozu </a:t>
            </a:r>
            <a:r>
              <a:rPr lang="pl-PL" sz="1800" dirty="0">
                <a:solidFill>
                  <a:srgbClr val="000000"/>
                </a:solidFill>
                <a:latin typeface="Bahnschrift SemiBold" panose="020B0502040204020203" pitchFamily="34" charset="0"/>
              </a:rPr>
              <a:t>sanacji</a:t>
            </a:r>
            <a:r>
              <a:rPr lang="pl-PL" sz="1800" b="0" i="0" dirty="0">
                <a:solidFill>
                  <a:srgbClr val="000000"/>
                </a:solidFill>
                <a:effectLst/>
                <a:latin typeface="Bahnschrift SemiBold" panose="020B0502040204020203" pitchFamily="34" charset="0"/>
              </a:rPr>
              <a:t> po </a:t>
            </a:r>
            <a:r>
              <a:rPr lang="pl-PL" sz="1800" dirty="0">
                <a:solidFill>
                  <a:srgbClr val="000000"/>
                </a:solidFill>
                <a:latin typeface="Bahnschrift SemiBold" panose="020B0502040204020203" pitchFamily="34" charset="0"/>
              </a:rPr>
              <a:t>przewrocie majowym</a:t>
            </a:r>
            <a:r>
              <a:rPr lang="pl-PL" sz="1800" b="0" i="0" dirty="0">
                <a:solidFill>
                  <a:srgbClr val="000000"/>
                </a:solidFill>
                <a:effectLst/>
                <a:latin typeface="Bahnschrift SemiBold" panose="020B0502040204020203" pitchFamily="34" charset="0"/>
              </a:rPr>
              <a:t> (1926),</a:t>
            </a:r>
          </a:p>
          <a:p>
            <a:pPr marL="0" indent="0">
              <a:buNone/>
            </a:pPr>
            <a:r>
              <a:rPr lang="pl-PL" sz="1800" b="0" i="0" dirty="0">
                <a:solidFill>
                  <a:srgbClr val="000000"/>
                </a:solidFill>
                <a:effectLst/>
                <a:latin typeface="Bahnschrift SemiBold" panose="020B0502040204020203" pitchFamily="34" charset="0"/>
              </a:rPr>
              <a:t> dwukrotny </a:t>
            </a:r>
            <a:r>
              <a:rPr lang="pl-PL" sz="1800" dirty="0">
                <a:solidFill>
                  <a:srgbClr val="000000"/>
                </a:solidFill>
                <a:latin typeface="Bahnschrift SemiBold" panose="020B0502040204020203" pitchFamily="34" charset="0"/>
              </a:rPr>
              <a:t>premier Polski</a:t>
            </a:r>
            <a:r>
              <a:rPr lang="pl-PL" sz="1800" b="0" i="0" dirty="0">
                <a:solidFill>
                  <a:srgbClr val="000000"/>
                </a:solidFill>
                <a:effectLst/>
                <a:latin typeface="Bahnschrift SemiBold" panose="020B0502040204020203" pitchFamily="34" charset="0"/>
              </a:rPr>
              <a:t> (1926–1928 i 1930); wywarł decydujący wpływ na kształt polityki wewnętrznej i zagranicznej II RP.</a:t>
            </a:r>
            <a:endParaRPr lang="pl-PL" sz="1800" dirty="0">
              <a:solidFill>
                <a:srgbClr val="000000"/>
              </a:solidFill>
              <a:latin typeface="Bahnschrift SemiBold" panose="020B0502040204020203" pitchFamily="34" charset="0"/>
            </a:endParaRPr>
          </a:p>
        </p:txBody>
      </p:sp>
      <p:sp>
        <p:nvSpPr>
          <p:cNvPr id="4" name="pole tekstowe 3">
            <a:extLst>
              <a:ext uri="{FF2B5EF4-FFF2-40B4-BE49-F238E27FC236}">
                <a16:creationId xmlns="" xmlns:a16="http://schemas.microsoft.com/office/drawing/2014/main" id="{C3528A26-7A2E-465A-A693-CD7B6FD2CB85}"/>
              </a:ext>
            </a:extLst>
          </p:cNvPr>
          <p:cNvSpPr txBox="1"/>
          <p:nvPr/>
        </p:nvSpPr>
        <p:spPr>
          <a:xfrm>
            <a:off x="5425009" y="6248400"/>
            <a:ext cx="2347390" cy="707886"/>
          </a:xfrm>
          <a:prstGeom prst="rect">
            <a:avLst/>
          </a:prstGeom>
          <a:noFill/>
        </p:spPr>
        <p:txBody>
          <a:bodyPr wrap="square" rtlCol="0">
            <a:spAutoFit/>
          </a:bodyPr>
          <a:lstStyle/>
          <a:p>
            <a:r>
              <a:rPr lang="pl-PL" sz="4000" dirty="0">
                <a:hlinkClick r:id="rId4" action="ppaction://hlinksldjump"/>
              </a:rPr>
              <a:t>Spis treści</a:t>
            </a:r>
            <a:endParaRPr lang="pl-PL" sz="4000" dirty="0"/>
          </a:p>
        </p:txBody>
      </p:sp>
    </p:spTree>
    <p:extLst>
      <p:ext uri="{BB962C8B-B14F-4D97-AF65-F5344CB8AC3E}">
        <p14:creationId xmlns="" xmlns:p14="http://schemas.microsoft.com/office/powerpoint/2010/main" val="3903963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videoplayback">
            <a:hlinkClick r:id="" action="ppaction://media"/>
            <a:extLst>
              <a:ext uri="{FF2B5EF4-FFF2-40B4-BE49-F238E27FC236}">
                <a16:creationId xmlns="" xmlns:a16="http://schemas.microsoft.com/office/drawing/2014/main" id="{028872BC-FF69-455E-82D4-A0F9FBBF91EE}"/>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flipV="1">
            <a:off x="8789233" y="6099153"/>
            <a:ext cx="3402767" cy="45719"/>
          </a:xfrm>
          <a:prstGeom prst="rect">
            <a:avLst/>
          </a:prstGeom>
        </p:spPr>
      </p:pic>
      <p:pic>
        <p:nvPicPr>
          <p:cNvPr id="5122" name="Picture 2" descr="Wiemy jak sprawdzić czy Twój przodek był legionistą Piłsudskiego">
            <a:extLst>
              <a:ext uri="{FF2B5EF4-FFF2-40B4-BE49-F238E27FC236}">
                <a16:creationId xmlns="" xmlns:a16="http://schemas.microsoft.com/office/drawing/2014/main" id="{D3517183-02F6-47E7-B5F4-F0BBD1F97235}"/>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7207" r="15905" b="1"/>
          <a:stretch/>
        </p:blipFill>
        <p:spPr bwMode="auto">
          <a:xfrm>
            <a:off x="-1" y="10"/>
            <a:ext cx="12191981"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71" name="Rectangle 70">
            <a:extLst>
              <a:ext uri="{FF2B5EF4-FFF2-40B4-BE49-F238E27FC236}">
                <a16:creationId xmlns=""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 xmlns:a16="http://schemas.microsoft.com/office/drawing/2014/main" id="{C866E84A-94A6-4D27-A3DF-CD18121D413C}"/>
              </a:ext>
            </a:extLst>
          </p:cNvPr>
          <p:cNvSpPr>
            <a:spLocks noGrp="1"/>
          </p:cNvSpPr>
          <p:nvPr>
            <p:ph type="title"/>
          </p:nvPr>
        </p:nvSpPr>
        <p:spPr>
          <a:xfrm>
            <a:off x="670705" y="-154673"/>
            <a:ext cx="6891186" cy="1135737"/>
          </a:xfrm>
        </p:spPr>
        <p:txBody>
          <a:bodyPr>
            <a:normAutofit/>
          </a:bodyPr>
          <a:lstStyle/>
          <a:p>
            <a:r>
              <a:rPr lang="pl-PL" sz="3600" dirty="0"/>
              <a:t>Józef </a:t>
            </a:r>
            <a:r>
              <a:rPr lang="pl-PL" sz="3600" dirty="0" smtClean="0"/>
              <a:t>Piłsudski - Legiony </a:t>
            </a:r>
            <a:r>
              <a:rPr lang="pl-PL" sz="3600" dirty="0"/>
              <a:t>Polskie</a:t>
            </a:r>
          </a:p>
        </p:txBody>
      </p:sp>
      <p:sp>
        <p:nvSpPr>
          <p:cNvPr id="3" name="Symbol zastępczy zawartości 2">
            <a:extLst>
              <a:ext uri="{FF2B5EF4-FFF2-40B4-BE49-F238E27FC236}">
                <a16:creationId xmlns="" xmlns:a16="http://schemas.microsoft.com/office/drawing/2014/main" id="{1B8EF7A5-30C1-454B-945C-585C756B0762}"/>
              </a:ext>
            </a:extLst>
          </p:cNvPr>
          <p:cNvSpPr>
            <a:spLocks noGrp="1"/>
          </p:cNvSpPr>
          <p:nvPr>
            <p:ph idx="1"/>
          </p:nvPr>
        </p:nvSpPr>
        <p:spPr>
          <a:xfrm>
            <a:off x="507030" y="636547"/>
            <a:ext cx="6891186" cy="6059330"/>
          </a:xfrm>
        </p:spPr>
        <p:txBody>
          <a:bodyPr>
            <a:normAutofit fontScale="70000" lnSpcReduction="20000"/>
          </a:bodyPr>
          <a:lstStyle/>
          <a:p>
            <a:pPr marL="0" indent="0">
              <a:lnSpc>
                <a:spcPct val="160000"/>
              </a:lnSpc>
              <a:buNone/>
            </a:pPr>
            <a:r>
              <a:rPr lang="pl-PL" sz="2200" b="1" i="0" dirty="0">
                <a:effectLst/>
                <a:latin typeface="Bahnschrift SemiBold" panose="020B0502040204020203" pitchFamily="34" charset="0"/>
              </a:rPr>
              <a:t>Józef Piłsudski uważał, że wojna w Europie to szansa na niepodległość Polski. W powodzi faktów obcych, jak sam je określał, zamierzał tworzyć też fakty polskie.</a:t>
            </a:r>
          </a:p>
          <a:p>
            <a:pPr marL="0" indent="0">
              <a:lnSpc>
                <a:spcPct val="160000"/>
              </a:lnSpc>
              <a:buNone/>
            </a:pPr>
            <a:r>
              <a:rPr lang="pl-PL" sz="2200" b="1" i="0" dirty="0">
                <a:effectLst/>
                <a:latin typeface="Bahnschrift SemiBold" panose="020B0502040204020203" pitchFamily="34" charset="0"/>
              </a:rPr>
              <a:t> Kluczową rolę w tym zadaniu odegrały Legiony Polskie.</a:t>
            </a:r>
            <a:r>
              <a:rPr lang="pl-PL" sz="2200" b="0" i="0" dirty="0">
                <a:effectLst/>
                <a:latin typeface="Bahnschrift SemiBold" panose="020B0502040204020203" pitchFamily="34" charset="0"/>
              </a:rPr>
              <a:t> Legiony to pierwsza polska formacja wojskowa w XX wieku. Walcząc w czasie I wojny światowej przyczyniły się do odzyskania niepodległości w 1918 roku i stały się zalążkiem Wojska Polskiego.</a:t>
            </a:r>
          </a:p>
          <a:p>
            <a:pPr marL="0" indent="0">
              <a:lnSpc>
                <a:spcPct val="160000"/>
              </a:lnSpc>
              <a:buNone/>
            </a:pPr>
            <a:r>
              <a:rPr lang="pl-PL" sz="2200" b="0" i="0" dirty="0">
                <a:effectLst/>
                <a:latin typeface="Bahnschrift SemiBold" panose="020B0502040204020203" pitchFamily="34" charset="0"/>
              </a:rPr>
              <a:t>W skład Legionów weszły oddziały Strzelca Józefa Piłsudskiego, Drużyny Strzeleckie, Polowe Drużyny Sokoła oraz inne organizacje paramilitarne działające przed I wojną światową, głównie na terenie zaboru austriackiego.</a:t>
            </a:r>
          </a:p>
          <a:p>
            <a:pPr marL="0" indent="0">
              <a:lnSpc>
                <a:spcPct val="160000"/>
              </a:lnSpc>
              <a:buNone/>
            </a:pPr>
            <a:r>
              <a:rPr lang="pl-PL" sz="2200" b="0" i="0" dirty="0">
                <a:effectLst/>
                <a:latin typeface="Bahnschrift SemiBold" panose="020B0502040204020203" pitchFamily="34" charset="0"/>
              </a:rPr>
              <a:t> Późniejszy naczelnik odrodzonej Polski liczył, że tym działaniem wywoła ogólnonarodowe powstanie i doprowadzi do utworzenia w Warszawie powstańczego rządu. - Spotkało go jednak potrójne zaskoczenie. Po pierwsze, Kadrówka wkroczyła do Królestwa Polskiego nie napotykając żadnego oporu. Po drugie, społeczeństwo Kielecczyzny przyjęło Strzelców wrogo. Wreszcie po trzecie, praktycznie nie zgłaszali się żadni ochotnicy chętni do udziału w powstaniu </a:t>
            </a:r>
          </a:p>
          <a:p>
            <a:endParaRPr lang="pl-PL" sz="1700" dirty="0"/>
          </a:p>
        </p:txBody>
      </p:sp>
      <p:grpSp>
        <p:nvGrpSpPr>
          <p:cNvPr id="73" name="Group 72">
            <a:extLst>
              <a:ext uri="{FF2B5EF4-FFF2-40B4-BE49-F238E27FC236}">
                <a16:creationId xmlns="" xmlns:a16="http://schemas.microsoft.com/office/drawing/2014/main" id="{07EAA094-9CF6-4695-958A-33D9BCAA947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123132" y="713128"/>
            <a:ext cx="1068867" cy="2126625"/>
            <a:chOff x="10918968" y="713127"/>
            <a:chExt cx="1273032" cy="2532832"/>
          </a:xfrm>
        </p:grpSpPr>
        <p:sp>
          <p:nvSpPr>
            <p:cNvPr id="74" name="Rectangle 73">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 xmlns:a16="http://schemas.microsoft.com/office/drawing/2014/main" id="{A580F890-B085-4E95-96AA-55AEBEC5CE6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7" name="Isosceles Triangle 76">
            <a:extLst>
              <a:ext uri="{FF2B5EF4-FFF2-40B4-BE49-F238E27FC236}">
                <a16:creationId xmlns=""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ole tekstowe 3">
            <a:extLst>
              <a:ext uri="{FF2B5EF4-FFF2-40B4-BE49-F238E27FC236}">
                <a16:creationId xmlns="" xmlns:a16="http://schemas.microsoft.com/office/drawing/2014/main" id="{B6569066-22D6-46DA-88F4-6A28E42DDB8B}"/>
              </a:ext>
            </a:extLst>
          </p:cNvPr>
          <p:cNvSpPr txBox="1"/>
          <p:nvPr/>
        </p:nvSpPr>
        <p:spPr>
          <a:xfrm>
            <a:off x="2642767" y="6104328"/>
            <a:ext cx="2246960" cy="707886"/>
          </a:xfrm>
          <a:prstGeom prst="rect">
            <a:avLst/>
          </a:prstGeom>
          <a:noFill/>
        </p:spPr>
        <p:txBody>
          <a:bodyPr wrap="square" rtlCol="0">
            <a:spAutoFit/>
          </a:bodyPr>
          <a:lstStyle/>
          <a:p>
            <a:r>
              <a:rPr lang="pl-PL" sz="4000" dirty="0">
                <a:hlinkClick r:id="rId6" action="ppaction://hlinksldjump"/>
              </a:rPr>
              <a:t>Spis treści</a:t>
            </a:r>
            <a:endParaRPr lang="pl-PL" sz="4000" dirty="0"/>
          </a:p>
        </p:txBody>
      </p:sp>
    </p:spTree>
    <p:extLst>
      <p:ext uri="{BB962C8B-B14F-4D97-AF65-F5344CB8AC3E}">
        <p14:creationId xmlns="" xmlns:p14="http://schemas.microsoft.com/office/powerpoint/2010/main" val="34374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5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85 lat temu zmarł marszałek Józef Piłsudski | Niedziela.pl">
            <a:extLst>
              <a:ext uri="{FF2B5EF4-FFF2-40B4-BE49-F238E27FC236}">
                <a16:creationId xmlns="" xmlns:a16="http://schemas.microsoft.com/office/drawing/2014/main" id="{2694AAC1-4995-4602-8A4D-34B06A376576}"/>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12110"/>
          <a:stretch/>
        </p:blipFill>
        <p:spPr bwMode="auto">
          <a:xfrm>
            <a:off x="20" y="10"/>
            <a:ext cx="12191980" cy="6857990"/>
          </a:xfrm>
          <a:prstGeom prst="rect">
            <a:avLst/>
          </a:prstGeom>
          <a:noFill/>
          <a:extLst>
            <a:ext uri="{909E8E84-426E-40DD-AFC4-6F175D3DCCD1}">
              <a14:hiddenFill xmlns="" xmlns:a14="http://schemas.microsoft.com/office/drawing/2010/main">
                <a:solidFill>
                  <a:srgbClr val="FFFFFF"/>
                </a:solidFill>
              </a14:hiddenFill>
            </a:ext>
          </a:extLst>
        </p:spPr>
      </p:pic>
      <p:sp>
        <p:nvSpPr>
          <p:cNvPr id="71" name="Rectangle 70">
            <a:extLst>
              <a:ext uri="{FF2B5EF4-FFF2-40B4-BE49-F238E27FC236}">
                <a16:creationId xmlns="" xmlns:a16="http://schemas.microsoft.com/office/drawing/2014/main" id="{2B1D4F77-A17C-43D7-B7FA-545148E4E9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9C158DF3-20E9-4B74-9E05-E92CDC7E9929}"/>
              </a:ext>
            </a:extLst>
          </p:cNvPr>
          <p:cNvSpPr>
            <a:spLocks noGrp="1"/>
          </p:cNvSpPr>
          <p:nvPr>
            <p:ph type="title"/>
          </p:nvPr>
        </p:nvSpPr>
        <p:spPr>
          <a:xfrm>
            <a:off x="594110" y="396151"/>
            <a:ext cx="3759240" cy="1344975"/>
          </a:xfrm>
        </p:spPr>
        <p:txBody>
          <a:bodyPr>
            <a:normAutofit/>
          </a:bodyPr>
          <a:lstStyle/>
          <a:p>
            <a:r>
              <a:rPr lang="pl-PL" sz="2800" dirty="0">
                <a:latin typeface="Bahnschrift SemiBold" panose="020B0502040204020203" pitchFamily="34" charset="0"/>
              </a:rPr>
              <a:t>Józef </a:t>
            </a:r>
            <a:r>
              <a:rPr lang="pl-PL" sz="2800" dirty="0" smtClean="0">
                <a:latin typeface="Bahnschrift SemiBold" panose="020B0502040204020203" pitchFamily="34" charset="0"/>
              </a:rPr>
              <a:t>Piłsudski </a:t>
            </a:r>
            <a:br>
              <a:rPr lang="pl-PL" sz="2800" dirty="0" smtClean="0">
                <a:latin typeface="Bahnschrift SemiBold" panose="020B0502040204020203" pitchFamily="34" charset="0"/>
              </a:rPr>
            </a:br>
            <a:r>
              <a:rPr lang="pl-PL" sz="2800" dirty="0" smtClean="0">
                <a:latin typeface="Bahnschrift SemiBold" panose="020B0502040204020203" pitchFamily="34" charset="0"/>
              </a:rPr>
              <a:t>– tworzenie </a:t>
            </a:r>
            <a:r>
              <a:rPr lang="pl-PL" sz="2800" dirty="0">
                <a:latin typeface="Bahnschrift SemiBold" panose="020B0502040204020203" pitchFamily="34" charset="0"/>
              </a:rPr>
              <a:t>tajnego rządu </a:t>
            </a:r>
          </a:p>
        </p:txBody>
      </p:sp>
      <p:sp>
        <p:nvSpPr>
          <p:cNvPr id="3" name="Symbol zastępczy zawartości 2">
            <a:extLst>
              <a:ext uri="{FF2B5EF4-FFF2-40B4-BE49-F238E27FC236}">
                <a16:creationId xmlns="" xmlns:a16="http://schemas.microsoft.com/office/drawing/2014/main" id="{B519E161-7DA9-46C2-965E-9368700B6DC6}"/>
              </a:ext>
            </a:extLst>
          </p:cNvPr>
          <p:cNvSpPr>
            <a:spLocks noGrp="1"/>
          </p:cNvSpPr>
          <p:nvPr>
            <p:ph idx="1"/>
          </p:nvPr>
        </p:nvSpPr>
        <p:spPr>
          <a:xfrm>
            <a:off x="594110" y="1741126"/>
            <a:ext cx="3764826" cy="4269173"/>
          </a:xfrm>
        </p:spPr>
        <p:txBody>
          <a:bodyPr>
            <a:normAutofit fontScale="92500" lnSpcReduction="20000"/>
          </a:bodyPr>
          <a:lstStyle/>
          <a:p>
            <a:pPr>
              <a:lnSpc>
                <a:spcPct val="150000"/>
              </a:lnSpc>
            </a:pPr>
            <a:r>
              <a:rPr lang="pl-PL" sz="1400" dirty="0">
                <a:latin typeface="Bahnschrift SemiBold" panose="020B0502040204020203" pitchFamily="34" charset="0"/>
              </a:rPr>
              <a:t>6 sierpnia</a:t>
            </a:r>
            <a:r>
              <a:rPr lang="pl-PL" sz="1400" b="0" i="0" dirty="0">
                <a:effectLst/>
                <a:latin typeface="Bahnschrift SemiBold" panose="020B0502040204020203" pitchFamily="34" charset="0"/>
              </a:rPr>
              <a:t> </a:t>
            </a:r>
            <a:r>
              <a:rPr lang="pl-PL" sz="1400" dirty="0">
                <a:latin typeface="Bahnschrift SemiBold" panose="020B0502040204020203" pitchFamily="34" charset="0"/>
              </a:rPr>
              <a:t>1914</a:t>
            </a:r>
            <a:r>
              <a:rPr lang="pl-PL" sz="1400" b="0" i="0" dirty="0">
                <a:effectLst/>
                <a:latin typeface="Bahnschrift SemiBold" panose="020B0502040204020203" pitchFamily="34" charset="0"/>
              </a:rPr>
              <a:t> na nadzwyczajnym posiedzeniu </a:t>
            </a:r>
            <a:r>
              <a:rPr lang="pl-PL" sz="1400" dirty="0">
                <a:latin typeface="Bahnschrift SemiBold" panose="020B0502040204020203" pitchFamily="34" charset="0"/>
              </a:rPr>
              <a:t>Komisji Skonfederowanych Stronnictw Niepodległościowych</a:t>
            </a:r>
            <a:r>
              <a:rPr lang="pl-PL" sz="1400" b="0" i="0" dirty="0">
                <a:effectLst/>
                <a:latin typeface="Bahnschrift SemiBold" panose="020B0502040204020203" pitchFamily="34" charset="0"/>
              </a:rPr>
              <a:t> Piłsudski ogłosił, że 3 sierpnia powstał w </a:t>
            </a:r>
            <a:r>
              <a:rPr lang="pl-PL" sz="1400" dirty="0">
                <a:latin typeface="Bahnschrift SemiBold" panose="020B0502040204020203" pitchFamily="34" charset="0"/>
              </a:rPr>
              <a:t>Warszawie</a:t>
            </a:r>
            <a:r>
              <a:rPr lang="pl-PL" sz="1400" b="0" i="0" dirty="0">
                <a:effectLst/>
                <a:latin typeface="Bahnschrift SemiBold" panose="020B0502040204020203" pitchFamily="34" charset="0"/>
              </a:rPr>
              <a:t> tajny Rząd Narodowy, któremu się podporządkowuje i z ramienia którego został Komendantem Głównym Wojsk Polskich. Powstanie Rządu Narodowego było fikcją, która pozwoliła Piłsudskiemu uniezależnić się od politycznych ugrupowań Galicji, a zarazem wzmacniała jego pozycję wobec Austriaków, którym mógł podawać jako motywy swojego postępowania rozkazy rządu. KSSN podjęła uchwały, w których przyjęła do wiadomości sprawozdanie Komendanta</a:t>
            </a:r>
            <a:endParaRPr lang="pl-PL" sz="1400" dirty="0">
              <a:latin typeface="Bahnschrift SemiBold" panose="020B0502040204020203" pitchFamily="34" charset="0"/>
            </a:endParaRPr>
          </a:p>
        </p:txBody>
      </p:sp>
      <p:sp>
        <p:nvSpPr>
          <p:cNvPr id="4" name="pole tekstowe 3">
            <a:extLst>
              <a:ext uri="{FF2B5EF4-FFF2-40B4-BE49-F238E27FC236}">
                <a16:creationId xmlns="" xmlns:a16="http://schemas.microsoft.com/office/drawing/2014/main" id="{EFC106B3-7307-43A2-BC5B-0834FA195D8A}"/>
              </a:ext>
            </a:extLst>
          </p:cNvPr>
          <p:cNvSpPr txBox="1"/>
          <p:nvPr/>
        </p:nvSpPr>
        <p:spPr>
          <a:xfrm>
            <a:off x="2211628" y="5613843"/>
            <a:ext cx="2404534" cy="707886"/>
          </a:xfrm>
          <a:prstGeom prst="rect">
            <a:avLst/>
          </a:prstGeom>
          <a:noFill/>
        </p:spPr>
        <p:txBody>
          <a:bodyPr wrap="square" rtlCol="0">
            <a:spAutoFit/>
          </a:bodyPr>
          <a:lstStyle/>
          <a:p>
            <a:r>
              <a:rPr lang="pl-PL" sz="4000" dirty="0">
                <a:hlinkClick r:id="rId3" action="ppaction://hlinksldjump"/>
              </a:rPr>
              <a:t>Spis treści</a:t>
            </a:r>
            <a:endParaRPr lang="pl-PL" sz="4000" dirty="0"/>
          </a:p>
        </p:txBody>
      </p:sp>
    </p:spTree>
    <p:extLst>
      <p:ext uri="{BB962C8B-B14F-4D97-AF65-F5344CB8AC3E}">
        <p14:creationId xmlns="" xmlns:p14="http://schemas.microsoft.com/office/powerpoint/2010/main" val="392839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 name="Rectangle 70">
            <a:extLst>
              <a:ext uri="{FF2B5EF4-FFF2-40B4-BE49-F238E27FC236}">
                <a16:creationId xmlns="" xmlns:a16="http://schemas.microsoft.com/office/drawing/2014/main" id="{A81E7530-396C-45F0-92F4-A885648D16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Ostatnie chwile Komendanta. Jak umierał Józef Piłsudski? | TwojaHistoria.pl">
            <a:extLst>
              <a:ext uri="{FF2B5EF4-FFF2-40B4-BE49-F238E27FC236}">
                <a16:creationId xmlns="" xmlns:a16="http://schemas.microsoft.com/office/drawing/2014/main" id="{4FEC2408-91B7-4A9D-B6C6-2B78DABE8C01}"/>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8390" r="3743"/>
          <a:stretch/>
        </p:blipFill>
        <p:spPr bwMode="auto">
          <a:xfrm>
            <a:off x="606971" y="1"/>
            <a:ext cx="11588329"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6149" name="Rectangle 72">
            <a:extLst>
              <a:ext uri="{FF2B5EF4-FFF2-40B4-BE49-F238E27FC236}">
                <a16:creationId xmlns="" xmlns:a16="http://schemas.microsoft.com/office/drawing/2014/main" id="{7316481C-0A49-4796-812B-0D64F063B7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077A5988-ACBF-46FA-A44D-1851E657874F}"/>
              </a:ext>
            </a:extLst>
          </p:cNvPr>
          <p:cNvSpPr>
            <a:spLocks noGrp="1"/>
          </p:cNvSpPr>
          <p:nvPr>
            <p:ph type="title"/>
          </p:nvPr>
        </p:nvSpPr>
        <p:spPr>
          <a:xfrm>
            <a:off x="1243088" y="-102378"/>
            <a:ext cx="3874686" cy="2147520"/>
          </a:xfrm>
        </p:spPr>
        <p:txBody>
          <a:bodyPr>
            <a:normAutofit/>
          </a:bodyPr>
          <a:lstStyle/>
          <a:p>
            <a:r>
              <a:rPr lang="pl-PL" dirty="0">
                <a:solidFill>
                  <a:schemeClr val="bg1"/>
                </a:solidFill>
                <a:latin typeface="Bahnschrift SemiBold" panose="020B0502040204020203" pitchFamily="34" charset="0"/>
              </a:rPr>
              <a:t>Józef </a:t>
            </a:r>
            <a:r>
              <a:rPr lang="pl-PL" dirty="0" smtClean="0">
                <a:solidFill>
                  <a:schemeClr val="bg1"/>
                </a:solidFill>
                <a:latin typeface="Bahnschrift SemiBold" panose="020B0502040204020203" pitchFamily="34" charset="0"/>
              </a:rPr>
              <a:t>Piłsudski </a:t>
            </a:r>
            <a:br>
              <a:rPr lang="pl-PL" dirty="0" smtClean="0">
                <a:solidFill>
                  <a:schemeClr val="bg1"/>
                </a:solidFill>
                <a:latin typeface="Bahnschrift SemiBold" panose="020B0502040204020203" pitchFamily="34" charset="0"/>
              </a:rPr>
            </a:br>
            <a:r>
              <a:rPr lang="pl-PL" dirty="0" smtClean="0">
                <a:solidFill>
                  <a:schemeClr val="bg1"/>
                </a:solidFill>
                <a:latin typeface="Bahnschrift SemiBold" panose="020B0502040204020203" pitchFamily="34" charset="0"/>
              </a:rPr>
              <a:t>– ostatnie </a:t>
            </a:r>
            <a:r>
              <a:rPr lang="pl-PL" dirty="0">
                <a:solidFill>
                  <a:schemeClr val="bg1"/>
                </a:solidFill>
                <a:latin typeface="Bahnschrift SemiBold" panose="020B0502040204020203" pitchFamily="34" charset="0"/>
              </a:rPr>
              <a:t>lata</a:t>
            </a:r>
          </a:p>
        </p:txBody>
      </p:sp>
      <p:sp>
        <p:nvSpPr>
          <p:cNvPr id="6150" name="Rectangle 74">
            <a:extLst>
              <a:ext uri="{FF2B5EF4-FFF2-40B4-BE49-F238E27FC236}">
                <a16:creationId xmlns="" xmlns:a16="http://schemas.microsoft.com/office/drawing/2014/main" id="{A5271697-90F1-4A23-8EF2-0179F2EAFA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1" name="Group 76">
            <a:extLst>
              <a:ext uri="{FF2B5EF4-FFF2-40B4-BE49-F238E27FC236}">
                <a16:creationId xmlns="" xmlns:a16="http://schemas.microsoft.com/office/drawing/2014/main" id="{81DE8B58-F373-409E-A253-4380A66091D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88720" y="73152"/>
            <a:ext cx="1178966" cy="232963"/>
            <a:chOff x="1188720" y="73152"/>
            <a:chExt cx="1178966" cy="232963"/>
          </a:xfrm>
        </p:grpSpPr>
        <p:sp>
          <p:nvSpPr>
            <p:cNvPr id="6152" name="Rectangle 64">
              <a:extLst>
                <a:ext uri="{FF2B5EF4-FFF2-40B4-BE49-F238E27FC236}">
                  <a16:creationId xmlns="" xmlns:a16="http://schemas.microsoft.com/office/drawing/2014/main" id="{F5ACE265-D22D-48CC-99DE-EB81AE9229E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6">
              <a:extLst>
                <a:ext uri="{FF2B5EF4-FFF2-40B4-BE49-F238E27FC236}">
                  <a16:creationId xmlns="" xmlns:a16="http://schemas.microsoft.com/office/drawing/2014/main" id="{6FE80EEA-F4ED-4436-8861-0BEAAEFE761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4" name="Rectangle 64">
              <a:extLst>
                <a:ext uri="{FF2B5EF4-FFF2-40B4-BE49-F238E27FC236}">
                  <a16:creationId xmlns="" xmlns:a16="http://schemas.microsoft.com/office/drawing/2014/main" id="{C3642BC8-86E8-47D0-8846-3E4D49E4B46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6">
              <a:extLst>
                <a:ext uri="{FF2B5EF4-FFF2-40B4-BE49-F238E27FC236}">
                  <a16:creationId xmlns="" xmlns:a16="http://schemas.microsoft.com/office/drawing/2014/main" id="{82D35214-3634-4180-BF0E-45B6145161C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Rectangle 64">
              <a:extLst>
                <a:ext uri="{FF2B5EF4-FFF2-40B4-BE49-F238E27FC236}">
                  <a16:creationId xmlns="" xmlns:a16="http://schemas.microsoft.com/office/drawing/2014/main" id="{15BE89E6-3D1C-42B5-A950-E72889F8BB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6">
              <a:extLst>
                <a:ext uri="{FF2B5EF4-FFF2-40B4-BE49-F238E27FC236}">
                  <a16:creationId xmlns="" xmlns:a16="http://schemas.microsoft.com/office/drawing/2014/main" id="{473771CC-5097-4E08-9606-24B0BC9A0D1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8" name="Rectangle 64">
              <a:extLst>
                <a:ext uri="{FF2B5EF4-FFF2-40B4-BE49-F238E27FC236}">
                  <a16:creationId xmlns="" xmlns:a16="http://schemas.microsoft.com/office/drawing/2014/main" id="{BE872634-00DA-47BD-880D-5C05FFADCC2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6">
              <a:extLst>
                <a:ext uri="{FF2B5EF4-FFF2-40B4-BE49-F238E27FC236}">
                  <a16:creationId xmlns="" xmlns:a16="http://schemas.microsoft.com/office/drawing/2014/main" id="{4F151F5C-DE9B-460E-BC51-471F4A8A5A2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Rectangle 64">
              <a:extLst>
                <a:ext uri="{FF2B5EF4-FFF2-40B4-BE49-F238E27FC236}">
                  <a16:creationId xmlns="" xmlns:a16="http://schemas.microsoft.com/office/drawing/2014/main" id="{34557B8A-4D2F-4D0D-B746-59EA85318C4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1" name="Rectangle 66">
              <a:extLst>
                <a:ext uri="{FF2B5EF4-FFF2-40B4-BE49-F238E27FC236}">
                  <a16:creationId xmlns="" xmlns:a16="http://schemas.microsoft.com/office/drawing/2014/main" id="{C764CD8E-E409-4E9B-8E87-746DDE36DA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2" name="Rectangle 64">
              <a:extLst>
                <a:ext uri="{FF2B5EF4-FFF2-40B4-BE49-F238E27FC236}">
                  <a16:creationId xmlns="" xmlns:a16="http://schemas.microsoft.com/office/drawing/2014/main" id="{8E27A01D-2F01-4286-9453-3FBF6E84856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3" name="Rectangle 66">
              <a:extLst>
                <a:ext uri="{FF2B5EF4-FFF2-40B4-BE49-F238E27FC236}">
                  <a16:creationId xmlns="" xmlns:a16="http://schemas.microsoft.com/office/drawing/2014/main" id="{460487A5-12EB-422E-9588-8FF06FAF739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4" name="Rectangle 64">
              <a:extLst>
                <a:ext uri="{FF2B5EF4-FFF2-40B4-BE49-F238E27FC236}">
                  <a16:creationId xmlns="" xmlns:a16="http://schemas.microsoft.com/office/drawing/2014/main" id="{7D522D20-C9F7-4B34-9066-4B43ADAABD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5" name="Rectangle 66">
              <a:extLst>
                <a:ext uri="{FF2B5EF4-FFF2-40B4-BE49-F238E27FC236}">
                  <a16:creationId xmlns="" xmlns:a16="http://schemas.microsoft.com/office/drawing/2014/main" id="{97B04F2C-295B-447A-8941-0AD4F555161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6" name="Rectangle 64">
              <a:extLst>
                <a:ext uri="{FF2B5EF4-FFF2-40B4-BE49-F238E27FC236}">
                  <a16:creationId xmlns="" xmlns:a16="http://schemas.microsoft.com/office/drawing/2014/main" id="{17D7FF91-B366-4534-B9B4-5710926EE7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7" name="Rectangle 66">
              <a:extLst>
                <a:ext uri="{FF2B5EF4-FFF2-40B4-BE49-F238E27FC236}">
                  <a16:creationId xmlns="" xmlns:a16="http://schemas.microsoft.com/office/drawing/2014/main" id="{B5B8116C-ADD9-4826-9C37-270377E8FF4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8" name="Rectangle 64">
              <a:extLst>
                <a:ext uri="{FF2B5EF4-FFF2-40B4-BE49-F238E27FC236}">
                  <a16:creationId xmlns="" xmlns:a16="http://schemas.microsoft.com/office/drawing/2014/main" id="{22D01D96-8DB8-40BF-83AC-4CA49EC2639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9" name="Rectangle 66">
              <a:extLst>
                <a:ext uri="{FF2B5EF4-FFF2-40B4-BE49-F238E27FC236}">
                  <a16:creationId xmlns="" xmlns:a16="http://schemas.microsoft.com/office/drawing/2014/main" id="{44B584CD-5E60-4B15-847C-B30D15DA1A4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0" name="Rectangle 64">
              <a:extLst>
                <a:ext uri="{FF2B5EF4-FFF2-40B4-BE49-F238E27FC236}">
                  <a16:creationId xmlns="" xmlns:a16="http://schemas.microsoft.com/office/drawing/2014/main" id="{CF2BB7DC-B968-4F0B-9748-BF0E6E297C2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1" name="Rectangle 66">
              <a:extLst>
                <a:ext uri="{FF2B5EF4-FFF2-40B4-BE49-F238E27FC236}">
                  <a16:creationId xmlns="" xmlns:a16="http://schemas.microsoft.com/office/drawing/2014/main" id="{CF12C159-3F09-4861-9450-ECD5DB31009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2" name="Rectangle 98">
            <a:extLst>
              <a:ext uri="{FF2B5EF4-FFF2-40B4-BE49-F238E27FC236}">
                <a16:creationId xmlns="" xmlns:a16="http://schemas.microsoft.com/office/drawing/2014/main" id="{D9F5512A-48E1-4C07-B75E-3CCC517B68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 xmlns:a16="http://schemas.microsoft.com/office/drawing/2014/main" id="{287943CA-DC34-4F4A-AADF-94B2CA6CA118}"/>
              </a:ext>
            </a:extLst>
          </p:cNvPr>
          <p:cNvSpPr>
            <a:spLocks noGrp="1"/>
          </p:cNvSpPr>
          <p:nvPr>
            <p:ph idx="1"/>
          </p:nvPr>
        </p:nvSpPr>
        <p:spPr>
          <a:xfrm>
            <a:off x="1188720" y="2118293"/>
            <a:ext cx="3874685" cy="4983112"/>
          </a:xfrm>
        </p:spPr>
        <p:txBody>
          <a:bodyPr anchor="ctr">
            <a:normAutofit/>
          </a:bodyPr>
          <a:lstStyle/>
          <a:p>
            <a:pPr marL="0" indent="0">
              <a:buNone/>
            </a:pPr>
            <a:r>
              <a:rPr lang="pl-PL" sz="1400" b="0" i="0" dirty="0">
                <a:solidFill>
                  <a:schemeClr val="bg1"/>
                </a:solidFill>
                <a:effectLst/>
                <a:latin typeface="Bahnschrift SemiBold" panose="020B0502040204020203" pitchFamily="34" charset="0"/>
              </a:rPr>
              <a:t>Choroba </a:t>
            </a:r>
            <a:r>
              <a:rPr lang="pl-PL" sz="1400" dirty="0">
                <a:solidFill>
                  <a:schemeClr val="bg1"/>
                </a:solidFill>
                <a:latin typeface="Bahnschrift SemiBold" panose="020B0502040204020203" pitchFamily="34" charset="0"/>
              </a:rPr>
              <a:t>Józefa Piłsudskiego</a:t>
            </a:r>
            <a:r>
              <a:rPr lang="pl-PL" sz="1400" b="0" i="0" dirty="0">
                <a:solidFill>
                  <a:schemeClr val="bg1"/>
                </a:solidFill>
                <a:effectLst/>
                <a:latin typeface="Bahnschrift SemiBold" panose="020B0502040204020203" pitchFamily="34" charset="0"/>
              </a:rPr>
              <a:t> postępowała od wielu miesięcy. Radykalnie pogarszał się nie tylko fizyczny, ale też umysłowy stan nieformalnego przywódcy państwa. Pogłębiała się jego paranoja; powtarzały się napady niekontrolowanego gniewu długo opierał się wszelkim badaniom. Dopiero w ostatnich dniach kwietnia dopuścił do siebie lekarzy, z wybitnym wiedeńskim kardiologiem na czele. Diagnoza nie pozostawiała nadziei: nowotwór złośliwy wątroby. Zachował się tylko jeden tak szczegółowy opis konania Józefa Piłsudskiego. Pozostawił go jeden ze współpracowników przywódcy, rotmistrz kawalerii Aleksander Hrynkiewicz.</a:t>
            </a:r>
          </a:p>
          <a:p>
            <a:pPr marL="0" indent="0">
              <a:buNone/>
            </a:pPr>
            <a:r>
              <a:rPr lang="pl-PL" sz="1400" b="0" i="0" dirty="0">
                <a:solidFill>
                  <a:schemeClr val="bg1"/>
                </a:solidFill>
                <a:effectLst/>
                <a:latin typeface="Bahnschrift SemiBold" panose="020B0502040204020203" pitchFamily="34" charset="0"/>
              </a:rPr>
              <a:t>Pozostawił szczegółową, niezwykle szczerą i pozbawioną propagandowych wtrętów relację. Jego pamiętniki ukazały się drukiem tylko w wydawanych w Paryżu „Zeszytach Historycznych” 11 maja 1935 </a:t>
            </a:r>
            <a:r>
              <a:rPr lang="pl-PL" sz="1400" b="1" i="0" dirty="0">
                <a:solidFill>
                  <a:schemeClr val="bg1"/>
                </a:solidFill>
                <a:effectLst/>
                <a:latin typeface="Bahnschrift SemiBold" panose="020B0502040204020203" pitchFamily="34" charset="0"/>
              </a:rPr>
              <a:t>Józef Piłsudski</a:t>
            </a:r>
            <a:r>
              <a:rPr lang="pl-PL" sz="1400" b="0" i="0" dirty="0">
                <a:solidFill>
                  <a:schemeClr val="bg1"/>
                </a:solidFill>
                <a:effectLst/>
                <a:latin typeface="Bahnschrift SemiBold" panose="020B0502040204020203" pitchFamily="34" charset="0"/>
              </a:rPr>
              <a:t> doznał krwotoku żołądkowego, który osłabił serce. </a:t>
            </a:r>
            <a:r>
              <a:rPr lang="pl-PL" sz="1400" b="1" i="0" dirty="0">
                <a:solidFill>
                  <a:schemeClr val="bg1"/>
                </a:solidFill>
                <a:effectLst/>
                <a:latin typeface="Bahnschrift SemiBold" panose="020B0502040204020203" pitchFamily="34" charset="0"/>
              </a:rPr>
              <a:t>Zmarł</a:t>
            </a:r>
            <a:r>
              <a:rPr lang="pl-PL" sz="1400" b="0" i="0" dirty="0">
                <a:solidFill>
                  <a:schemeClr val="bg1"/>
                </a:solidFill>
                <a:effectLst/>
                <a:latin typeface="Bahnschrift SemiBold" panose="020B0502040204020203" pitchFamily="34" charset="0"/>
              </a:rPr>
              <a:t> w Belwederze 12 maja 1935 (w 9. rocznicę zamachu stanu), o godzinie 20.45.</a:t>
            </a:r>
          </a:p>
          <a:p>
            <a:endParaRPr lang="pl-PL" sz="900" b="0" i="0" dirty="0">
              <a:solidFill>
                <a:schemeClr val="bg1"/>
              </a:solidFill>
              <a:effectLst/>
              <a:latin typeface="Noto Sans"/>
            </a:endParaRPr>
          </a:p>
          <a:p>
            <a:endParaRPr lang="pl-PL" sz="900" dirty="0">
              <a:solidFill>
                <a:schemeClr val="bg1"/>
              </a:solidFill>
            </a:endParaRPr>
          </a:p>
        </p:txBody>
      </p:sp>
      <p:sp>
        <p:nvSpPr>
          <p:cNvPr id="4" name="pole tekstowe 3">
            <a:extLst>
              <a:ext uri="{FF2B5EF4-FFF2-40B4-BE49-F238E27FC236}">
                <a16:creationId xmlns="" xmlns:a16="http://schemas.microsoft.com/office/drawing/2014/main" id="{BC032DFC-034A-4EC1-80C4-B8E841696856}"/>
              </a:ext>
            </a:extLst>
          </p:cNvPr>
          <p:cNvSpPr txBox="1"/>
          <p:nvPr/>
        </p:nvSpPr>
        <p:spPr>
          <a:xfrm>
            <a:off x="4451175" y="6223265"/>
            <a:ext cx="2438400" cy="707886"/>
          </a:xfrm>
          <a:prstGeom prst="rect">
            <a:avLst/>
          </a:prstGeom>
          <a:noFill/>
        </p:spPr>
        <p:txBody>
          <a:bodyPr wrap="square" rtlCol="0">
            <a:spAutoFit/>
          </a:bodyPr>
          <a:lstStyle/>
          <a:p>
            <a:r>
              <a:rPr lang="pl-PL" sz="4000" dirty="0">
                <a:hlinkClick r:id="rId3" action="ppaction://hlinksldjump"/>
              </a:rPr>
              <a:t>Spis treści</a:t>
            </a:r>
            <a:endParaRPr lang="pl-PL" sz="4000" dirty="0"/>
          </a:p>
        </p:txBody>
      </p:sp>
    </p:spTree>
    <p:extLst>
      <p:ext uri="{BB962C8B-B14F-4D97-AF65-F5344CB8AC3E}">
        <p14:creationId xmlns="" xmlns:p14="http://schemas.microsoft.com/office/powerpoint/2010/main" val="1616745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estem Polakiem, więc mam obowiązki polskie&quot;. Jak rozumieć najsłynniejsze  słowa Romana Dmowskiego? | TwojaHistoria.pl">
            <a:extLst>
              <a:ext uri="{FF2B5EF4-FFF2-40B4-BE49-F238E27FC236}">
                <a16:creationId xmlns="" xmlns:a16="http://schemas.microsoft.com/office/drawing/2014/main" id="{A1E9C6F2-ED3E-4E21-898E-21F07F93FD7E}"/>
              </a:ext>
            </a:extLst>
          </p:cNvPr>
          <p:cNvPicPr>
            <a:picLocks noChangeAspect="1" noChangeArrowheads="1"/>
          </p:cNvPicPr>
          <p:nvPr/>
        </p:nvPicPr>
        <p:blipFill rotWithShape="1">
          <a:blip r:embed="rId2" cstate="print">
            <a:alphaModFix amt="35000"/>
            <a:extLst>
              <a:ext uri="{28A0092B-C50C-407E-A947-70E740481C1C}">
                <a14:useLocalDpi xmlns="" xmlns:a14="http://schemas.microsoft.com/office/drawing/2010/main" val="0"/>
              </a:ext>
            </a:extLst>
          </a:blip>
          <a:srcRect t="19375" b="24375"/>
          <a:stretch/>
        </p:blipFill>
        <p:spPr bwMode="auto">
          <a:xfrm>
            <a:off x="-101580" y="-22760"/>
            <a:ext cx="1219198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ytuł 1">
            <a:extLst>
              <a:ext uri="{FF2B5EF4-FFF2-40B4-BE49-F238E27FC236}">
                <a16:creationId xmlns="" xmlns:a16="http://schemas.microsoft.com/office/drawing/2014/main" id="{8E3B2738-8B5E-49C7-8DF1-A6A63E60B25F}"/>
              </a:ext>
            </a:extLst>
          </p:cNvPr>
          <p:cNvSpPr>
            <a:spLocks noGrp="1"/>
          </p:cNvSpPr>
          <p:nvPr>
            <p:ph type="title"/>
          </p:nvPr>
        </p:nvSpPr>
        <p:spPr>
          <a:xfrm>
            <a:off x="838201" y="1065862"/>
            <a:ext cx="3313164" cy="4726276"/>
          </a:xfrm>
        </p:spPr>
        <p:txBody>
          <a:bodyPr>
            <a:normAutofit/>
          </a:bodyPr>
          <a:lstStyle/>
          <a:p>
            <a:pPr algn="r"/>
            <a:r>
              <a:rPr lang="pl-PL" sz="4000">
                <a:solidFill>
                  <a:srgbClr val="FFFFFF"/>
                </a:solidFill>
              </a:rPr>
              <a:t>Roman Dmowski </a:t>
            </a:r>
          </a:p>
        </p:txBody>
      </p:sp>
      <p:cxnSp>
        <p:nvCxnSpPr>
          <p:cNvPr id="73" name="Straight Connector 72">
            <a:extLst>
              <a:ext uri="{FF2B5EF4-FFF2-40B4-BE49-F238E27FC236}">
                <a16:creationId xmlns="" xmlns:a16="http://schemas.microsoft.com/office/drawing/2014/main"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 xmlns:a16="http://schemas.microsoft.com/office/drawing/2014/main" id="{B597B617-C5AD-4DB3-B97C-4CD886424D2B}"/>
              </a:ext>
            </a:extLst>
          </p:cNvPr>
          <p:cNvSpPr>
            <a:spLocks noGrp="1"/>
          </p:cNvSpPr>
          <p:nvPr>
            <p:ph idx="1"/>
          </p:nvPr>
        </p:nvSpPr>
        <p:spPr>
          <a:xfrm>
            <a:off x="4897398" y="821689"/>
            <a:ext cx="6456401" cy="5214622"/>
          </a:xfrm>
        </p:spPr>
        <p:txBody>
          <a:bodyPr anchor="ctr">
            <a:normAutofit fontScale="85000" lnSpcReduction="10000"/>
          </a:bodyPr>
          <a:lstStyle/>
          <a:p>
            <a:pPr marL="0" indent="0">
              <a:lnSpc>
                <a:spcPct val="150000"/>
              </a:lnSpc>
              <a:buNone/>
            </a:pPr>
            <a:r>
              <a:rPr lang="pl-PL" sz="2000" dirty="0">
                <a:solidFill>
                  <a:srgbClr val="FFFFFF"/>
                </a:solidFill>
                <a:effectLst/>
                <a:latin typeface="Bahnschrift SemiBold" panose="020B0502040204020203" pitchFamily="34" charset="0"/>
                <a:ea typeface="Calibri" panose="020F0502020204030204" pitchFamily="34" charset="0"/>
              </a:rPr>
              <a:t>Roman Dmowski urodził się w roku 1864. Był polskim politykiem, publicystą politycznym a także ministrem spraw zagranicznych. </a:t>
            </a:r>
          </a:p>
          <a:p>
            <a:pPr marL="0" indent="0">
              <a:lnSpc>
                <a:spcPct val="150000"/>
              </a:lnSpc>
              <a:buNone/>
            </a:pPr>
            <a:r>
              <a:rPr lang="pl-PL" sz="2000" dirty="0">
                <a:solidFill>
                  <a:srgbClr val="FFFFFF"/>
                </a:solidFill>
                <a:effectLst/>
                <a:latin typeface="Bahnschrift SemiBold" panose="020B0502040204020203" pitchFamily="34" charset="0"/>
                <a:ea typeface="Calibri" panose="020F0502020204030204" pitchFamily="34" charset="0"/>
              </a:rPr>
              <a:t>Jego osoba odegrała duża rolę w odzyskaniu przez Polskę niepodległości. Jeszcze przed I wojną światową Dmowski wiązał przyszłość naszego kraju w sojuszu z Rosją,  angażując się po stronie ruchu </a:t>
            </a:r>
            <a:r>
              <a:rPr lang="pl-PL" sz="2000" dirty="0" smtClean="0">
                <a:solidFill>
                  <a:srgbClr val="FFFFFF"/>
                </a:solidFill>
                <a:latin typeface="Bahnschrift SemiBold" panose="020B0502040204020203" pitchFamily="34" charset="0"/>
                <a:ea typeface="Calibri" panose="020F0502020204030204" pitchFamily="34" charset="0"/>
              </a:rPr>
              <a:t>pan</a:t>
            </a:r>
            <a:r>
              <a:rPr lang="pl-PL" sz="2000" dirty="0" smtClean="0">
                <a:solidFill>
                  <a:srgbClr val="FFFFFF"/>
                </a:solidFill>
                <a:effectLst/>
                <a:latin typeface="Bahnschrift SemiBold" panose="020B0502040204020203" pitchFamily="34" charset="0"/>
                <a:ea typeface="Calibri" panose="020F0502020204030204" pitchFamily="34" charset="0"/>
              </a:rPr>
              <a:t>slawistycznego</a:t>
            </a:r>
            <a:r>
              <a:rPr lang="pl-PL" sz="2000" dirty="0">
                <a:solidFill>
                  <a:srgbClr val="FFFFFF"/>
                </a:solidFill>
                <a:effectLst/>
                <a:latin typeface="Bahnschrift SemiBold" panose="020B0502040204020203" pitchFamily="34" charset="0"/>
                <a:ea typeface="Calibri" panose="020F0502020204030204" pitchFamily="34" charset="0"/>
              </a:rPr>
              <a:t>.</a:t>
            </a:r>
          </a:p>
          <a:p>
            <a:pPr marL="0" indent="0">
              <a:lnSpc>
                <a:spcPct val="150000"/>
              </a:lnSpc>
              <a:buNone/>
            </a:pPr>
            <a:r>
              <a:rPr lang="pl-PL" sz="2000" dirty="0">
                <a:solidFill>
                  <a:srgbClr val="FFFFFF"/>
                </a:solidFill>
                <a:effectLst/>
                <a:latin typeface="Bahnschrift SemiBold" panose="020B0502040204020203" pitchFamily="34" charset="0"/>
                <a:ea typeface="Calibri" panose="020F0502020204030204" pitchFamily="34" charset="0"/>
              </a:rPr>
              <a:t> W przeciwieństwie do Józefa Piłsudskiego niezwykle obawiał się zagrożenia ze strony Niemiec, które postrzegał jako państwo silniejsze pod względem cywilizacyjnym, mogące zniszczyć polską kulturę. </a:t>
            </a:r>
          </a:p>
          <a:p>
            <a:pPr marL="0" indent="0">
              <a:lnSpc>
                <a:spcPct val="150000"/>
              </a:lnSpc>
              <a:buNone/>
            </a:pPr>
            <a:r>
              <a:rPr lang="pl-PL" sz="2000" dirty="0">
                <a:solidFill>
                  <a:srgbClr val="FFFFFF"/>
                </a:solidFill>
                <a:effectLst/>
                <a:latin typeface="Bahnschrift SemiBold" panose="020B0502040204020203" pitchFamily="34" charset="0"/>
                <a:ea typeface="Calibri" panose="020F0502020204030204" pitchFamily="34" charset="0"/>
              </a:rPr>
              <a:t>Od wybuchu I wojny światowej konsekwentnie działał na rzecz klęski Niemiec, tworząc w Warszawie Komitet Narodowy Polski.</a:t>
            </a:r>
            <a:endParaRPr lang="pl-PL" sz="2000" dirty="0">
              <a:solidFill>
                <a:srgbClr val="FFFFFF"/>
              </a:solidFill>
              <a:latin typeface="Bahnschrift SemiBold" panose="020B0502040204020203" pitchFamily="34" charset="0"/>
            </a:endParaRPr>
          </a:p>
        </p:txBody>
      </p:sp>
      <p:sp>
        <p:nvSpPr>
          <p:cNvPr id="4" name="pole tekstowe 3">
            <a:extLst>
              <a:ext uri="{FF2B5EF4-FFF2-40B4-BE49-F238E27FC236}">
                <a16:creationId xmlns="" xmlns:a16="http://schemas.microsoft.com/office/drawing/2014/main" id="{E1A1A62F-C875-4FE0-A185-787747FDBBCF}"/>
              </a:ext>
            </a:extLst>
          </p:cNvPr>
          <p:cNvSpPr txBox="1"/>
          <p:nvPr/>
        </p:nvSpPr>
        <p:spPr>
          <a:xfrm>
            <a:off x="245917" y="6036311"/>
            <a:ext cx="2635827" cy="707886"/>
          </a:xfrm>
          <a:prstGeom prst="rect">
            <a:avLst/>
          </a:prstGeom>
          <a:noFill/>
        </p:spPr>
        <p:txBody>
          <a:bodyPr wrap="square" rtlCol="0">
            <a:spAutoFit/>
          </a:bodyPr>
          <a:lstStyle/>
          <a:p>
            <a:r>
              <a:rPr lang="pl-PL" sz="4000" dirty="0">
                <a:hlinkClick r:id="rId3" action="ppaction://hlinksldjump"/>
              </a:rPr>
              <a:t>Spis treści</a:t>
            </a:r>
            <a:endParaRPr lang="pl-PL" sz="4000" dirty="0"/>
          </a:p>
        </p:txBody>
      </p:sp>
    </p:spTree>
    <p:extLst>
      <p:ext uri="{BB962C8B-B14F-4D97-AF65-F5344CB8AC3E}">
        <p14:creationId xmlns="" xmlns:p14="http://schemas.microsoft.com/office/powerpoint/2010/main" val="42032659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5396781C-32A1-4FDA-A83B-A7FF8C1B1E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2E341795-8B35-41A4-8A8B-F702DA929A6E}"/>
              </a:ext>
            </a:extLst>
          </p:cNvPr>
          <p:cNvSpPr>
            <a:spLocks noGrp="1"/>
          </p:cNvSpPr>
          <p:nvPr>
            <p:ph type="title"/>
          </p:nvPr>
        </p:nvSpPr>
        <p:spPr>
          <a:xfrm>
            <a:off x="5475064" y="115407"/>
            <a:ext cx="6140449" cy="1323439"/>
          </a:xfrm>
        </p:spPr>
        <p:txBody>
          <a:bodyPr anchor="t">
            <a:normAutofit fontScale="90000"/>
          </a:bodyPr>
          <a:lstStyle/>
          <a:p>
            <a:r>
              <a:rPr lang="pl-PL" sz="4000" dirty="0">
                <a:solidFill>
                  <a:schemeClr val="bg1"/>
                </a:solidFill>
                <a:latin typeface="Bahnschrift SemiBold" panose="020B0502040204020203" pitchFamily="34" charset="0"/>
              </a:rPr>
              <a:t>Roman </a:t>
            </a:r>
            <a:r>
              <a:rPr lang="pl-PL" sz="4000" dirty="0" smtClean="0">
                <a:solidFill>
                  <a:schemeClr val="bg1"/>
                </a:solidFill>
                <a:latin typeface="Bahnschrift SemiBold" panose="020B0502040204020203" pitchFamily="34" charset="0"/>
              </a:rPr>
              <a:t>Dmowski - działania </a:t>
            </a:r>
            <a:r>
              <a:rPr lang="pl-PL" sz="4000" dirty="0">
                <a:solidFill>
                  <a:schemeClr val="bg1"/>
                </a:solidFill>
                <a:latin typeface="Bahnschrift SemiBold" panose="020B0502040204020203" pitchFamily="34" charset="0"/>
              </a:rPr>
              <a:t>w obronie niepodległości </a:t>
            </a:r>
          </a:p>
        </p:txBody>
      </p:sp>
      <p:pic>
        <p:nvPicPr>
          <p:cNvPr id="2050" name="Picture 2" descr="Roman Dmowski – Wikipedia, wolna encyklopedia">
            <a:extLst>
              <a:ext uri="{FF2B5EF4-FFF2-40B4-BE49-F238E27FC236}">
                <a16:creationId xmlns="" xmlns:a16="http://schemas.microsoft.com/office/drawing/2014/main" id="{61BD5ADB-F6C1-4B85-A743-66A804575574}"/>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680"/>
          <a:stretch/>
        </p:blipFill>
        <p:spPr bwMode="auto">
          <a:xfrm>
            <a:off x="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 xmlns:a14="http://schemas.microsoft.com/office/drawing/2010/main">
                <a:solidFill>
                  <a:srgbClr val="FFFFFF"/>
                </a:solidFill>
              </a14:hiddenFill>
            </a:ext>
          </a:extLst>
        </p:spPr>
      </p:pic>
      <p:grpSp>
        <p:nvGrpSpPr>
          <p:cNvPr id="73" name="Group 72">
            <a:extLst>
              <a:ext uri="{FF2B5EF4-FFF2-40B4-BE49-F238E27FC236}">
                <a16:creationId xmlns="" xmlns:a16="http://schemas.microsoft.com/office/drawing/2014/main" id="{54A1C8FD-E5B7-4BEC-A74A-A55FB8EA7CF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74" name="Freeform: Shape 73">
              <a:extLst>
                <a:ext uri="{FF2B5EF4-FFF2-40B4-BE49-F238E27FC236}">
                  <a16:creationId xmlns="" xmlns:a16="http://schemas.microsoft.com/office/drawing/2014/main" id="{B20D202D-5E48-4B15-9AF5-71BED4FCFFF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 xmlns:a16="http://schemas.microsoft.com/office/drawing/2014/main" id="{68D6A069-9380-4E59-A0DA-07053EE8E54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cstate="print">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ymbol zastępczy zawartości 2">
            <a:extLst>
              <a:ext uri="{FF2B5EF4-FFF2-40B4-BE49-F238E27FC236}">
                <a16:creationId xmlns="" xmlns:a16="http://schemas.microsoft.com/office/drawing/2014/main" id="{4BE9ED79-55BC-4AB1-A349-DEB0D5901345}"/>
              </a:ext>
            </a:extLst>
          </p:cNvPr>
          <p:cNvSpPr>
            <a:spLocks noGrp="1"/>
          </p:cNvSpPr>
          <p:nvPr>
            <p:ph idx="1"/>
          </p:nvPr>
        </p:nvSpPr>
        <p:spPr>
          <a:xfrm>
            <a:off x="5316538" y="1251716"/>
            <a:ext cx="6140449" cy="5490877"/>
          </a:xfrm>
        </p:spPr>
        <p:txBody>
          <a:bodyPr>
            <a:normAutofit fontScale="25000" lnSpcReduction="20000"/>
          </a:bodyPr>
          <a:lstStyle/>
          <a:p>
            <a:pPr marL="0" indent="0">
              <a:spcBef>
                <a:spcPts val="600"/>
              </a:spcBef>
              <a:spcAft>
                <a:spcPts val="600"/>
              </a:spcAft>
              <a:buNone/>
            </a:pP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Po zajęciu Warszawy wyjechał do Petersburga</a:t>
            </a:r>
            <a:r>
              <a:rPr lang="pl-PL" sz="7200" dirty="0">
                <a:solidFill>
                  <a:schemeClr val="bg1">
                    <a:alpha val="80000"/>
                  </a:schemeClr>
                </a:solidFill>
                <a:latin typeface="Bahnschrift SemiBold" panose="020B0502040204020203" pitchFamily="34" charset="0"/>
                <a:ea typeface="Times New Roman" panose="02020603050405020304" pitchFamily="18" charset="0"/>
              </a:rPr>
              <a:t>, g</a:t>
            </a: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dzie udział w pracach komisji polsko-rosyjskiej  mającej ustalić zasady przyszłej autonomii Królestwa.</a:t>
            </a:r>
          </a:p>
          <a:p>
            <a:pPr marL="0" indent="0">
              <a:spcBef>
                <a:spcPts val="600"/>
              </a:spcBef>
              <a:spcAft>
                <a:spcPts val="600"/>
              </a:spcAft>
              <a:buNone/>
            </a:pP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 W 1915 roku rozpoczął akcję na rzecz Polski w stolicach zachodnich państw </a:t>
            </a:r>
            <a:r>
              <a:rPr lang="pl-PL" sz="7200" dirty="0">
                <a:solidFill>
                  <a:schemeClr val="bg1">
                    <a:alpha val="80000"/>
                  </a:schemeClr>
                </a:solidFill>
                <a:latin typeface="Bahnschrift SemiBold" panose="020B0502040204020203" pitchFamily="34" charset="0"/>
                <a:ea typeface="Times New Roman" panose="02020603050405020304" pitchFamily="18" charset="0"/>
              </a:rPr>
              <a:t>Ententy</a:t>
            </a: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 </a:t>
            </a:r>
          </a:p>
          <a:p>
            <a:pPr marL="0" indent="0">
              <a:spcBef>
                <a:spcPts val="600"/>
              </a:spcBef>
              <a:spcAft>
                <a:spcPts val="600"/>
              </a:spcAft>
              <a:buNone/>
            </a:pP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W lutym 1916 roku złożył  na ręce ambasadora rosyjskiego w </a:t>
            </a:r>
            <a:r>
              <a:rPr lang="pl-PL" sz="7200" dirty="0">
                <a:solidFill>
                  <a:schemeClr val="bg1">
                    <a:alpha val="80000"/>
                  </a:schemeClr>
                </a:solidFill>
                <a:latin typeface="Bahnschrift SemiBold" panose="020B0502040204020203" pitchFamily="34" charset="0"/>
                <a:ea typeface="Times New Roman" panose="02020603050405020304" pitchFamily="18" charset="0"/>
              </a:rPr>
              <a:t>Paryżu</a:t>
            </a: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 oficjalne pismo w którym po raz pierwszy wysunął niepodległość Polski jako realny plan polityczny – został on negatywnie przyjęty przez stronę rosyjską. Podobnie jak przez Papiestwo . </a:t>
            </a:r>
          </a:p>
          <a:p>
            <a:pPr marL="0" indent="0">
              <a:spcBef>
                <a:spcPts val="600"/>
              </a:spcBef>
              <a:spcAft>
                <a:spcPts val="600"/>
              </a:spcAft>
              <a:buNone/>
            </a:pP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W lipcu 1917 roku rozesłał czołowym przedstawicielom świata politycznego państw zachodnich memoriał pt. „</a:t>
            </a:r>
            <a:r>
              <a:rPr lang="pl-PL" sz="7200" i="1" dirty="0" err="1">
                <a:solidFill>
                  <a:schemeClr val="bg1">
                    <a:alpha val="80000"/>
                  </a:schemeClr>
                </a:solidFill>
                <a:effectLst/>
                <a:latin typeface="Bahnschrift SemiBold" panose="020B0502040204020203" pitchFamily="34" charset="0"/>
                <a:ea typeface="Times New Roman" panose="02020603050405020304" pitchFamily="18" charset="0"/>
              </a:rPr>
              <a:t>Problems</a:t>
            </a:r>
            <a:r>
              <a:rPr lang="pl-PL" sz="7200" i="1" dirty="0">
                <a:solidFill>
                  <a:schemeClr val="bg1">
                    <a:alpha val="80000"/>
                  </a:schemeClr>
                </a:solidFill>
                <a:effectLst/>
                <a:latin typeface="Bahnschrift SemiBold" panose="020B0502040204020203" pitchFamily="34" charset="0"/>
                <a:ea typeface="Times New Roman" panose="02020603050405020304" pitchFamily="18" charset="0"/>
              </a:rPr>
              <a:t> of Central and </a:t>
            </a:r>
            <a:r>
              <a:rPr lang="pl-PL" sz="7200" i="1" dirty="0" err="1">
                <a:solidFill>
                  <a:schemeClr val="bg1">
                    <a:alpha val="80000"/>
                  </a:schemeClr>
                </a:solidFill>
                <a:effectLst/>
                <a:latin typeface="Bahnschrift SemiBold" panose="020B0502040204020203" pitchFamily="34" charset="0"/>
                <a:ea typeface="Times New Roman" panose="02020603050405020304" pitchFamily="18" charset="0"/>
              </a:rPr>
              <a:t>Eastern</a:t>
            </a:r>
            <a:r>
              <a:rPr lang="pl-PL" sz="7200" i="1" dirty="0">
                <a:solidFill>
                  <a:schemeClr val="bg1">
                    <a:alpha val="80000"/>
                  </a:schemeClr>
                </a:solidFill>
                <a:effectLst/>
                <a:latin typeface="Bahnschrift SemiBold" panose="020B0502040204020203" pitchFamily="34" charset="0"/>
                <a:ea typeface="Times New Roman" panose="02020603050405020304" pitchFamily="18" charset="0"/>
              </a:rPr>
              <a:t> Europe</a:t>
            </a: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 w którym sformułował program terytorialny przyszłej niepodległej Polski. </a:t>
            </a:r>
          </a:p>
          <a:p>
            <a:pPr marL="0" indent="0">
              <a:spcBef>
                <a:spcPts val="600"/>
              </a:spcBef>
              <a:spcAft>
                <a:spcPts val="600"/>
              </a:spcAft>
              <a:buNone/>
            </a:pP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W 1917 roku został prezesem utworzonego przez siebie w </a:t>
            </a:r>
            <a:r>
              <a:rPr lang="pl-PL" sz="7200" dirty="0">
                <a:solidFill>
                  <a:schemeClr val="bg1">
                    <a:alpha val="80000"/>
                  </a:schemeClr>
                </a:solidFill>
                <a:latin typeface="Bahnschrift SemiBold" panose="020B0502040204020203" pitchFamily="34" charset="0"/>
                <a:ea typeface="Times New Roman" panose="02020603050405020304" pitchFamily="18" charset="0"/>
              </a:rPr>
              <a:t>Lozannie</a:t>
            </a: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 </a:t>
            </a:r>
            <a:r>
              <a:rPr lang="pl-PL" sz="7200" dirty="0">
                <a:solidFill>
                  <a:schemeClr val="bg1">
                    <a:alpha val="80000"/>
                  </a:schemeClr>
                </a:solidFill>
                <a:latin typeface="Bahnschrift SemiBold" panose="020B0502040204020203" pitchFamily="34" charset="0"/>
                <a:ea typeface="Times New Roman" panose="02020603050405020304" pitchFamily="18" charset="0"/>
              </a:rPr>
              <a:t>Polskiego Komitetu Narodowego</a:t>
            </a: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 uznanego przez państwa zachodnie za oficjalne przedstawicielstwo narodu polskiego</a:t>
            </a:r>
          </a:p>
          <a:p>
            <a:pPr marL="0" indent="0">
              <a:spcBef>
                <a:spcPts val="600"/>
              </a:spcBef>
              <a:spcAft>
                <a:spcPts val="600"/>
              </a:spcAft>
              <a:buNone/>
            </a:pP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 Dzięki niemu we Francji została stworzona 100-tysięczna </a:t>
            </a:r>
            <a:r>
              <a:rPr lang="pl-PL" sz="7200" dirty="0">
                <a:solidFill>
                  <a:schemeClr val="bg1">
                    <a:alpha val="80000"/>
                  </a:schemeClr>
                </a:solidFill>
                <a:latin typeface="Bahnschrift SemiBold" panose="020B0502040204020203" pitchFamily="34" charset="0"/>
                <a:ea typeface="Times New Roman" panose="02020603050405020304" pitchFamily="18" charset="0"/>
              </a:rPr>
              <a:t>Błękitna Armia</a:t>
            </a: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 która po przetransportowaniu do Polski, stała się podstawą odradzającego się </a:t>
            </a:r>
            <a:r>
              <a:rPr lang="pl-PL" sz="7200" dirty="0">
                <a:solidFill>
                  <a:schemeClr val="bg1">
                    <a:alpha val="80000"/>
                  </a:schemeClr>
                </a:solidFill>
                <a:latin typeface="Bahnschrift SemiBold" panose="020B0502040204020203" pitchFamily="34" charset="0"/>
                <a:ea typeface="Times New Roman" panose="02020603050405020304" pitchFamily="18" charset="0"/>
              </a:rPr>
              <a:t>Wojska Polskiego</a:t>
            </a:r>
            <a:r>
              <a:rPr lang="pl-PL" sz="7200" dirty="0">
                <a:solidFill>
                  <a:schemeClr val="bg1">
                    <a:alpha val="80000"/>
                  </a:schemeClr>
                </a:solidFill>
                <a:effectLst/>
                <a:latin typeface="Bahnschrift SemiBold" panose="020B0502040204020203" pitchFamily="34" charset="0"/>
                <a:ea typeface="Times New Roman" panose="02020603050405020304" pitchFamily="18" charset="0"/>
              </a:rPr>
              <a:t> w trudnym okresie walk o granice. </a:t>
            </a:r>
            <a:r>
              <a:rPr lang="pl-PL" sz="7200" dirty="0">
                <a:solidFill>
                  <a:schemeClr val="bg1">
                    <a:alpha val="80000"/>
                  </a:schemeClr>
                </a:solidFill>
                <a:effectLst/>
                <a:latin typeface="Bahnschrift SemiBold" panose="020B0502040204020203" pitchFamily="34" charset="0"/>
                <a:ea typeface="Calibri" panose="020F0502020204030204" pitchFamily="34" charset="0"/>
                <a:cs typeface="Calibri" panose="020F0502020204030204" pitchFamily="34" charset="0"/>
              </a:rPr>
              <a:t> </a:t>
            </a:r>
            <a:endParaRPr lang="pl-PL" sz="7200" dirty="0">
              <a:solidFill>
                <a:schemeClr val="bg1">
                  <a:alpha val="80000"/>
                </a:schemeClr>
              </a:solidFill>
              <a:effectLst/>
              <a:latin typeface="Bahnschrift SemiBold" panose="020B0502040204020203" pitchFamily="34" charset="0"/>
              <a:ea typeface="Calibri" panose="020F0502020204030204" pitchFamily="34" charset="0"/>
              <a:cs typeface="Times New Roman" panose="02020603050405020304" pitchFamily="18" charset="0"/>
            </a:endParaRPr>
          </a:p>
          <a:p>
            <a:endParaRPr lang="pl-PL" sz="1000" dirty="0">
              <a:solidFill>
                <a:schemeClr val="bg1">
                  <a:alpha val="80000"/>
                </a:schemeClr>
              </a:solidFill>
            </a:endParaRPr>
          </a:p>
        </p:txBody>
      </p:sp>
      <p:sp>
        <p:nvSpPr>
          <p:cNvPr id="4" name="pole tekstowe 3">
            <a:extLst>
              <a:ext uri="{FF2B5EF4-FFF2-40B4-BE49-F238E27FC236}">
                <a16:creationId xmlns="" xmlns:a16="http://schemas.microsoft.com/office/drawing/2014/main" id="{B41C7BBF-595F-4A68-B84E-D7A4D462635A}"/>
              </a:ext>
            </a:extLst>
          </p:cNvPr>
          <p:cNvSpPr txBox="1"/>
          <p:nvPr/>
        </p:nvSpPr>
        <p:spPr>
          <a:xfrm>
            <a:off x="914400" y="6034707"/>
            <a:ext cx="3054383" cy="707886"/>
          </a:xfrm>
          <a:prstGeom prst="rect">
            <a:avLst/>
          </a:prstGeom>
          <a:noFill/>
        </p:spPr>
        <p:txBody>
          <a:bodyPr wrap="square" rtlCol="0">
            <a:spAutoFit/>
          </a:bodyPr>
          <a:lstStyle/>
          <a:p>
            <a:r>
              <a:rPr lang="pl-PL" sz="4000" dirty="0">
                <a:hlinkClick r:id="rId4" action="ppaction://hlinksldjump"/>
              </a:rPr>
              <a:t>Spis treści</a:t>
            </a:r>
            <a:endParaRPr lang="pl-PL" sz="4000" dirty="0"/>
          </a:p>
        </p:txBody>
      </p:sp>
    </p:spTree>
    <p:extLst>
      <p:ext uri="{BB962C8B-B14F-4D97-AF65-F5344CB8AC3E}">
        <p14:creationId xmlns="" xmlns:p14="http://schemas.microsoft.com/office/powerpoint/2010/main" val="391917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1157</Words>
  <Application>Microsoft Office PowerPoint</Application>
  <PresentationFormat>Niestandardowy</PresentationFormat>
  <Paragraphs>144</Paragraphs>
  <Slides>20</Slides>
  <Notes>0</Notes>
  <HiddenSlides>0</HiddenSlides>
  <MMClips>3</MMClips>
  <ScaleCrop>false</ScaleCrop>
  <HeadingPairs>
    <vt:vector size="4" baseType="variant">
      <vt:variant>
        <vt:lpstr>Motyw</vt:lpstr>
      </vt:variant>
      <vt:variant>
        <vt:i4>1</vt:i4>
      </vt:variant>
      <vt:variant>
        <vt:lpstr>Tytuły slajdów</vt:lpstr>
      </vt:variant>
      <vt:variant>
        <vt:i4>20</vt:i4>
      </vt:variant>
    </vt:vector>
  </HeadingPairs>
  <TitlesOfParts>
    <vt:vector size="21" baseType="lpstr">
      <vt:lpstr>Motyw pakietu Office</vt:lpstr>
      <vt:lpstr>Slajd 1</vt:lpstr>
      <vt:lpstr>Spis treści </vt:lpstr>
      <vt:lpstr>Jak Polska odzyskała niepodległość?</vt:lpstr>
      <vt:lpstr>Józef Piłsudski </vt:lpstr>
      <vt:lpstr>Józef Piłsudski - Legiony Polskie</vt:lpstr>
      <vt:lpstr>Józef Piłsudski  – tworzenie tajnego rządu </vt:lpstr>
      <vt:lpstr>Józef Piłsudski  – ostatnie lata</vt:lpstr>
      <vt:lpstr>Roman Dmowski </vt:lpstr>
      <vt:lpstr>Roman Dmowski - działania w obronie niepodległości </vt:lpstr>
      <vt:lpstr>Ignacy Jan Paderewski</vt:lpstr>
      <vt:lpstr>Ignacy Jan Paderewski - jak był postrzegany przez społeczeństwo </vt:lpstr>
      <vt:lpstr>Ignacy Jan Paderewski - trudne ostatnie lata</vt:lpstr>
      <vt:lpstr>Wincenty Witos</vt:lpstr>
      <vt:lpstr>Wincenty Witos - młodzieńcze lata oraz rozwój kariery politycznej  </vt:lpstr>
      <vt:lpstr>Wincenty Witos - podczas I wojny światowej oraz bilans jego pierwszego rządu</vt:lpstr>
      <vt:lpstr>Wincenty Witos - ostatnie lata</vt:lpstr>
      <vt:lpstr>Ignacy Daszyński </vt:lpstr>
      <vt:lpstr>Ignacy Daszyński - jego działania w sprawie Polski oraz ostatnia przemowa</vt:lpstr>
      <vt:lpstr>Źródła - zdjęcia  </vt:lpstr>
      <vt:lpstr>Źródła - wiadomości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Tomasz Klemczak</dc:creator>
  <cp:lastModifiedBy>gim2</cp:lastModifiedBy>
  <cp:revision>44</cp:revision>
  <dcterms:created xsi:type="dcterms:W3CDTF">2020-11-10T08:07:12Z</dcterms:created>
  <dcterms:modified xsi:type="dcterms:W3CDTF">2020-11-18T17:00:40Z</dcterms:modified>
</cp:coreProperties>
</file>