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9" r:id="rId5"/>
    <p:sldId id="267" r:id="rId6"/>
    <p:sldId id="266" r:id="rId7"/>
    <p:sldId id="261" r:id="rId8"/>
    <p:sldId id="270" r:id="rId9"/>
    <p:sldId id="271" r:id="rId10"/>
    <p:sldId id="262" r:id="rId11"/>
    <p:sldId id="263" r:id="rId12"/>
    <p:sldId id="264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18f0a2ca3c2e0c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3780" autoAdjust="0"/>
  </p:normalViewPr>
  <p:slideViewPr>
    <p:cSldViewPr snapToGrid="0">
      <p:cViewPr>
        <p:scale>
          <a:sx n="61" d="100"/>
          <a:sy n="61" d="100"/>
        </p:scale>
        <p:origin x="310" y="79"/>
      </p:cViewPr>
      <p:guideLst/>
    </p:cSldViewPr>
  </p:slideViewPr>
  <p:outlineViewPr>
    <p:cViewPr>
      <p:scale>
        <a:sx n="33" d="100"/>
        <a:sy n="33" d="100"/>
      </p:scale>
      <p:origin x="0" y="-1000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1090" y="-244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B5052-C417-40A9-B286-7F5F5F4E23E9}" type="datetimeFigureOut">
              <a:rPr lang="pl-PL" smtClean="0"/>
              <a:t>03.04.2020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771B0-5CC3-411F-BF8C-EC74A979F8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0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1.Penderecki </a:t>
            </a:r>
            <a:r>
              <a:rPr lang="pl-PL" dirty="0" err="1"/>
              <a:t>krotko</a:t>
            </a:r>
            <a:r>
              <a:rPr lang="pl-PL" dirty="0"/>
              <a:t> daty </a:t>
            </a:r>
          </a:p>
          <a:p>
            <a:r>
              <a:rPr lang="pl-PL" dirty="0"/>
              <a:t>2. Jako pedagog profesor i rektor Akademii Krakowskiej</a:t>
            </a:r>
          </a:p>
          <a:p>
            <a:r>
              <a:rPr lang="pl-PL" dirty="0"/>
              <a:t>3.Doktor honoris causa </a:t>
            </a:r>
            <a:r>
              <a:rPr lang="pl-PL" dirty="0" err="1"/>
              <a:t>roznych</a:t>
            </a:r>
            <a:r>
              <a:rPr lang="pl-PL" dirty="0"/>
              <a:t> uczelni i jego nagrody</a:t>
            </a:r>
          </a:p>
          <a:p>
            <a:r>
              <a:rPr lang="pl-PL" dirty="0"/>
              <a:t>4.Tworca muzyki, </a:t>
            </a:r>
            <a:r>
              <a:rPr lang="pl-PL" dirty="0" err="1"/>
              <a:t>rozne</a:t>
            </a:r>
            <a:r>
              <a:rPr lang="pl-PL" dirty="0"/>
              <a:t>: czym się </a:t>
            </a:r>
            <a:r>
              <a:rPr lang="pl-PL" dirty="0" err="1"/>
              <a:t>wyróznil</a:t>
            </a:r>
            <a:r>
              <a:rPr lang="pl-PL" dirty="0"/>
              <a:t>, kompozytor muzyki filmowej i dla dzieci</a:t>
            </a:r>
          </a:p>
          <a:p>
            <a:r>
              <a:rPr lang="pl-PL" dirty="0"/>
              <a:t>Dyrygent, Festiwal Warszawska Jesień</a:t>
            </a:r>
          </a:p>
          <a:p>
            <a:r>
              <a:rPr lang="pl-PL" dirty="0"/>
              <a:t>5.Fundator Akademii i mecenas młodych </a:t>
            </a:r>
            <a:r>
              <a:rPr lang="pl-PL" dirty="0" err="1"/>
              <a:t>muzykow</a:t>
            </a:r>
            <a:endParaRPr lang="pl-PL" dirty="0"/>
          </a:p>
          <a:p>
            <a:r>
              <a:rPr lang="pl-PL" dirty="0"/>
              <a:t>6. Jego fundacja prowadzona przez żonę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771B0-5CC3-411F-BF8C-EC74A979F84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84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Kto przyjeżdża gdzie jest i zdjęcie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771B0-5CC3-411F-BF8C-EC74A979F84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51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1FC5B-9B14-4E51-B279-CC23C65B1861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8BD6-C421-4FA4-8C15-D058CCDF5C0D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3AD6-265A-4B9E-8FB9-AE95318DDB32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2C78-033A-49BE-A824-5E3F74948C4A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FB36-7329-4169-92F1-48AC5997B619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039-7499-460E-A51B-66FD9C7553E4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55330-E5EE-4F42-9265-1E060BF296DB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1F1D-3D0C-4447-B3D8-2F7C88994B44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02EC-B5D7-4F5F-9165-98E209A43771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94164-A84C-4062-BAF3-3E167DFA08AF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6D29D-E001-4B23-83F6-0D7E0E802134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D9AEDB1-E69A-43A8-B10B-44BB3E6ECD4C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zysztofpenderecki.eu/pl/1/0/1/Strona-glowna" TargetMode="External"/><Relationship Id="rId2" Type="http://schemas.openxmlformats.org/officeDocument/2006/relationships/hyperlink" Target="https://deon.pl/swiat/krakow-pozegnanie-krzysztofa-pendereckiego,828024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ww.polskieradio.pl/39/156/Artykul/2482869,Kompozytor-dyrygent-pedagog-Sylwetka-Krzysztofa-Pendereckiego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2891E7-352E-4E72-8927-6FCC31544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984" y="674302"/>
            <a:ext cx="6629401" cy="230856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Odszedł Maestro Krzysztof Penderecki</a:t>
            </a:r>
            <a:br>
              <a:rPr lang="pl-PL" dirty="0">
                <a:latin typeface="Abadi" panose="020B0604020104020204" pitchFamily="34" charset="0"/>
              </a:rPr>
            </a:br>
            <a:r>
              <a:rPr lang="pl-PL" dirty="0">
                <a:latin typeface="Abadi" panose="020B0604020104020204" pitchFamily="34" charset="0"/>
              </a:rPr>
              <a:t>(1933-2020)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D26103-E4B7-4A87-8861-EB4D5DB38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-348116" y="250310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8" name="penderecki-threnody-for-the-victims-of-hiroshima">
            <a:hlinkClick r:id="" action="ppaction://media"/>
            <a:extLst>
              <a:ext uri="{FF2B5EF4-FFF2-40B4-BE49-F238E27FC236}">
                <a16:creationId xmlns:a16="http://schemas.microsoft.com/office/drawing/2014/main" id="{00998A22-F05B-4D87-A360-C40668BEF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913" y="485110"/>
            <a:ext cx="244475" cy="24447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ED43EF4-8AEA-4121-9185-4EC7528EC9E0}"/>
              </a:ext>
            </a:extLst>
          </p:cNvPr>
          <p:cNvSpPr/>
          <p:nvPr/>
        </p:nvSpPr>
        <p:spPr>
          <a:xfrm>
            <a:off x="1159475" y="5237608"/>
            <a:ext cx="2615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W tle słychać: </a:t>
            </a:r>
            <a:r>
              <a:rPr lang="en-US" b="1" dirty="0"/>
              <a:t>Penderecki: Threnody for the Victims of Hiroshima</a:t>
            </a:r>
            <a:endParaRPr lang="pl-PL" dirty="0"/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EEF53ACF-88DF-430C-95EC-D771DCFC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2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F6D970-8BBB-44C5-BBC0-33C16426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Festiwal Warszawska Jesień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89DA6A-C27D-4B00-B6A1-6B29B68C7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399" y="1508094"/>
            <a:ext cx="4983143" cy="471734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Międzynarodowy Festiwal Muzyki Współczesnej „Warszawska Jesień” – największy w Polsce i jeden z ważniejszych na świecie festiwal o randze międzynarodowej poświęcony muzyce współczesnej, organizowany przez Związek Kompozytorów Polskich, został utworzony właśnie z inicjatywy Krzysztofa Pendereckiego.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C603F3-BB7E-45F5-894E-8FF725D2C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854" y="1751647"/>
            <a:ext cx="5035113" cy="3008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DB58E3-D6F1-4248-B446-4B620F99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Strzałka: zakrzywiona w dół 6">
            <a:hlinkClick r:id="rId3" action="ppaction://hlinksldjump"/>
            <a:extLst>
              <a:ext uri="{FF2B5EF4-FFF2-40B4-BE49-F238E27FC236}">
                <a16:creationId xmlns:a16="http://schemas.microsoft.com/office/drawing/2014/main" id="{E69659AF-C58D-49D6-B9FC-B772EF96A663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56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EF9F0C-132B-4BD6-839C-1580CAF5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860" y="733761"/>
            <a:ext cx="9018740" cy="1077229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Europejskie Centrum Muzyki</a:t>
            </a:r>
            <a:br>
              <a:rPr lang="pl-PL" dirty="0">
                <a:latin typeface="Abadi" panose="020B0604020104020204" pitchFamily="34" charset="0"/>
              </a:rPr>
            </a:br>
            <a:r>
              <a:rPr lang="pl-PL" dirty="0">
                <a:latin typeface="Abadi" panose="020B0604020104020204" pitchFamily="34" charset="0"/>
              </a:rPr>
              <a:t>im. Krzysztofa Pendereckiego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543258-66ED-4E4E-8407-152CD055D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010" y="1985943"/>
            <a:ext cx="5328101" cy="4308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5 października 2005 roku zostało utworzone </a:t>
            </a:r>
            <a:r>
              <a:rPr lang="pl-PL"/>
              <a:t>w Lutosławicach </a:t>
            </a:r>
            <a:r>
              <a:rPr lang="pl-PL" dirty="0"/>
              <a:t>Europejskie Centrum Muzyki. Jednym z jego założycieli i twórców pomysłu, był Krzysztof Penderecki. </a:t>
            </a:r>
          </a:p>
          <a:p>
            <a:pPr marL="0" indent="0">
              <a:buNone/>
            </a:pPr>
            <a:r>
              <a:rPr lang="pl-PL" dirty="0"/>
              <a:t>Centrum tworzy sala koncertowa na 650 osób, biblioteka, pomieszczenia dydaktyczne, pracownie instrumentalne, sala kameralna oraz sala konferencyjna.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A5EB72-428C-4A34-9F94-8C9335C6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Strzałka: zakrzywiona w dół 6">
            <a:hlinkClick r:id="rId4" action="ppaction://hlinksldjump"/>
            <a:extLst>
              <a:ext uri="{FF2B5EF4-FFF2-40B4-BE49-F238E27FC236}">
                <a16:creationId xmlns:a16="http://schemas.microsoft.com/office/drawing/2014/main" id="{7FA92E78-F553-486D-8831-28B1E9B17A70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6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B9A89-238F-47E8-9C82-52033A19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54" y="676611"/>
            <a:ext cx="8054235" cy="1077229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Msza Żałobna Krzysztofa Pendereckiego</a:t>
            </a:r>
            <a:br>
              <a:rPr lang="pl-PL" dirty="0">
                <a:latin typeface="Abadi" panose="020B0604020104020204" pitchFamily="34" charset="0"/>
              </a:rPr>
            </a:br>
            <a:r>
              <a:rPr lang="pl-PL" dirty="0">
                <a:latin typeface="Abadi" panose="020B0604020104020204" pitchFamily="34" charset="0"/>
              </a:rPr>
              <a:t>2 kwietnia 2020</a:t>
            </a:r>
            <a:br>
              <a:rPr lang="pl-PL" dirty="0">
                <a:latin typeface="Abadi" panose="020B0604020104020204" pitchFamily="34" charset="0"/>
              </a:rPr>
            </a:br>
            <a:endParaRPr lang="pl-PL" dirty="0">
              <a:latin typeface="Abadi" panose="020B0604020104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443EB8-9616-4E18-A978-B2C02CD64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790" y="1699919"/>
            <a:ext cx="4143038" cy="36084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W czwartek, 2 kwietnia 2020 roku, </a:t>
            </a:r>
            <a:br>
              <a:rPr lang="pl-PL" dirty="0"/>
            </a:br>
            <a:r>
              <a:rPr lang="pl-PL" dirty="0"/>
              <a:t>w kościele Matki Bożej Królowej Polski na Woli </a:t>
            </a:r>
            <a:r>
              <a:rPr lang="pl-PL" dirty="0" err="1"/>
              <a:t>Justowskiej</a:t>
            </a:r>
            <a:r>
              <a:rPr lang="pl-PL" dirty="0"/>
              <a:t> w Krakowie odbyła się prywatna msza pogrzebowa, w której wzięli udział tylko najbliżsi kompozytor.</a:t>
            </a:r>
          </a:p>
          <a:p>
            <a:pPr marL="0" indent="0">
              <a:buNone/>
            </a:pPr>
            <a:r>
              <a:rPr lang="pl-PL" dirty="0"/>
              <a:t>Urnę z prochami wybitnego kompozytora </a:t>
            </a:r>
            <a:br>
              <a:rPr lang="pl-PL" dirty="0"/>
            </a:br>
            <a:r>
              <a:rPr lang="pl-PL" dirty="0"/>
              <a:t>i dyrygenta Krzysztofa Pendereckiego złożono </a:t>
            </a:r>
            <a:br>
              <a:rPr lang="pl-PL" dirty="0"/>
            </a:br>
            <a:r>
              <a:rPr lang="pl-PL" dirty="0"/>
              <a:t>w krypcie bazyliki św. Floriana </a:t>
            </a:r>
            <a:br>
              <a:rPr lang="pl-PL" dirty="0"/>
            </a:br>
            <a:r>
              <a:rPr lang="pl-PL" dirty="0"/>
              <a:t>w Krakowie. 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709020-BCB4-4EAD-BDE7-584FF31E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405F84-CFCF-448D-A4BC-8F67C2612652}"/>
              </a:ext>
            </a:extLst>
          </p:cNvPr>
          <p:cNvSpPr txBox="1"/>
          <p:nvPr/>
        </p:nvSpPr>
        <p:spPr>
          <a:xfrm>
            <a:off x="7471775" y="1753840"/>
            <a:ext cx="34947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Pogrzeb z honorami państwowymi zaplanowano po ustaniu pandemii. Prochy wybitnego twórcy zostaną wówczas złożone w Panteonie Narodowym w krypcie pod prezbiterium kościoła Świętych Piotra i Pawła w Krakowie.</a:t>
            </a:r>
            <a:br>
              <a:rPr lang="pl-PL" dirty="0"/>
            </a:br>
            <a:r>
              <a:rPr lang="pl-PL" dirty="0"/>
              <a:t>Dziś wieczorem na fasadzie krakowskiego Magistratu, Pałacu Wielopolskich, wyświetlone zostanie wspomnienie po zmarłym Mistrzu.</a:t>
            </a:r>
            <a:br>
              <a:rPr lang="pl-PL" dirty="0"/>
            </a:br>
            <a:endParaRPr lang="pl-PL" dirty="0"/>
          </a:p>
        </p:txBody>
      </p:sp>
      <p:sp>
        <p:nvSpPr>
          <p:cNvPr id="25" name="Strzałka: zakrzywiona w dół 24">
            <a:hlinkClick r:id="rId3" action="ppaction://hlinksldjump"/>
            <a:extLst>
              <a:ext uri="{FF2B5EF4-FFF2-40B4-BE49-F238E27FC236}">
                <a16:creationId xmlns:a16="http://schemas.microsoft.com/office/drawing/2014/main" id="{583174B3-F352-4906-A960-A1B175864057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06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6B713-B087-4846-881E-69F939DA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Źródła, z których korzystałem: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D3AEC1-60C4-4B87-AADA-61D9ECD3A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https://deon.pl/swiat/krakow-pozegnanie-krzysztofa-pendereckiego,828024</a:t>
            </a:r>
            <a:endParaRPr lang="pl-PL" dirty="0"/>
          </a:p>
          <a:p>
            <a:r>
              <a:rPr lang="pl-PL" dirty="0">
                <a:hlinkClick r:id="rId3"/>
              </a:rPr>
              <a:t>http://www.krzysztofpenderecki.eu/pl/1/0/1/Strona-glowna</a:t>
            </a:r>
            <a:endParaRPr lang="pl-PL" dirty="0"/>
          </a:p>
          <a:p>
            <a:r>
              <a:rPr lang="pl-PL" dirty="0">
                <a:hlinkClick r:id="rId4"/>
              </a:rPr>
              <a:t>https://www.polskieradio.pl/39/156/Artykul/2482869,Kompozytor-dyrygent-pedagog-Sylwetka-Krzysztofa-Pendereckiego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031EEC-D8D5-48B3-9DB5-F83A7DD3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Strzałka: zakrzywiona w dół 4">
            <a:hlinkClick r:id="rId5" action="ppaction://hlinksldjump"/>
            <a:extLst>
              <a:ext uri="{FF2B5EF4-FFF2-40B4-BE49-F238E27FC236}">
                <a16:creationId xmlns:a16="http://schemas.microsoft.com/office/drawing/2014/main" id="{C885332B-3A98-40C8-BBC9-8818B37972D2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56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61094B-C56B-4085-856F-D66EC4F3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4000" b="1" dirty="0">
                <a:latin typeface="Abadi" panose="020B0604020104020204" pitchFamily="34" charset="0"/>
              </a:rPr>
              <a:t>Dziękuję za </a:t>
            </a:r>
            <a:r>
              <a:rPr lang="pl-PL" sz="4000" b="1" dirty="0" err="1">
                <a:latin typeface="Abadi" panose="020B0604020104020204" pitchFamily="34" charset="0"/>
              </a:rPr>
              <a:t>uwage</a:t>
            </a:r>
            <a:endParaRPr lang="pl-PL" sz="4000" b="1" dirty="0">
              <a:latin typeface="Abadi" panose="020B0604020104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C93BBD-09C2-44D0-A865-C228F395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063" y="2052116"/>
            <a:ext cx="7784926" cy="2006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>
                <a:latin typeface="Abadi" panose="020B0604020104020204" pitchFamily="34" charset="0"/>
              </a:rPr>
              <a:t>Prace wykonał: Jędrek Jaroszewicz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CD89C6-1441-46B4-890B-3E60E70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91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A671DF-25F3-4ADC-BC8B-30B46B4C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Plan prezentacji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29BC8-02B9-420C-8D24-8B947A1F4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19" y="2052115"/>
            <a:ext cx="5824603" cy="43173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latin typeface="Abadi" panose="020B0604020104020204" pitchFamily="34" charset="0"/>
                <a:hlinkClick r:id="rId3" action="ppaction://hlinksldjump"/>
              </a:rPr>
              <a:t>prof. Krzysztof Penderecki, początek kariery</a:t>
            </a:r>
            <a:endParaRPr lang="pl-PL" sz="18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latin typeface="Abadi" panose="020B0604020104020204" pitchFamily="34" charset="0"/>
                <a:hlinkClick r:id="rId4" action="ppaction://hlinksldjump"/>
              </a:rPr>
              <a:t>Krzysztof Penderecki - pedagog, profesor i rektor Akademii Muzycznej w Krakowie</a:t>
            </a:r>
            <a:endParaRPr lang="pl-PL" sz="18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latin typeface="Abadi" panose="020B0604020104020204" pitchFamily="34" charset="0"/>
                <a:hlinkClick r:id="rId5" action="ppaction://hlinksldjump"/>
              </a:rPr>
              <a:t>Odznaczenia i nagrody Krzysztofa Pendereckiego</a:t>
            </a:r>
            <a:endParaRPr lang="pl-PL" sz="18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latin typeface="Abadi" panose="020B0604020104020204" pitchFamily="34" charset="0"/>
                <a:hlinkClick r:id="rId6" action="ppaction://hlinksldjump"/>
              </a:rPr>
              <a:t>Honorowe Tytuły i Doktoraty Honoris Causa</a:t>
            </a:r>
            <a:endParaRPr lang="pl-PL" sz="18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latin typeface="Abadi" panose="020B0604020104020204" pitchFamily="34" charset="0"/>
                <a:hlinkClick r:id="rId7" action="ppaction://hlinksldjump"/>
              </a:rPr>
              <a:t>Krzysztof Penderecki - kompozytor i dyrygent</a:t>
            </a:r>
            <a:endParaRPr lang="pl-PL" sz="18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br>
              <a:rPr lang="pl-PL" sz="1800" b="1" dirty="0">
                <a:latin typeface="Abadi" panose="020B0604020104020204" pitchFamily="34" charset="0"/>
              </a:rPr>
            </a:br>
            <a:endParaRPr lang="pl-PL" sz="1800" b="1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D0D3C15-0569-4275-A055-18E54DEB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31B55E8-333B-4DD6-8677-0DE59ADFF72A}"/>
              </a:ext>
            </a:extLst>
          </p:cNvPr>
          <p:cNvSpPr txBox="1"/>
          <p:nvPr/>
        </p:nvSpPr>
        <p:spPr>
          <a:xfrm>
            <a:off x="6482220" y="2442574"/>
            <a:ext cx="4853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badi" panose="020B0604020104020204" pitchFamily="34" charset="0"/>
                <a:hlinkClick r:id="rId8" action="ppaction://hlinksldjump"/>
              </a:rPr>
              <a:t>Festiwal Warszawska Jesień</a:t>
            </a:r>
            <a:endParaRPr lang="pl-PL" b="1" dirty="0">
              <a:latin typeface="Abadi" panose="020B0604020104020204" pitchFamily="34" charset="0"/>
            </a:endParaRPr>
          </a:p>
          <a:p>
            <a:endParaRPr lang="pl-PL" b="1" dirty="0">
              <a:latin typeface="Abadi" panose="020B0604020104020204" pitchFamily="34" charset="0"/>
              <a:hlinkClick r:id="rId9" action="ppaction://hlinksldjump"/>
            </a:endParaRPr>
          </a:p>
          <a:p>
            <a:r>
              <a:rPr lang="pl-PL" b="1" dirty="0">
                <a:latin typeface="Abadi" panose="020B0604020104020204" pitchFamily="34" charset="0"/>
                <a:hlinkClick r:id="rId9" action="ppaction://hlinksldjump"/>
              </a:rPr>
              <a:t>Europejskie Centrum Muzyki</a:t>
            </a:r>
            <a:br>
              <a:rPr lang="pl-PL" b="1" dirty="0">
                <a:latin typeface="Abadi" panose="020B0604020104020204" pitchFamily="34" charset="0"/>
                <a:hlinkClick r:id="rId9" action="ppaction://hlinksldjump"/>
              </a:rPr>
            </a:br>
            <a:r>
              <a:rPr lang="pl-PL" b="1" dirty="0">
                <a:latin typeface="Abadi" panose="020B0604020104020204" pitchFamily="34" charset="0"/>
                <a:hlinkClick r:id="rId9" action="ppaction://hlinksldjump"/>
              </a:rPr>
              <a:t>im. Krzysztofa Pendereckiego</a:t>
            </a:r>
            <a:endParaRPr lang="pl-PL" b="1" dirty="0">
              <a:latin typeface="Abadi" panose="020B0604020104020204" pitchFamily="34" charset="0"/>
            </a:endParaRPr>
          </a:p>
          <a:p>
            <a:endParaRPr lang="pl-PL" b="1" dirty="0">
              <a:latin typeface="Abadi" panose="020B0604020104020204" pitchFamily="34" charset="0"/>
              <a:hlinkClick r:id="rId10" action="ppaction://hlinksldjump"/>
            </a:endParaRPr>
          </a:p>
          <a:p>
            <a:r>
              <a:rPr lang="pl-PL" b="1" dirty="0">
                <a:latin typeface="Abadi" panose="020B0604020104020204" pitchFamily="34" charset="0"/>
                <a:hlinkClick r:id="rId10" action="ppaction://hlinksldjump"/>
              </a:rPr>
              <a:t>Msza Żałobna Krzysztofa Pendereckiego</a:t>
            </a:r>
            <a:br>
              <a:rPr lang="pl-PL" b="1" dirty="0">
                <a:latin typeface="Abadi" panose="020B0604020104020204" pitchFamily="34" charset="0"/>
                <a:hlinkClick r:id="rId10" action="ppaction://hlinksldjump"/>
              </a:rPr>
            </a:br>
            <a:r>
              <a:rPr lang="pl-PL" b="1" dirty="0">
                <a:latin typeface="Abadi" panose="020B0604020104020204" pitchFamily="34" charset="0"/>
                <a:hlinkClick r:id="rId10" action="ppaction://hlinksldjump"/>
              </a:rPr>
              <a:t>2 kwietnia 2020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7310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1524E7-C307-43ED-B660-8ACCC7F3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305135"/>
            <a:ext cx="8772525" cy="879205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	prof. Krzysztof Penderecki, początek kariery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393A7D-626D-42B1-B062-48FDAF223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570" y="1005840"/>
            <a:ext cx="10052685" cy="57378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Krzysztof Penderecki urodził się 23 listopada 1933 roku w Dębicy.</a:t>
            </a:r>
          </a:p>
          <a:p>
            <a:pPr marL="0" indent="0">
              <a:buNone/>
            </a:pPr>
            <a:r>
              <a:rPr lang="pl-PL" dirty="0"/>
              <a:t>Kiedy miał pięć lat, ojciec kupił mu skrzypce i zapisał go na lekcje gry. Twórczość Bacha, którą poznał w gimnazjum, zdecydowała o tym, że porzucił skrzypce dla kompozycji </a:t>
            </a:r>
            <a:br>
              <a:rPr lang="pl-PL" dirty="0"/>
            </a:br>
            <a:r>
              <a:rPr lang="pl-PL" dirty="0"/>
              <a:t>i w 1951 roku artysta przyjechał do Krakowa, gdzie przez rok pobierał lekcje kompozycji</a:t>
            </a:r>
            <a:br>
              <a:rPr lang="pl-PL" dirty="0"/>
            </a:br>
            <a:r>
              <a:rPr lang="pl-PL" dirty="0"/>
              <a:t>u Franciszka </a:t>
            </a:r>
            <a:r>
              <a:rPr lang="pl-PL" dirty="0" err="1"/>
              <a:t>Skołyszewskiego</a:t>
            </a:r>
            <a:r>
              <a:rPr lang="pl-PL" dirty="0"/>
              <a:t>, a następnie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ciągu dwóch lat zaliczył pięcioletni program muzycznej szkoły średniej !</a:t>
            </a:r>
          </a:p>
          <a:p>
            <a:pPr marL="0" indent="0">
              <a:buNone/>
            </a:pPr>
            <a:r>
              <a:rPr lang="pl-PL" dirty="0"/>
              <a:t>Studia kontynuował w Państwowej Wyższej Szkole Muzycznej (obecnie Akademii Muzycznej) w Krakowie pod kierunkiem Artura Malawskiego i Stanisława </a:t>
            </a:r>
            <a:r>
              <a:rPr lang="pl-PL" dirty="0" err="1"/>
              <a:t>Wiechowicza</a:t>
            </a:r>
            <a:r>
              <a:rPr lang="pl-PL" dirty="0"/>
              <a:t>. Ukończył je w 1958 roku i został asystentem przy Katedrze Kompozycji S. </a:t>
            </a:r>
            <a:r>
              <a:rPr lang="pl-PL" dirty="0" err="1"/>
              <a:t>Wiechowicza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Pierwszy publiczny występ Pendereckiego na arenie międzynarodowej miał miejsce w 1959 roku na Festiwalu Warszawska Jesień, gdzie zostały wykonane </a:t>
            </a:r>
            <a:r>
              <a:rPr lang="pl-PL" i="1" dirty="0"/>
              <a:t>Strofy</a:t>
            </a:r>
            <a:r>
              <a:rPr lang="pl-PL" dirty="0"/>
              <a:t>, jeden z trzech utworów, za które otrzymał pierwsze nagrody na II Ogólnopolskim Konkursie dla Młodych Kompozytorów ZKP. Pozostałe utwory to </a:t>
            </a:r>
            <a:r>
              <a:rPr lang="pl-PL" i="1" dirty="0"/>
              <a:t>Psalmy Dawida</a:t>
            </a:r>
            <a:r>
              <a:rPr lang="pl-PL" dirty="0"/>
              <a:t> i </a:t>
            </a:r>
            <a:r>
              <a:rPr lang="pl-PL" i="1" dirty="0"/>
              <a:t>Emanacje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b="1" dirty="0"/>
              <a:t>Co ciekawe- te trzy utwory wysłał na konkurs pod trzema różnymi nazwiskami:</a:t>
            </a:r>
            <a:br>
              <a:rPr lang="pl-PL" b="1" dirty="0"/>
            </a:br>
            <a:r>
              <a:rPr lang="pl-PL" b="1" dirty="0"/>
              <a:t>taki był regulamin: 1 utwór =1 osoba.</a:t>
            </a:r>
            <a:br>
              <a:rPr lang="pl-PL" b="1" dirty="0"/>
            </a:br>
            <a:r>
              <a:rPr lang="pl-PL" b="1" dirty="0"/>
              <a:t>I trzy pierwsze miejsca były dla Krzysztofa Pendereckiego!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18B5A9F-28B8-4994-8F1B-92EEE312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Strzałka: zakrzywiona w dół 6">
            <a:hlinkClick r:id="rId2" action="ppaction://hlinksldjump"/>
            <a:extLst>
              <a:ext uri="{FF2B5EF4-FFF2-40B4-BE49-F238E27FC236}">
                <a16:creationId xmlns:a16="http://schemas.microsoft.com/office/drawing/2014/main" id="{5E0C7CD0-AD48-4831-A81D-009BFAB0DC9C}"/>
              </a:ext>
            </a:extLst>
          </p:cNvPr>
          <p:cNvSpPr/>
          <p:nvPr/>
        </p:nvSpPr>
        <p:spPr>
          <a:xfrm>
            <a:off x="10390340" y="6300592"/>
            <a:ext cx="951978" cy="3356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4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94F8D4C-698C-46AD-A473-871084C4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44" y="920663"/>
            <a:ext cx="8862193" cy="887704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badi" panose="020B0604020104020204" pitchFamily="34" charset="0"/>
              </a:rPr>
              <a:t>Krzysztof Penderecki - pedagog, profesor i rektor Akademii Muzycznej w Krakowie</a:t>
            </a: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21AF9C9-21C2-441A-AAC9-A7435ED64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2610" y="2582633"/>
            <a:ext cx="10460332" cy="40185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800" dirty="0"/>
              <a:t>W latach 1966-68 K. Penderecki był wykładowcą w </a:t>
            </a:r>
            <a:r>
              <a:rPr lang="pl-PL" sz="1800" dirty="0" err="1"/>
              <a:t>Volkwang</a:t>
            </a:r>
            <a:r>
              <a:rPr lang="pl-PL" sz="1800" dirty="0"/>
              <a:t> </a:t>
            </a:r>
            <a:r>
              <a:rPr lang="pl-PL" sz="1800" dirty="0" err="1"/>
              <a:t>Hochschule</a:t>
            </a:r>
            <a:r>
              <a:rPr lang="pl-PL" sz="1800" dirty="0"/>
              <a:t> </a:t>
            </a:r>
            <a:r>
              <a:rPr lang="pl-PL" sz="1800" dirty="0" err="1"/>
              <a:t>für</a:t>
            </a:r>
            <a:r>
              <a:rPr lang="pl-PL" sz="1800" dirty="0"/>
              <a:t> Musik w Essen (Niemcy). W 1972 roku został mianowany rektorem Akademii Muzycznej. Piastował ten urząd przez 15 lat.</a:t>
            </a:r>
          </a:p>
          <a:p>
            <a:pPr>
              <a:lnSpc>
                <a:spcPct val="110000"/>
              </a:lnSpc>
            </a:pPr>
            <a:r>
              <a:rPr lang="pl-PL" sz="1800" dirty="0"/>
              <a:t>Działalność pedagogiczną prowadził również w Yale University w New Haven (1973-78).</a:t>
            </a:r>
          </a:p>
          <a:p>
            <a:pPr>
              <a:lnSpc>
                <a:spcPct val="110000"/>
              </a:lnSpc>
            </a:pPr>
            <a:r>
              <a:rPr lang="pl-PL" sz="1800" dirty="0"/>
              <a:t>W latach 1987-90 był dyrektorem artystycznym Filharmonii Krakowskiej, od 1993 był dyrektorem artystycznym </a:t>
            </a:r>
            <a:r>
              <a:rPr lang="pl-PL" sz="1800" dirty="0" err="1"/>
              <a:t>Festival</a:t>
            </a:r>
            <a:r>
              <a:rPr lang="pl-PL" sz="1800" dirty="0"/>
              <a:t> Casals</a:t>
            </a:r>
            <a:br>
              <a:rPr lang="pl-PL" sz="1800" dirty="0"/>
            </a:br>
            <a:r>
              <a:rPr lang="pl-PL" sz="1800" dirty="0"/>
              <a:t>w San Juan w Puerto Rico, od 1997 dyrektorem muzycznym </a:t>
            </a:r>
            <a:r>
              <a:rPr lang="pl-PL" sz="1800" dirty="0" err="1"/>
              <a:t>Sinfonia</a:t>
            </a:r>
            <a:r>
              <a:rPr lang="pl-PL" sz="1800" dirty="0"/>
              <a:t> </a:t>
            </a:r>
            <a:r>
              <a:rPr lang="pl-PL" sz="1800" dirty="0" err="1"/>
              <a:t>Varsovia</a:t>
            </a:r>
            <a:r>
              <a:rPr lang="pl-PL" sz="1800" dirty="0"/>
              <a:t>, od 1998 doradcą Beijing Music </a:t>
            </a:r>
            <a:r>
              <a:rPr lang="pl-PL" sz="1800" dirty="0" err="1"/>
              <a:t>Festival</a:t>
            </a:r>
            <a:r>
              <a:rPr lang="pl-PL" sz="1800" dirty="0"/>
              <a:t> w Pekinie.</a:t>
            </a:r>
          </a:p>
          <a:p>
            <a:pPr>
              <a:lnSpc>
                <a:spcPct val="110000"/>
              </a:lnSpc>
            </a:pPr>
            <a:r>
              <a:rPr lang="pl-PL" sz="1800" dirty="0"/>
              <a:t>Podczas pracy na Akademii Muzycznej w Krakowie kształcił między innymi Marka Stachowskiego, Abla Korzeniowskiego, Stanisława Radwana, Antoniego Wita czy Joannę Wnuk-Nazarową.</a:t>
            </a:r>
          </a:p>
          <a:p>
            <a:endParaRPr lang="pl-PL" dirty="0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5E9931D4-BCC3-4403-82A5-3B65A292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Strzałka: zakrzywiona w dół 10">
            <a:hlinkClick r:id="rId3" action="ppaction://hlinksldjump"/>
            <a:extLst>
              <a:ext uri="{FF2B5EF4-FFF2-40B4-BE49-F238E27FC236}">
                <a16:creationId xmlns:a16="http://schemas.microsoft.com/office/drawing/2014/main" id="{44C76992-5A72-4295-AE34-698C74EA9CC5}"/>
              </a:ext>
            </a:extLst>
          </p:cNvPr>
          <p:cNvSpPr/>
          <p:nvPr/>
        </p:nvSpPr>
        <p:spPr>
          <a:xfrm>
            <a:off x="10290132" y="6300592"/>
            <a:ext cx="1052186" cy="3356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62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A446CF-E416-4F79-AF42-03A50136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175" y="690042"/>
            <a:ext cx="8578215" cy="618693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Odznaczenia i nagrody Krzysztofa Pendereckiego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91F86E-CFBB-4AB9-A635-D46BE9BE0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6" y="1354454"/>
            <a:ext cx="9949814" cy="50634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Krzysztofa Pendereckiego uhonorowano 146 nagrodami</a:t>
            </a:r>
            <a:r>
              <a:rPr lang="pl-PL" dirty="0"/>
              <a:t>, począwszy od pierwszego konkursu kompozytorskiego w 1959 roku, a skończywszy na wyróżnieniach za całokształt twórczości. </a:t>
            </a:r>
          </a:p>
          <a:p>
            <a:pPr marL="0" indent="0">
              <a:buNone/>
            </a:pPr>
            <a:r>
              <a:rPr lang="pl-PL" dirty="0"/>
              <a:t>14 grudnia 2005 roku profesor Krzysztof Penderecki został uhonorowany najwyższym polskim odznaczeniem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Orderem Orła Białego.</a:t>
            </a:r>
          </a:p>
          <a:p>
            <a:pPr marL="0" indent="0">
              <a:buNone/>
            </a:pPr>
            <a:r>
              <a:rPr lang="pl-PL" dirty="0"/>
              <a:t>We wrześniu 2007 roku otrzymał tytuł Honorowego Profesora St. Petersburskiego Konserwatorium im. N. </a:t>
            </a:r>
            <a:r>
              <a:rPr lang="pl-PL" dirty="0" err="1"/>
              <a:t>Rimskiego-Korsakowa</a:t>
            </a:r>
            <a:r>
              <a:rPr lang="pl-PL" dirty="0"/>
              <a:t>. Jego imię znalazło się wśród tak wybitnych osobistości świata muzycznego jak </a:t>
            </a:r>
            <a:r>
              <a:rPr lang="pl-PL" dirty="0" err="1"/>
              <a:t>Juri</a:t>
            </a:r>
            <a:r>
              <a:rPr lang="pl-PL" dirty="0"/>
              <a:t> </a:t>
            </a:r>
            <a:r>
              <a:rPr lang="pl-PL" dirty="0" err="1"/>
              <a:t>Temirkanov</a:t>
            </a:r>
            <a:r>
              <a:rPr lang="pl-PL" dirty="0"/>
              <a:t>, </a:t>
            </a:r>
            <a:r>
              <a:rPr lang="pl-PL" dirty="0" err="1"/>
              <a:t>Rodion</a:t>
            </a:r>
            <a:r>
              <a:rPr lang="pl-PL" dirty="0"/>
              <a:t> Szczedrin, Galina </a:t>
            </a:r>
            <a:r>
              <a:rPr lang="pl-PL" dirty="0" err="1"/>
              <a:t>Wiszniewskaja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Co ciekawe,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otrzymywał również nagrody za muzykę filmową: </a:t>
            </a:r>
            <a:r>
              <a:rPr lang="pl-PL" dirty="0"/>
              <a:t>np.. Polska Nagroda Filmowa Orzeł 2008 w kategorii Najlepsza Muzyka za film „Katyń” (kwiecień 2008), Nagroda </a:t>
            </a:r>
            <a:r>
              <a:rPr lang="pl-PL" dirty="0" err="1"/>
              <a:t>Sacem</a:t>
            </a:r>
            <a:r>
              <a:rPr lang="pl-PL" dirty="0"/>
              <a:t> dla najlepszej muzyki oryginalnej w filmie braci </a:t>
            </a:r>
            <a:r>
              <a:rPr lang="pl-PL" dirty="0" err="1"/>
              <a:t>Quay</a:t>
            </a:r>
            <a:r>
              <a:rPr lang="pl-PL" dirty="0"/>
              <a:t> „Maska” (Międzynarodowy Festiwal Animacji </a:t>
            </a:r>
            <a:r>
              <a:rPr lang="pl-PL" dirty="0" err="1"/>
              <a:t>Annecy</a:t>
            </a:r>
            <a:r>
              <a:rPr lang="pl-PL" dirty="0"/>
              <a:t> 2011)</a:t>
            </a:r>
          </a:p>
          <a:p>
            <a:pPr marL="0" indent="0">
              <a:buNone/>
            </a:pPr>
            <a:r>
              <a:rPr lang="pl-PL" dirty="0"/>
              <a:t>Doceniano Go w całym świecie, </a:t>
            </a:r>
            <a:r>
              <a:rPr lang="pl-PL" dirty="0" err="1"/>
              <a:t>m.in..w</a:t>
            </a:r>
            <a:r>
              <a:rPr lang="pl-PL" dirty="0"/>
              <a:t> 2008 roku dostał Honorowe odznaczenie od Ambasady Boliwariańskiej Republiki Wenezueli za „cenną współpracę i wkład w działalność”.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30F5FC5-232D-49D9-894D-1492A3EC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Strzałka: zakrzywiona w dół 6">
            <a:hlinkClick r:id="rId2" action="ppaction://hlinksldjump"/>
            <a:extLst>
              <a:ext uri="{FF2B5EF4-FFF2-40B4-BE49-F238E27FC236}">
                <a16:creationId xmlns:a16="http://schemas.microsoft.com/office/drawing/2014/main" id="{85C6528E-A11A-40D8-9A21-36A1A9A20A67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9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9AAE27-EB40-4318-9352-FF607C8C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2" y="805817"/>
            <a:ext cx="8358037" cy="1081705"/>
          </a:xfrm>
        </p:spPr>
        <p:txBody>
          <a:bodyPr/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Honorowe Tytuły i Doktoraty Honoris Causa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529102-748F-4B9E-9765-5A0C28BF5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7315" y="2034537"/>
            <a:ext cx="5120019" cy="40176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Artysta otrzymał 24 tytuły doktora honoris causa, począwszy od Uniwersytetu Jagiellońskiego po Yale University, miał honorowe członkostwo najwybitniejszych światowych akademii artystycznych </a:t>
            </a:r>
            <a:br>
              <a:rPr lang="pl-PL" dirty="0"/>
            </a:br>
            <a:r>
              <a:rPr lang="pl-PL" dirty="0"/>
              <a:t>i naukowych oraz stowarzyszeń.</a:t>
            </a:r>
          </a:p>
          <a:p>
            <a:pPr marL="0" indent="0">
              <a:buNone/>
            </a:pPr>
            <a:r>
              <a:rPr lang="pl-PL" dirty="0"/>
              <a:t>Był też honorowym obywatelem wielu miast na świecie,  oczywiście Krakowa jak też</a:t>
            </a:r>
            <a:br>
              <a:rPr lang="pl-PL" dirty="0"/>
            </a:br>
            <a:r>
              <a:rPr lang="pl-PL" dirty="0"/>
              <a:t>np. gminy Zakliczyn i tzw. adoptowanym honorowym obywatelem Puerto Rico.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154C37-52BA-449A-A5F0-828FE2F71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2863" y="1958084"/>
            <a:ext cx="3640455" cy="3816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i="1" dirty="0" err="1"/>
              <a:t>Doctor</a:t>
            </a:r>
            <a:r>
              <a:rPr lang="pl-PL" b="1" i="1" dirty="0"/>
              <a:t> honoris causa </a:t>
            </a:r>
            <a:r>
              <a:rPr lang="pl-PL" i="1" dirty="0"/>
              <a:t>– akademicki tytuł honorowy nadawany przez uczelnie osobom szczególnie zasłużonym dla nauki i kultury. Nie wymaga posiadania formalnego wykształcenia,</a:t>
            </a:r>
            <a:br>
              <a:rPr lang="pl-PL" i="1" dirty="0"/>
            </a:br>
            <a:r>
              <a:rPr lang="pl-PL" i="1" dirty="0"/>
              <a:t>ale nadawany jest zazwyczaj osobom o wysokim statusie społecznym lub naukowym.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C7DD58C-409A-45B1-9328-CAEB43B7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Strzałka: zakrzywiona w dół 5">
            <a:hlinkClick r:id="rId2" action="ppaction://hlinksldjump"/>
            <a:extLst>
              <a:ext uri="{FF2B5EF4-FFF2-40B4-BE49-F238E27FC236}">
                <a16:creationId xmlns:a16="http://schemas.microsoft.com/office/drawing/2014/main" id="{6415091E-A796-4B6E-87A5-2E19D6D0111C}"/>
              </a:ext>
            </a:extLst>
          </p:cNvPr>
          <p:cNvSpPr/>
          <p:nvPr/>
        </p:nvSpPr>
        <p:spPr>
          <a:xfrm>
            <a:off x="10002033" y="6049944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0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3BC7B7-B5A8-4A9B-B237-CD105DC4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49" y="332441"/>
            <a:ext cx="8674101" cy="1077229"/>
          </a:xfrm>
        </p:spPr>
        <p:txBody>
          <a:bodyPr/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Krzysztof Penderecki - kompozytor i dyrygent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4EA77B-1F7C-4F64-B08F-3C9152D15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890" y="1535721"/>
            <a:ext cx="4192472" cy="46897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/>
              <a:t>Kompozytor swoją pozycję potwierdził niezwykłymi "Fluorescencjami" wykonanymi po raz pierwszy w roku 1962 w </a:t>
            </a:r>
            <a:r>
              <a:rPr lang="pl-PL" b="1" dirty="0" err="1"/>
              <a:t>Donaueschingen</a:t>
            </a:r>
            <a:r>
              <a:rPr lang="pl-PL" b="1" dirty="0"/>
              <a:t>.</a:t>
            </a:r>
            <a:br>
              <a:rPr lang="pl-PL" b="1" dirty="0"/>
            </a:br>
            <a:r>
              <a:rPr lang="pl-PL" b="1" dirty="0"/>
              <a:t>Poza instrumentami wielkiej orkiestry symfonicznej Penderecki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wprowadził tutaj zawieszony arkusz blachy do imitowania grzmotów, gwizdki, kawałki szkła i metalu pocierane pilnikiem, grzechotki, dzwonek elektryczny, piłę, maszynę do pisania i syrenę alarmową</a:t>
            </a:r>
            <a:r>
              <a:rPr lang="pl-PL" b="1" dirty="0"/>
              <a:t>.</a:t>
            </a:r>
            <a:br>
              <a:rPr lang="pl-PL" b="1" dirty="0"/>
            </a:br>
            <a:r>
              <a:rPr lang="pl-PL" b="1" dirty="0"/>
              <a:t>Instrumenty tradycyjne też brzmią niezwyczajnie, bo dźwięki były z nich wydobywane w zupełnie niekonwencjonalny sposób 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3F4F2FDD-1C2A-4261-B85B-5A6353EA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98EFA4A-2BBE-4FE3-B320-20602505447D}"/>
              </a:ext>
            </a:extLst>
          </p:cNvPr>
          <p:cNvSpPr txBox="1"/>
          <p:nvPr/>
        </p:nvSpPr>
        <p:spPr>
          <a:xfrm>
            <a:off x="7446348" y="1535721"/>
            <a:ext cx="37957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W 1966 roku K. Penderecki stworzył dzieło przystępne dla zwykłego melomana, o zrozumiałej treści, konstrukcji i emocji. Wtedy już zna go cały muzyczny świat,</a:t>
            </a:r>
            <a:br>
              <a:rPr lang="pl-PL" sz="2000" b="1" dirty="0"/>
            </a:br>
            <a:r>
              <a:rPr lang="pl-PL" sz="2000" b="1" dirty="0"/>
              <a:t>a prawykonanie w </a:t>
            </a:r>
            <a:r>
              <a:rPr lang="pl-PL" sz="2000" b="1" dirty="0" err="1"/>
              <a:t>Münster</a:t>
            </a:r>
            <a:r>
              <a:rPr lang="pl-PL" sz="2000" b="1" dirty="0"/>
              <a:t> "Pasji według św. Łukasza” oznacza zerwanie z radykalizmem awangardy.</a:t>
            </a:r>
          </a:p>
          <a:p>
            <a:endParaRPr lang="pl-PL" dirty="0"/>
          </a:p>
        </p:txBody>
      </p:sp>
      <p:sp>
        <p:nvSpPr>
          <p:cNvPr id="11" name="Strzałka: zakrzywiona w dół 10">
            <a:hlinkClick r:id="rId3" action="ppaction://hlinksldjump"/>
            <a:extLst>
              <a:ext uri="{FF2B5EF4-FFF2-40B4-BE49-F238E27FC236}">
                <a16:creationId xmlns:a16="http://schemas.microsoft.com/office/drawing/2014/main" id="{BD85EE28-5966-460D-95E0-F0B78F5947C6}"/>
              </a:ext>
            </a:extLst>
          </p:cNvPr>
          <p:cNvSpPr/>
          <p:nvPr/>
        </p:nvSpPr>
        <p:spPr>
          <a:xfrm>
            <a:off x="5782588" y="6043681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Strzałka: w prawo 11">
            <a:hlinkClick r:id="rId4" action="ppaction://hlinksldjump"/>
            <a:extLst>
              <a:ext uri="{FF2B5EF4-FFF2-40B4-BE49-F238E27FC236}">
                <a16:creationId xmlns:a16="http://schemas.microsoft.com/office/drawing/2014/main" id="{1DF7E1D0-8D5B-49F9-ABB1-0E152C401AC1}"/>
              </a:ext>
            </a:extLst>
          </p:cNvPr>
          <p:cNvSpPr/>
          <p:nvPr/>
        </p:nvSpPr>
        <p:spPr>
          <a:xfrm flipV="1">
            <a:off x="8962372" y="6311686"/>
            <a:ext cx="1108554" cy="42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231918F-5809-4622-8706-4622485ABE0C}"/>
              </a:ext>
            </a:extLst>
          </p:cNvPr>
          <p:cNvSpPr txBox="1"/>
          <p:nvPr/>
        </p:nvSpPr>
        <p:spPr>
          <a:xfrm>
            <a:off x="8962372" y="5934044"/>
            <a:ext cx="165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Część 2</a:t>
            </a:r>
          </a:p>
        </p:txBody>
      </p:sp>
    </p:spTree>
    <p:extLst>
      <p:ext uri="{BB962C8B-B14F-4D97-AF65-F5344CB8AC3E}">
        <p14:creationId xmlns:p14="http://schemas.microsoft.com/office/powerpoint/2010/main" val="2576714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3BC7B7-B5A8-4A9B-B237-CD105DC4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419" y="770851"/>
            <a:ext cx="8674101" cy="1077229"/>
          </a:xfrm>
        </p:spPr>
        <p:txBody>
          <a:bodyPr/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Krzysztof Penderecki - kompozytor i dyrygent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4EA77B-1F7C-4F64-B08F-3C9152D15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292" y="2462573"/>
            <a:ext cx="10628333" cy="3030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swej twórczości artysta sięgał do wielkich i uniwersalnych tematów, związanych z religią </a:t>
            </a:r>
            <a:br>
              <a:rPr lang="pl-PL" dirty="0"/>
            </a:br>
            <a:r>
              <a:rPr lang="pl-PL" dirty="0"/>
              <a:t>i historią.</a:t>
            </a:r>
            <a:br>
              <a:rPr lang="pl-PL" dirty="0"/>
            </a:br>
            <a:r>
              <a:rPr lang="pl-PL" dirty="0"/>
              <a:t>Do jego najważniejszych dzieł należą obok  "Pasji wg św. Łukasza", również "Polskie Requiem", "Ofiarom Hiroszimy – tren", za który otrzymał w Paryżu nagrodę UNESCO czy symfonia-oratorium „Siedem bram Jerozolimy”, przygotowana na zamówienie miasta Jerozolimy z okazji jubileuszu 3000 lat Świętego Miasta.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8B1EC41-254D-48F6-B183-6819D221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Strzałka: zakrzywiona w dół 7">
            <a:hlinkClick r:id="rId3" action="ppaction://hlinksldjump"/>
            <a:extLst>
              <a:ext uri="{FF2B5EF4-FFF2-40B4-BE49-F238E27FC236}">
                <a16:creationId xmlns:a16="http://schemas.microsoft.com/office/drawing/2014/main" id="{F99A17FF-44CB-4F1B-A2B5-B7040161219C}"/>
              </a:ext>
            </a:extLst>
          </p:cNvPr>
          <p:cNvSpPr/>
          <p:nvPr/>
        </p:nvSpPr>
        <p:spPr>
          <a:xfrm>
            <a:off x="231731" y="6107082"/>
            <a:ext cx="1340285" cy="5863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4BEEE6B9-BF45-40C7-AE03-B620589197C4}"/>
              </a:ext>
            </a:extLst>
          </p:cNvPr>
          <p:cNvSpPr/>
          <p:nvPr/>
        </p:nvSpPr>
        <p:spPr>
          <a:xfrm>
            <a:off x="10302657" y="6087149"/>
            <a:ext cx="983294" cy="5863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hlinkClick r:id="rId4" action="ppaction://hlinksldjump"/>
            <a:extLst>
              <a:ext uri="{FF2B5EF4-FFF2-40B4-BE49-F238E27FC236}">
                <a16:creationId xmlns:a16="http://schemas.microsoft.com/office/drawing/2014/main" id="{251464EA-A6DE-4104-B8B0-25623DE5BF5B}"/>
              </a:ext>
            </a:extLst>
          </p:cNvPr>
          <p:cNvSpPr/>
          <p:nvPr/>
        </p:nvSpPr>
        <p:spPr>
          <a:xfrm rot="10800000">
            <a:off x="8874690" y="6087149"/>
            <a:ext cx="1102291" cy="58632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69DC7F3-A01B-4D10-AE83-499990273122}"/>
              </a:ext>
            </a:extLst>
          </p:cNvPr>
          <p:cNvSpPr txBox="1"/>
          <p:nvPr/>
        </p:nvSpPr>
        <p:spPr>
          <a:xfrm>
            <a:off x="10196186" y="5805815"/>
            <a:ext cx="108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Część 3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1C923C9-2550-4738-8C6C-8F8E0CCBD65C}"/>
              </a:ext>
            </a:extLst>
          </p:cNvPr>
          <p:cNvSpPr txBox="1"/>
          <p:nvPr/>
        </p:nvSpPr>
        <p:spPr>
          <a:xfrm>
            <a:off x="9150263" y="5805815"/>
            <a:ext cx="115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Część 1</a:t>
            </a:r>
          </a:p>
        </p:txBody>
      </p:sp>
    </p:spTree>
    <p:extLst>
      <p:ext uri="{BB962C8B-B14F-4D97-AF65-F5344CB8AC3E}">
        <p14:creationId xmlns:p14="http://schemas.microsoft.com/office/powerpoint/2010/main" val="1984754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3BC7B7-B5A8-4A9B-B237-CD105DC4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49" y="332441"/>
            <a:ext cx="8674101" cy="1077229"/>
          </a:xfrm>
        </p:spPr>
        <p:txBody>
          <a:bodyPr/>
          <a:lstStyle/>
          <a:p>
            <a:pPr algn="l"/>
            <a:r>
              <a:rPr lang="pl-PL" dirty="0">
                <a:latin typeface="Abadi" panose="020B0604020104020204" pitchFamily="34" charset="0"/>
              </a:rPr>
              <a:t>Krzysztof Penderecki - kompozytor i dyrygent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4EA77B-1F7C-4F64-B08F-3C9152D15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570" y="1230801"/>
            <a:ext cx="6660099" cy="287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/>
              <a:t>W roku 1972 Penderecki rozpoczął karierę dyrygencką. Od tego czasu dyryguje największymi orkiestrami świata. </a:t>
            </a:r>
          </a:p>
          <a:p>
            <a:pPr marL="0" indent="0">
              <a:buNone/>
            </a:pPr>
            <a:r>
              <a:rPr lang="pl-PL" sz="1400" dirty="0"/>
              <a:t>W latach 1972-78 był profesorem na Yale University School of Music. </a:t>
            </a:r>
            <a:r>
              <a:rPr lang="pl-PL" sz="1400" i="1" dirty="0"/>
              <a:t>Te </a:t>
            </a:r>
            <a:r>
              <a:rPr lang="pl-PL" sz="1400" i="1" dirty="0" err="1"/>
              <a:t>Deum</a:t>
            </a:r>
            <a:r>
              <a:rPr lang="pl-PL" sz="1400" i="1" dirty="0"/>
              <a:t> </a:t>
            </a:r>
            <a:r>
              <a:rPr lang="pl-PL" sz="1400" dirty="0"/>
              <a:t>na głosy solowe, chór i orkiestrę (1979/80) Penderecki dyryguje podczas prapremiery w Asyżu latem 1980 roku. W roku 1981 </a:t>
            </a:r>
            <a:r>
              <a:rPr lang="pl-PL" sz="1400" i="1" dirty="0"/>
              <a:t>Te </a:t>
            </a:r>
            <a:r>
              <a:rPr lang="pl-PL" sz="1400" i="1" dirty="0" err="1"/>
              <a:t>Deum</a:t>
            </a:r>
            <a:r>
              <a:rPr lang="pl-PL" sz="1400" dirty="0"/>
              <a:t> jest wykonywane w Nowym Jorku, Berlinie, Warszawie i Paryżu. </a:t>
            </a:r>
          </a:p>
          <a:p>
            <a:pPr marL="0" indent="0">
              <a:buNone/>
            </a:pPr>
            <a:r>
              <a:rPr lang="pl-PL" sz="1400" dirty="0"/>
              <a:t>Krzysztof Penderecki był pierwszym dyrygentem gościnnym </a:t>
            </a:r>
            <a:r>
              <a:rPr lang="pl-PL" sz="1400" dirty="0" err="1"/>
              <a:t>Norddeutscher</a:t>
            </a:r>
            <a:r>
              <a:rPr lang="pl-PL" sz="1400" dirty="0"/>
              <a:t> </a:t>
            </a:r>
            <a:r>
              <a:rPr lang="pl-PL" sz="1400" dirty="0" err="1"/>
              <a:t>Rundfunk</a:t>
            </a:r>
            <a:r>
              <a:rPr lang="pl-PL" sz="1400" dirty="0"/>
              <a:t> </a:t>
            </a:r>
            <a:r>
              <a:rPr lang="pl-PL" sz="1400" dirty="0" err="1"/>
              <a:t>Orchester</a:t>
            </a:r>
            <a:r>
              <a:rPr lang="pl-PL" sz="1400" dirty="0"/>
              <a:t> w Hamburgu i </a:t>
            </a:r>
            <a:r>
              <a:rPr lang="pl-PL" sz="1400" dirty="0" err="1"/>
              <a:t>Mitteldeutscher</a:t>
            </a:r>
            <a:r>
              <a:rPr lang="pl-PL" sz="1400" dirty="0"/>
              <a:t> </a:t>
            </a:r>
            <a:r>
              <a:rPr lang="pl-PL" sz="1400" dirty="0" err="1"/>
              <a:t>Rundfunk</a:t>
            </a:r>
            <a:r>
              <a:rPr lang="pl-PL" sz="1400" dirty="0"/>
              <a:t> </a:t>
            </a:r>
            <a:r>
              <a:rPr lang="pl-PL" sz="1400" dirty="0" err="1"/>
              <a:t>Sinfonie</a:t>
            </a:r>
            <a:r>
              <a:rPr lang="pl-PL" sz="1400" dirty="0"/>
              <a:t> </a:t>
            </a:r>
            <a:r>
              <a:rPr lang="pl-PL" sz="1400" dirty="0" err="1"/>
              <a:t>Orchester</a:t>
            </a:r>
            <a:r>
              <a:rPr lang="pl-PL" sz="1400" dirty="0"/>
              <a:t> w Lipsku.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A14E60-A9AB-45FE-A580-65424BBB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179EBF-DF62-47F8-BD39-1A4C880FFD98}"/>
              </a:ext>
            </a:extLst>
          </p:cNvPr>
          <p:cNvSpPr txBox="1"/>
          <p:nvPr/>
        </p:nvSpPr>
        <p:spPr>
          <a:xfrm>
            <a:off x="1190570" y="4176170"/>
            <a:ext cx="9457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latach 1987-90 był dyrektorem artystycznym Filharmonii Krakowskiej, we wrześniu 1997 roku Krzysztof Penderecki został dyrektorem muzycznym </a:t>
            </a:r>
            <a:r>
              <a:rPr lang="pl-PL" dirty="0" err="1"/>
              <a:t>Sinfonii</a:t>
            </a:r>
            <a:r>
              <a:rPr lang="pl-PL" dirty="0"/>
              <a:t> </a:t>
            </a:r>
            <a:r>
              <a:rPr lang="pl-PL" dirty="0" err="1"/>
              <a:t>Varsovii</a:t>
            </a:r>
            <a:r>
              <a:rPr lang="pl-PL" dirty="0"/>
              <a:t>.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Od roku 1998 jest doradcą artystycznym Beijing Music </a:t>
            </a:r>
            <a:r>
              <a:rPr lang="pl-PL" dirty="0" err="1"/>
              <a:t>Festival</a:t>
            </a:r>
            <a:r>
              <a:rPr lang="pl-PL" dirty="0"/>
              <a:t>, a od roku 2000 gościnnym dyrygentem nowopowstałej China </a:t>
            </a:r>
            <a:r>
              <a:rPr lang="pl-PL" dirty="0" err="1"/>
              <a:t>Philharmonic</a:t>
            </a:r>
            <a:r>
              <a:rPr lang="pl-PL" dirty="0"/>
              <a:t> </a:t>
            </a:r>
            <a:r>
              <a:rPr lang="pl-PL" dirty="0" err="1"/>
              <a:t>Orchestra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Jeden z ostatnich koncertów to utwór napisany z okazji 200-lecia </a:t>
            </a:r>
            <a:r>
              <a:rPr lang="pl-PL" dirty="0" err="1"/>
              <a:t>Musikverein</a:t>
            </a:r>
            <a:r>
              <a:rPr lang="pl-PL" dirty="0"/>
              <a:t> w Wiedniu – Koncert podwójny na skrzypce i altówkę,, jego polskie prawykonanie miało miejsce w dzień 79. urodzin kompozytora w Poznaniu. Krzysztof Penderecki poprowadził Orkiestrę Filharmonii Poznańskiej z udziałem </a:t>
            </a:r>
            <a:r>
              <a:rPr lang="pl-PL" dirty="0" err="1"/>
              <a:t>Fumiaki</a:t>
            </a:r>
            <a:r>
              <a:rPr lang="pl-PL" dirty="0"/>
              <a:t> </a:t>
            </a:r>
            <a:r>
              <a:rPr lang="pl-PL" dirty="0" err="1"/>
              <a:t>Miura</a:t>
            </a:r>
            <a:r>
              <a:rPr lang="pl-PL" dirty="0"/>
              <a:t> (skrzypce) i Juliana </a:t>
            </a:r>
            <a:r>
              <a:rPr lang="pl-PL" dirty="0" err="1"/>
              <a:t>Rachlina</a:t>
            </a:r>
            <a:r>
              <a:rPr lang="pl-PL" dirty="0"/>
              <a:t> (altówka).</a:t>
            </a:r>
          </a:p>
          <a:p>
            <a:endParaRPr lang="pl-PL" dirty="0"/>
          </a:p>
        </p:txBody>
      </p:sp>
      <p:sp>
        <p:nvSpPr>
          <p:cNvPr id="8" name="Strzałka: zakrzywiona w dół 7">
            <a:hlinkClick r:id="rId2" action="ppaction://hlinksldjump"/>
            <a:extLst>
              <a:ext uri="{FF2B5EF4-FFF2-40B4-BE49-F238E27FC236}">
                <a16:creationId xmlns:a16="http://schemas.microsoft.com/office/drawing/2014/main" id="{6CAE900B-0D5B-4E0F-83EA-F072B580F1DF}"/>
              </a:ext>
            </a:extLst>
          </p:cNvPr>
          <p:cNvSpPr/>
          <p:nvPr/>
        </p:nvSpPr>
        <p:spPr>
          <a:xfrm>
            <a:off x="11034572" y="6257448"/>
            <a:ext cx="963906" cy="4377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" name="Strzałka: w prawo 8">
            <a:hlinkClick r:id="rId3" action="ppaction://hlinksldjump"/>
            <a:extLst>
              <a:ext uri="{FF2B5EF4-FFF2-40B4-BE49-F238E27FC236}">
                <a16:creationId xmlns:a16="http://schemas.microsoft.com/office/drawing/2014/main" id="{B8F3CDE9-6E21-4DAD-8AFD-0D43D57EE25D}"/>
              </a:ext>
            </a:extLst>
          </p:cNvPr>
          <p:cNvSpPr/>
          <p:nvPr/>
        </p:nvSpPr>
        <p:spPr>
          <a:xfrm rot="10800000">
            <a:off x="10785506" y="5314168"/>
            <a:ext cx="1102291" cy="58632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92C98A7-AB0B-4FEE-97F6-5F97DC40CB82}"/>
              </a:ext>
            </a:extLst>
          </p:cNvPr>
          <p:cNvSpPr txBox="1"/>
          <p:nvPr/>
        </p:nvSpPr>
        <p:spPr>
          <a:xfrm>
            <a:off x="10953153" y="4944836"/>
            <a:ext cx="10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Część 1</a:t>
            </a:r>
          </a:p>
        </p:txBody>
      </p:sp>
      <p:sp>
        <p:nvSpPr>
          <p:cNvPr id="10" name="Strzałka: w prawo 9">
            <a:hlinkClick r:id="rId4" action="ppaction://hlinksldjump"/>
            <a:extLst>
              <a:ext uri="{FF2B5EF4-FFF2-40B4-BE49-F238E27FC236}">
                <a16:creationId xmlns:a16="http://schemas.microsoft.com/office/drawing/2014/main" id="{A6BB67D3-35E6-42B1-9E37-4548AEBCEA26}"/>
              </a:ext>
            </a:extLst>
          </p:cNvPr>
          <p:cNvSpPr/>
          <p:nvPr/>
        </p:nvSpPr>
        <p:spPr>
          <a:xfrm rot="10800000" flipV="1">
            <a:off x="10785506" y="4517090"/>
            <a:ext cx="1108554" cy="42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5B8A87-6805-474D-9D9E-9911DAF75B3A}"/>
              </a:ext>
            </a:extLst>
          </p:cNvPr>
          <p:cNvSpPr txBox="1"/>
          <p:nvPr/>
        </p:nvSpPr>
        <p:spPr>
          <a:xfrm>
            <a:off x="10953153" y="4218551"/>
            <a:ext cx="147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Część 2</a:t>
            </a:r>
          </a:p>
        </p:txBody>
      </p:sp>
    </p:spTree>
    <p:extLst>
      <p:ext uri="{BB962C8B-B14F-4D97-AF65-F5344CB8AC3E}">
        <p14:creationId xmlns:p14="http://schemas.microsoft.com/office/powerpoint/2010/main" val="3843727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2691</TotalTime>
  <Words>1421</Words>
  <Application>Microsoft Office PowerPoint</Application>
  <PresentationFormat>Panoramiczny</PresentationFormat>
  <Paragraphs>91</Paragraphs>
  <Slides>14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Abadi</vt:lpstr>
      <vt:lpstr>Arial</vt:lpstr>
      <vt:lpstr>Calibri</vt:lpstr>
      <vt:lpstr>MS Shell Dlg 2</vt:lpstr>
      <vt:lpstr>Wingdings</vt:lpstr>
      <vt:lpstr>Wingdings 3</vt:lpstr>
      <vt:lpstr>Madison</vt:lpstr>
      <vt:lpstr>Odszedł Maestro Krzysztof Penderecki (1933-2020)</vt:lpstr>
      <vt:lpstr>Plan prezentacji</vt:lpstr>
      <vt:lpstr> prof. Krzysztof Penderecki, początek kariery</vt:lpstr>
      <vt:lpstr>Krzysztof Penderecki - pedagog, profesor i rektor Akademii Muzycznej w Krakowie</vt:lpstr>
      <vt:lpstr>Odznaczenia i nagrody Krzysztofa Pendereckiego</vt:lpstr>
      <vt:lpstr>Honorowe Tytuły i Doktoraty Honoris Causa</vt:lpstr>
      <vt:lpstr>Krzysztof Penderecki - kompozytor i dyrygent</vt:lpstr>
      <vt:lpstr>Krzysztof Penderecki - kompozytor i dyrygent</vt:lpstr>
      <vt:lpstr>Krzysztof Penderecki - kompozytor i dyrygent</vt:lpstr>
      <vt:lpstr>Festiwal Warszawska Jesień</vt:lpstr>
      <vt:lpstr>Europejskie Centrum Muzyki im. Krzysztofa Pendereckiego</vt:lpstr>
      <vt:lpstr>Msza Żałobna Krzysztofa Pendereckiego 2 kwietnia 2020 </vt:lpstr>
      <vt:lpstr>Źródła, z których korzystałem:</vt:lpstr>
      <vt:lpstr>Dziękuję za uwage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Odszedł Maestro Krzysztof Penderecki (1933-2020)</dc:title>
  <dc:creator> </dc:creator>
  <cp:lastModifiedBy> </cp:lastModifiedBy>
  <cp:revision>34</cp:revision>
  <dcterms:created xsi:type="dcterms:W3CDTF">2020-04-04T11:31:28Z</dcterms:created>
  <dcterms:modified xsi:type="dcterms:W3CDTF">2020-04-06T10:23:05Z</dcterms:modified>
</cp:coreProperties>
</file>