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4" r:id="rId4"/>
    <p:sldId id="257" r:id="rId5"/>
    <p:sldId id="258" r:id="rId6"/>
    <p:sldId id="259" r:id="rId7"/>
    <p:sldId id="260" r:id="rId8"/>
    <p:sldId id="261" r:id="rId9"/>
    <p:sldId id="263" r:id="rId10"/>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467A63CF-9431-46AF-B2D0-BE70D1231549}" type="datetimeFigureOut">
              <a:rPr lang="pl-PL" smtClean="0"/>
              <a:t>2014-04-07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2A28AFC-FD3D-41E9-8955-969E0A8A6C03}"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467A63CF-9431-46AF-B2D0-BE70D1231549}" type="datetimeFigureOut">
              <a:rPr lang="pl-PL" smtClean="0"/>
              <a:t>2014-04-07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2A28AFC-FD3D-41E9-8955-969E0A8A6C03}"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467A63CF-9431-46AF-B2D0-BE70D1231549}" type="datetimeFigureOut">
              <a:rPr lang="pl-PL" smtClean="0"/>
              <a:t>2014-04-07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2A28AFC-FD3D-41E9-8955-969E0A8A6C03}"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467A63CF-9431-46AF-B2D0-BE70D1231549}" type="datetimeFigureOut">
              <a:rPr lang="pl-PL" smtClean="0"/>
              <a:t>2014-04-07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2A28AFC-FD3D-41E9-8955-969E0A8A6C03}"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467A63CF-9431-46AF-B2D0-BE70D1231549}" type="datetimeFigureOut">
              <a:rPr lang="pl-PL" smtClean="0"/>
              <a:t>2014-04-07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2A28AFC-FD3D-41E9-8955-969E0A8A6C03}" type="slidenum">
              <a:rPr lang="pl-PL" smtClean="0"/>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467A63CF-9431-46AF-B2D0-BE70D1231549}" type="datetimeFigureOut">
              <a:rPr lang="pl-PL" smtClean="0"/>
              <a:t>2014-04-07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A2A28AFC-FD3D-41E9-8955-969E0A8A6C03}"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467A63CF-9431-46AF-B2D0-BE70D1231549}" type="datetimeFigureOut">
              <a:rPr lang="pl-PL" smtClean="0"/>
              <a:t>2014-04-07</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A2A28AFC-FD3D-41E9-8955-969E0A8A6C03}"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467A63CF-9431-46AF-B2D0-BE70D1231549}" type="datetimeFigureOut">
              <a:rPr lang="pl-PL" smtClean="0"/>
              <a:t>2014-04-07</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A2A28AFC-FD3D-41E9-8955-969E0A8A6C03}"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467A63CF-9431-46AF-B2D0-BE70D1231549}" type="datetimeFigureOut">
              <a:rPr lang="pl-PL" smtClean="0"/>
              <a:t>2014-04-07</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A2A28AFC-FD3D-41E9-8955-969E0A8A6C03}"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467A63CF-9431-46AF-B2D0-BE70D1231549}" type="datetimeFigureOut">
              <a:rPr lang="pl-PL" smtClean="0"/>
              <a:t>2014-04-07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A2A28AFC-FD3D-41E9-8955-969E0A8A6C03}"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467A63CF-9431-46AF-B2D0-BE70D1231549}" type="datetimeFigureOut">
              <a:rPr lang="pl-PL" smtClean="0"/>
              <a:t>2014-04-07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A2A28AFC-FD3D-41E9-8955-969E0A8A6C03}" type="slidenum">
              <a:rPr lang="pl-PL" smtClean="0"/>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7A63CF-9431-46AF-B2D0-BE70D1231549}" type="datetimeFigureOut">
              <a:rPr lang="pl-PL" smtClean="0"/>
              <a:t>2014-04-07</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A28AFC-FD3D-41E9-8955-969E0A8A6C03}"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 Target="slide4.xml"/><Relationship Id="rId7" Type="http://schemas.openxmlformats.org/officeDocument/2006/relationships/slide" Target="slide8.xml"/><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slide" Target="slide7.xml"/><Relationship Id="rId5" Type="http://schemas.openxmlformats.org/officeDocument/2006/relationships/slide" Target="slide6.xml"/><Relationship Id="rId4" Type="http://schemas.openxmlformats.org/officeDocument/2006/relationships/slide" Target="slide5.xml"/></Relationships>
</file>

<file path=ppt/slides/_rels/slide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45000"/>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p:txBody>
          <a:bodyPr>
            <a:noAutofit/>
          </a:bodyPr>
          <a:lstStyle/>
          <a:p>
            <a:r>
              <a:rPr lang="pl-PL" sz="4800" b="1" dirty="0" smtClean="0">
                <a:effectLst>
                  <a:outerShdw blurRad="38100" dist="38100" dir="2700000" algn="tl">
                    <a:srgbClr val="000000">
                      <a:alpha val="43137"/>
                    </a:srgbClr>
                  </a:outerShdw>
                </a:effectLst>
              </a:rPr>
              <a:t>Rodzaje kart płatniczych </a:t>
            </a:r>
            <a:br>
              <a:rPr lang="pl-PL" sz="4800" b="1" dirty="0" smtClean="0">
                <a:effectLst>
                  <a:outerShdw blurRad="38100" dist="38100" dir="2700000" algn="tl">
                    <a:srgbClr val="000000">
                      <a:alpha val="43137"/>
                    </a:srgbClr>
                  </a:outerShdw>
                </a:effectLst>
              </a:rPr>
            </a:br>
            <a:r>
              <a:rPr lang="pl-PL" sz="4800" b="1" dirty="0" smtClean="0">
                <a:effectLst>
                  <a:outerShdw blurRad="38100" dist="38100" dir="2700000" algn="tl">
                    <a:srgbClr val="000000">
                      <a:alpha val="43137"/>
                    </a:srgbClr>
                  </a:outerShdw>
                </a:effectLst>
              </a:rPr>
              <a:t>w Polsce</a:t>
            </a:r>
            <a:endParaRPr lang="pl-PL" sz="4800" b="1" dirty="0">
              <a:effectLst>
                <a:outerShdw blurRad="38100" dist="38100" dir="2700000" algn="tl">
                  <a:srgbClr val="000000">
                    <a:alpha val="43137"/>
                  </a:srgbClr>
                </a:outerShdw>
              </a:effectLst>
            </a:endParaRPr>
          </a:p>
        </p:txBody>
      </p:sp>
      <p:sp>
        <p:nvSpPr>
          <p:cNvPr id="3" name="Podtytuł 2"/>
          <p:cNvSpPr>
            <a:spLocks noGrp="1"/>
          </p:cNvSpPr>
          <p:nvPr>
            <p:ph type="subTitle" idx="1"/>
          </p:nvPr>
        </p:nvSpPr>
        <p:spPr>
          <a:xfrm>
            <a:off x="3851920" y="5373216"/>
            <a:ext cx="6400800" cy="1752600"/>
          </a:xfrm>
        </p:spPr>
        <p:txBody>
          <a:bodyPr/>
          <a:lstStyle/>
          <a:p>
            <a:endParaRPr lang="pl-PL" i="1" dirty="0" smtClean="0"/>
          </a:p>
          <a:p>
            <a:r>
              <a:rPr lang="pl-PL" sz="2000" i="1" dirty="0" smtClean="0">
                <a:solidFill>
                  <a:schemeClr val="tx1"/>
                </a:solidFill>
              </a:rPr>
              <a:t>Wykonał: Dawid </a:t>
            </a:r>
            <a:r>
              <a:rPr lang="pl-PL" sz="2000" i="1" dirty="0" err="1" smtClean="0">
                <a:solidFill>
                  <a:schemeClr val="tx1"/>
                </a:solidFill>
              </a:rPr>
              <a:t>Hovhannisyan</a:t>
            </a:r>
            <a:r>
              <a:rPr lang="pl-PL" sz="2000" i="1" dirty="0" smtClean="0">
                <a:solidFill>
                  <a:schemeClr val="tx1"/>
                </a:solidFill>
              </a:rPr>
              <a:t> IID</a:t>
            </a:r>
          </a:p>
          <a:p>
            <a:r>
              <a:rPr lang="pl-PL" sz="2000" i="1" dirty="0" smtClean="0">
                <a:solidFill>
                  <a:schemeClr val="tx1"/>
                </a:solidFill>
              </a:rPr>
              <a:t>Opiekun: Mgr Anna Tomczak</a:t>
            </a:r>
          </a:p>
          <a:p>
            <a:endParaRPr lang="pl-PL" dirty="0"/>
          </a:p>
        </p:txBody>
      </p:sp>
      <p:sp>
        <p:nvSpPr>
          <p:cNvPr id="4" name="Prostokąt 3">
            <a:hlinkClick r:id="rId3" action="ppaction://hlinksldjump"/>
          </p:cNvPr>
          <p:cNvSpPr/>
          <p:nvPr/>
        </p:nvSpPr>
        <p:spPr>
          <a:xfrm>
            <a:off x="683568" y="5949280"/>
            <a:ext cx="1728192" cy="57606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solidFill>
                  <a:schemeClr val="tx1"/>
                </a:solidFill>
              </a:rPr>
              <a:t>Spis treści</a:t>
            </a:r>
            <a:endParaRPr lang="pl-PL"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75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effectLst>
                  <a:outerShdw blurRad="38100" dist="38100" dir="2700000" algn="tl">
                    <a:srgbClr val="000000">
                      <a:alpha val="43137"/>
                    </a:srgbClr>
                  </a:outerShdw>
                </a:effectLst>
              </a:rPr>
              <a:t>Spis treści</a:t>
            </a:r>
            <a:endParaRPr lang="pl-PL" dirty="0">
              <a:effectLst>
                <a:outerShdw blurRad="38100" dist="38100" dir="2700000" algn="tl">
                  <a:srgbClr val="000000">
                    <a:alpha val="43137"/>
                  </a:srgbClr>
                </a:outerShdw>
              </a:effectLst>
            </a:endParaRPr>
          </a:p>
        </p:txBody>
      </p:sp>
      <p:sp>
        <p:nvSpPr>
          <p:cNvPr id="3" name="Symbol zastępczy zawartości 2"/>
          <p:cNvSpPr>
            <a:spLocks noGrp="1"/>
          </p:cNvSpPr>
          <p:nvPr>
            <p:ph idx="1"/>
          </p:nvPr>
        </p:nvSpPr>
        <p:spPr/>
        <p:txBody>
          <a:bodyPr/>
          <a:lstStyle/>
          <a:p>
            <a:r>
              <a:rPr lang="pl-PL" dirty="0" smtClean="0">
                <a:hlinkClick r:id="rId2" action="ppaction://hlinksldjump"/>
              </a:rPr>
              <a:t>Czym jest karta płatnicza?</a:t>
            </a:r>
            <a:endParaRPr lang="pl-PL" dirty="0" smtClean="0"/>
          </a:p>
          <a:p>
            <a:r>
              <a:rPr lang="pl-PL" dirty="0" smtClean="0">
                <a:hlinkClick r:id="rId3" action="ppaction://hlinksldjump"/>
              </a:rPr>
              <a:t>Karta debetowa</a:t>
            </a:r>
            <a:endParaRPr lang="pl-PL" dirty="0" smtClean="0"/>
          </a:p>
          <a:p>
            <a:r>
              <a:rPr lang="pl-PL" dirty="0" smtClean="0">
                <a:hlinkClick r:id="rId4" action="ppaction://hlinksldjump"/>
              </a:rPr>
              <a:t>Karta kredytowa</a:t>
            </a:r>
            <a:endParaRPr lang="pl-PL" dirty="0" smtClean="0"/>
          </a:p>
          <a:p>
            <a:r>
              <a:rPr lang="pl-PL" dirty="0" smtClean="0">
                <a:hlinkClick r:id="rId5" action="ppaction://hlinksldjump"/>
              </a:rPr>
              <a:t>Karta obciążeniowa</a:t>
            </a:r>
            <a:endParaRPr lang="pl-PL" dirty="0" smtClean="0"/>
          </a:p>
          <a:p>
            <a:r>
              <a:rPr lang="pl-PL" dirty="0" smtClean="0">
                <a:hlinkClick r:id="rId6" action="ppaction://hlinksldjump"/>
              </a:rPr>
              <a:t>Karta wirtualna</a:t>
            </a:r>
            <a:endParaRPr lang="pl-PL" dirty="0" smtClean="0"/>
          </a:p>
          <a:p>
            <a:r>
              <a:rPr lang="pl-PL" dirty="0" smtClean="0">
                <a:hlinkClick r:id="rId7" action="ppaction://hlinksldjump"/>
              </a:rPr>
              <a:t>Karta przedpłacona</a:t>
            </a:r>
            <a:endParaRPr lang="pl-PL" dirty="0" smtClean="0"/>
          </a:p>
          <a:p>
            <a:endParaRPr lang="pl-PL" dirty="0" smtClean="0"/>
          </a:p>
          <a:p>
            <a:endParaRPr lang="pl-PL"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36000"/>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effectLst>
                  <a:outerShdw blurRad="38100" dist="38100" dir="2700000" algn="tl">
                    <a:srgbClr val="000000">
                      <a:alpha val="43137"/>
                    </a:srgbClr>
                  </a:outerShdw>
                </a:effectLst>
              </a:rPr>
              <a:t>Czym jest karta płatnicza?</a:t>
            </a:r>
            <a:endParaRPr lang="pl-PL" dirty="0">
              <a:effectLst>
                <a:outerShdw blurRad="38100" dist="38100" dir="2700000" algn="tl">
                  <a:srgbClr val="000000">
                    <a:alpha val="43137"/>
                  </a:srgbClr>
                </a:outerShdw>
              </a:effectLst>
            </a:endParaRPr>
          </a:p>
        </p:txBody>
      </p:sp>
      <p:sp>
        <p:nvSpPr>
          <p:cNvPr id="3" name="Symbol zastępczy zawartości 2"/>
          <p:cNvSpPr>
            <a:spLocks noGrp="1"/>
          </p:cNvSpPr>
          <p:nvPr>
            <p:ph idx="1"/>
          </p:nvPr>
        </p:nvSpPr>
        <p:spPr>
          <a:xfrm>
            <a:off x="395536" y="1772816"/>
            <a:ext cx="8229600" cy="4525963"/>
          </a:xfrm>
        </p:spPr>
        <p:txBody>
          <a:bodyPr>
            <a:normAutofit/>
          </a:bodyPr>
          <a:lstStyle/>
          <a:p>
            <a:pPr algn="just">
              <a:buNone/>
            </a:pPr>
            <a:r>
              <a:rPr lang="pl-PL" dirty="0" smtClean="0"/>
              <a:t>	</a:t>
            </a:r>
            <a:r>
              <a:rPr lang="pl-PL" sz="2600" dirty="0" smtClean="0"/>
              <a:t>Elektroniczny </a:t>
            </a:r>
            <a:r>
              <a:rPr lang="pl-PL" sz="2600" dirty="0"/>
              <a:t>instrument płatniczy wydawany przez bank lub instytucję finansową, stanowiący jedno z narzędzi zdalnego dostępu do pieniędzy zgromadzonych na rachunku </a:t>
            </a:r>
            <a:r>
              <a:rPr lang="pl-PL" sz="2600" dirty="0" smtClean="0"/>
              <a:t>bankowym. Karta </a:t>
            </a:r>
            <a:r>
              <a:rPr lang="pl-PL" sz="2600" dirty="0"/>
              <a:t>płatnicza pozwala na podejmowanie gotówki z bankomatu lub dokonywanie bezgotówkowych płatności za towary i usługi. Jak potwierdzają badania, użytkownicy kart płatniczych są bardziej skorzy do wydawania </a:t>
            </a:r>
            <a:r>
              <a:rPr lang="pl-PL" sz="2600" dirty="0" smtClean="0"/>
              <a:t>pieniędzy</a:t>
            </a:r>
            <a:endParaRPr lang="pl-PL" sz="2600" dirty="0"/>
          </a:p>
          <a:p>
            <a:pPr>
              <a:buNone/>
            </a:pPr>
            <a:endParaRPr lang="pl-PL" dirty="0"/>
          </a:p>
        </p:txBody>
      </p:sp>
      <p:sp>
        <p:nvSpPr>
          <p:cNvPr id="4" name="Prostokąt 3">
            <a:hlinkClick r:id="rId3" action="ppaction://hlinksldjump"/>
          </p:cNvPr>
          <p:cNvSpPr/>
          <p:nvPr/>
        </p:nvSpPr>
        <p:spPr>
          <a:xfrm>
            <a:off x="683568" y="5949280"/>
            <a:ext cx="1728192" cy="57606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solidFill>
                  <a:schemeClr val="tx1"/>
                </a:solidFill>
              </a:rPr>
              <a:t>Spis treści</a:t>
            </a:r>
            <a:endParaRPr lang="pl-PL"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75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effectLst>
                  <a:outerShdw blurRad="38100" dist="38100" dir="2700000" algn="tl">
                    <a:srgbClr val="000000">
                      <a:alpha val="43137"/>
                    </a:srgbClr>
                  </a:outerShdw>
                </a:effectLst>
              </a:rPr>
              <a:t>Karta debetowa</a:t>
            </a:r>
            <a:endParaRPr lang="pl-PL" dirty="0">
              <a:effectLst>
                <a:outerShdw blurRad="38100" dist="38100" dir="2700000" algn="tl">
                  <a:srgbClr val="000000">
                    <a:alpha val="43137"/>
                  </a:srgbClr>
                </a:outerShdw>
              </a:effectLst>
            </a:endParaRPr>
          </a:p>
        </p:txBody>
      </p:sp>
      <p:sp>
        <p:nvSpPr>
          <p:cNvPr id="3" name="Symbol zastępczy zawartości 2"/>
          <p:cNvSpPr>
            <a:spLocks noGrp="1"/>
          </p:cNvSpPr>
          <p:nvPr>
            <p:ph idx="1"/>
          </p:nvPr>
        </p:nvSpPr>
        <p:spPr>
          <a:xfrm>
            <a:off x="539552" y="1196752"/>
            <a:ext cx="8229600" cy="2260848"/>
          </a:xfrm>
        </p:spPr>
        <p:txBody>
          <a:bodyPr>
            <a:normAutofit fontScale="70000" lnSpcReduction="20000"/>
          </a:bodyPr>
          <a:lstStyle/>
          <a:p>
            <a:pPr algn="just">
              <a:buNone/>
            </a:pPr>
            <a:r>
              <a:rPr lang="pl-PL" dirty="0" smtClean="0"/>
              <a:t>	Podpisując </a:t>
            </a:r>
            <a:r>
              <a:rPr lang="pl-PL" dirty="0"/>
              <a:t>umowę z bankiem o </a:t>
            </a:r>
            <a:r>
              <a:rPr lang="pl-PL" dirty="0" smtClean="0"/>
              <a:t>prowadzenie oszczędnościowo-rozliczeniowego </a:t>
            </a:r>
            <a:r>
              <a:rPr lang="pl-PL" dirty="0"/>
              <a:t>dostajemy do obsługi konta kartę debetową. Dzięki niej możemy wypłacać swoje pieniądze w bankomatach oraz płacić za zakupy w sklepach. Karta debetowa nie daje możliwości </a:t>
            </a:r>
            <a:r>
              <a:rPr lang="pl-PL" dirty="0" smtClean="0"/>
              <a:t>zaciągnięcia kredytu. </a:t>
            </a:r>
            <a:r>
              <a:rPr lang="pl-PL" dirty="0"/>
              <a:t>Niemal automatycznie po dokonaniu transakcji rachunek bankowy jest obciążany wydaną kwotą</a:t>
            </a:r>
            <a:r>
              <a:rPr lang="pl-PL" dirty="0" smtClean="0"/>
              <a:t>. </a:t>
            </a:r>
            <a:r>
              <a:rPr lang="pl-PL" dirty="0"/>
              <a:t>Kartą debetową można opłacać zakupy w sklepach i placówkach handlowo-usługowych wyposażonych w odpowiednie terminale.</a:t>
            </a:r>
          </a:p>
        </p:txBody>
      </p:sp>
      <p:pic>
        <p:nvPicPr>
          <p:cNvPr id="1026" name="Picture 2" descr="C:\Users\Ano\Desktop\creditcards.jpg"/>
          <p:cNvPicPr>
            <a:picLocks noChangeAspect="1" noChangeArrowheads="1"/>
          </p:cNvPicPr>
          <p:nvPr/>
        </p:nvPicPr>
        <p:blipFill>
          <a:blip r:embed="rId2" cstate="print"/>
          <a:srcRect/>
          <a:stretch>
            <a:fillRect/>
          </a:stretch>
        </p:blipFill>
        <p:spPr bwMode="auto">
          <a:xfrm>
            <a:off x="2339752" y="3429000"/>
            <a:ext cx="4608512" cy="3078878"/>
          </a:xfrm>
          <a:prstGeom prst="rect">
            <a:avLst/>
          </a:prstGeom>
          <a:noFill/>
        </p:spPr>
      </p:pic>
      <p:sp>
        <p:nvSpPr>
          <p:cNvPr id="6" name="Prostokąt 5">
            <a:hlinkClick r:id="rId3" action="ppaction://hlinksldjump"/>
          </p:cNvPr>
          <p:cNvSpPr/>
          <p:nvPr/>
        </p:nvSpPr>
        <p:spPr>
          <a:xfrm>
            <a:off x="683568" y="5949280"/>
            <a:ext cx="1728192" cy="57606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solidFill>
                  <a:schemeClr val="tx1"/>
                </a:solidFill>
              </a:rPr>
              <a:t>Spis treści</a:t>
            </a:r>
            <a:endParaRPr lang="pl-PL"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31000"/>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effectLst>
                  <a:outerShdw blurRad="38100" dist="38100" dir="2700000" algn="tl">
                    <a:srgbClr val="000000">
                      <a:alpha val="43137"/>
                    </a:srgbClr>
                  </a:outerShdw>
                </a:effectLst>
              </a:rPr>
              <a:t>Karta Kredytowa</a:t>
            </a:r>
            <a:endParaRPr lang="pl-PL" dirty="0">
              <a:effectLst>
                <a:outerShdw blurRad="38100" dist="38100" dir="2700000" algn="tl">
                  <a:srgbClr val="000000">
                    <a:alpha val="43137"/>
                  </a:srgbClr>
                </a:outerShdw>
              </a:effectLst>
            </a:endParaRPr>
          </a:p>
        </p:txBody>
      </p:sp>
      <p:sp>
        <p:nvSpPr>
          <p:cNvPr id="3" name="Symbol zastępczy zawartości 2"/>
          <p:cNvSpPr>
            <a:spLocks noGrp="1"/>
          </p:cNvSpPr>
          <p:nvPr>
            <p:ph idx="1"/>
          </p:nvPr>
        </p:nvSpPr>
        <p:spPr/>
        <p:txBody>
          <a:bodyPr>
            <a:normAutofit fontScale="77500" lnSpcReduction="20000"/>
          </a:bodyPr>
          <a:lstStyle/>
          <a:p>
            <a:pPr>
              <a:buNone/>
            </a:pPr>
            <a:r>
              <a:rPr lang="pl-PL" dirty="0" smtClean="0"/>
              <a:t>	Są </a:t>
            </a:r>
            <a:r>
              <a:rPr lang="pl-PL" dirty="0"/>
              <a:t>to karty, które umożliwiają skorzystanie z przyznanego przez bank limitu kredytowego przypisanego do karty. W większości przypadków są to karty „wypukłe” (czasami spotyka się określenie „</a:t>
            </a:r>
            <a:r>
              <a:rPr lang="pl-PL" dirty="0" err="1"/>
              <a:t>embosowane</a:t>
            </a:r>
            <a:r>
              <a:rPr lang="pl-PL" dirty="0"/>
              <a:t>”). Niektóre banki oferują jednak także „płaskie” karty kredytowe.</a:t>
            </a:r>
            <a:r>
              <a:rPr lang="pl-PL" dirty="0" smtClean="0"/>
              <a:t/>
            </a:r>
            <a:br>
              <a:rPr lang="pl-PL" dirty="0" smtClean="0"/>
            </a:br>
            <a:r>
              <a:rPr lang="pl-PL" dirty="0" smtClean="0"/>
              <a:t/>
            </a:r>
            <a:br>
              <a:rPr lang="pl-PL" dirty="0" smtClean="0"/>
            </a:br>
            <a:r>
              <a:rPr lang="pl-PL" dirty="0"/>
              <a:t>Ponieważ osoba </a:t>
            </a:r>
            <a:r>
              <a:rPr lang="pl-PL" dirty="0" smtClean="0"/>
              <a:t>korzystająca, korzysta </a:t>
            </a:r>
            <a:r>
              <a:rPr lang="pl-PL" dirty="0"/>
              <a:t>w rzeczywistości z pożyczki w banku, uzyskanie karty kredytowej jest nieco trudniejsze niż zwykłej „</a:t>
            </a:r>
            <a:r>
              <a:rPr lang="pl-PL" dirty="0" err="1"/>
              <a:t>debetówki</a:t>
            </a:r>
            <a:r>
              <a:rPr lang="pl-PL" dirty="0"/>
              <a:t>”. O ile jednak jeszcze do niedawna karty kredytowe określane były mianem produktu luksusowego, z którego korzystali zamożni klienci, dziś o „</a:t>
            </a:r>
            <a:r>
              <a:rPr lang="pl-PL" dirty="0" err="1"/>
              <a:t>kredytówkę</a:t>
            </a:r>
            <a:r>
              <a:rPr lang="pl-PL" dirty="0"/>
              <a:t>” jest o wiele łatwiej. Niektóre banki wydają je osobom zarabiającym 500 zł, a nawet studentom.</a:t>
            </a:r>
          </a:p>
        </p:txBody>
      </p:sp>
      <p:sp>
        <p:nvSpPr>
          <p:cNvPr id="5" name="Prostokąt 4">
            <a:hlinkClick r:id="rId3" action="ppaction://hlinksldjump"/>
          </p:cNvPr>
          <p:cNvSpPr/>
          <p:nvPr/>
        </p:nvSpPr>
        <p:spPr>
          <a:xfrm>
            <a:off x="683568" y="5949280"/>
            <a:ext cx="1728192" cy="57606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solidFill>
                  <a:schemeClr val="tx1"/>
                </a:solidFill>
              </a:rPr>
              <a:t>Spis treści</a:t>
            </a:r>
            <a:endParaRPr lang="pl-PL"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75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effectLst>
                  <a:outerShdw blurRad="38100" dist="38100" dir="2700000" algn="tl">
                    <a:srgbClr val="000000">
                      <a:alpha val="43137"/>
                    </a:srgbClr>
                  </a:outerShdw>
                </a:effectLst>
              </a:rPr>
              <a:t>Karta obciążeniowa</a:t>
            </a:r>
            <a:endParaRPr lang="pl-PL" dirty="0">
              <a:effectLst>
                <a:outerShdw blurRad="38100" dist="38100" dir="2700000" algn="tl">
                  <a:srgbClr val="000000">
                    <a:alpha val="43137"/>
                  </a:srgbClr>
                </a:outerShdw>
              </a:effectLst>
            </a:endParaRPr>
          </a:p>
        </p:txBody>
      </p:sp>
      <p:sp>
        <p:nvSpPr>
          <p:cNvPr id="3" name="Symbol zastępczy zawartości 2"/>
          <p:cNvSpPr>
            <a:spLocks noGrp="1"/>
          </p:cNvSpPr>
          <p:nvPr>
            <p:ph idx="1"/>
          </p:nvPr>
        </p:nvSpPr>
        <p:spPr>
          <a:xfrm>
            <a:off x="539552" y="1340768"/>
            <a:ext cx="8229600" cy="3412976"/>
          </a:xfrm>
        </p:spPr>
        <p:txBody>
          <a:bodyPr>
            <a:normAutofit fontScale="70000" lnSpcReduction="20000"/>
          </a:bodyPr>
          <a:lstStyle/>
          <a:p>
            <a:pPr algn="just">
              <a:buNone/>
            </a:pPr>
            <a:r>
              <a:rPr lang="pl-PL" dirty="0" smtClean="0"/>
              <a:t>	To </a:t>
            </a:r>
            <a:r>
              <a:rPr lang="pl-PL" dirty="0"/>
              <a:t>karty „wypukłe” z odroczonym terminem płatności. Klient </a:t>
            </a:r>
            <a:r>
              <a:rPr lang="pl-PL" dirty="0" smtClean="0"/>
              <a:t/>
            </a:r>
            <a:br>
              <a:rPr lang="pl-PL" dirty="0" smtClean="0"/>
            </a:br>
            <a:r>
              <a:rPr lang="pl-PL" dirty="0" smtClean="0"/>
              <a:t>raz </a:t>
            </a:r>
            <a:r>
              <a:rPr lang="pl-PL" dirty="0"/>
              <a:t>w miesiącu obciążany jest łączną kwotą dokonanych przez </a:t>
            </a:r>
            <a:r>
              <a:rPr lang="pl-PL" dirty="0" smtClean="0"/>
              <a:t/>
            </a:r>
            <a:br>
              <a:rPr lang="pl-PL" dirty="0" smtClean="0"/>
            </a:br>
            <a:r>
              <a:rPr lang="pl-PL" dirty="0" smtClean="0"/>
              <a:t>cały </a:t>
            </a:r>
            <a:r>
              <a:rPr lang="pl-PL" dirty="0"/>
              <a:t>miesiąc transakcji i, w odróżnieniu od kart kredytowych, </a:t>
            </a:r>
            <a:r>
              <a:rPr lang="pl-PL" dirty="0" smtClean="0"/>
              <a:t/>
            </a:r>
            <a:br>
              <a:rPr lang="pl-PL" dirty="0" smtClean="0"/>
            </a:br>
            <a:r>
              <a:rPr lang="pl-PL" dirty="0" smtClean="0"/>
              <a:t>musi </a:t>
            </a:r>
            <a:r>
              <a:rPr lang="pl-PL" dirty="0"/>
              <a:t>dokonać spłaty całego </a:t>
            </a:r>
            <a:r>
              <a:rPr lang="pl-PL" dirty="0" smtClean="0"/>
              <a:t>zadłużenia. Produkt </a:t>
            </a:r>
            <a:r>
              <a:rPr lang="pl-PL" dirty="0"/>
              <a:t>ten </a:t>
            </a:r>
            <a:r>
              <a:rPr lang="pl-PL" dirty="0" smtClean="0"/>
              <a:t>traci </a:t>
            </a:r>
            <a:r>
              <a:rPr lang="pl-PL" dirty="0"/>
              <a:t>popularność na rzecz kart kredytowych, po które klienci sięgają chętniej</a:t>
            </a:r>
            <a:r>
              <a:rPr lang="pl-PL" dirty="0" smtClean="0"/>
              <a:t>. </a:t>
            </a:r>
            <a:br>
              <a:rPr lang="pl-PL" dirty="0" smtClean="0"/>
            </a:br>
            <a:r>
              <a:rPr lang="pl-PL" dirty="0" smtClean="0"/>
              <a:t>Ponieważ</a:t>
            </a:r>
            <a:r>
              <a:rPr lang="pl-PL" dirty="0"/>
              <a:t> wydawana jest do rachunku, więc ubiegając się o </a:t>
            </a:r>
            <a:r>
              <a:rPr lang="pl-PL" dirty="0" smtClean="0"/>
              <a:t>nią</a:t>
            </a:r>
            <a:br>
              <a:rPr lang="pl-PL" dirty="0" smtClean="0"/>
            </a:br>
            <a:r>
              <a:rPr lang="pl-PL" dirty="0" smtClean="0"/>
              <a:t> </a:t>
            </a:r>
            <a:r>
              <a:rPr lang="pl-PL" dirty="0"/>
              <a:t>nie trzeba dostarczać zaświadczeń o zarobkach, tak jak ma </a:t>
            </a:r>
            <a:r>
              <a:rPr lang="pl-PL" dirty="0" smtClean="0"/>
              <a:t/>
            </a:r>
            <a:br>
              <a:rPr lang="pl-PL" dirty="0" smtClean="0"/>
            </a:br>
            <a:r>
              <a:rPr lang="pl-PL" dirty="0" smtClean="0"/>
              <a:t>to </a:t>
            </a:r>
            <a:r>
              <a:rPr lang="pl-PL" dirty="0"/>
              <a:t>miejsce </a:t>
            </a:r>
            <a:r>
              <a:rPr lang="pl-PL" dirty="0" smtClean="0"/>
              <a:t>w </a:t>
            </a:r>
            <a:r>
              <a:rPr lang="pl-PL" dirty="0"/>
              <a:t>przypadku wnioskowania o kartę kredytową. </a:t>
            </a:r>
            <a:r>
              <a:rPr lang="pl-PL" dirty="0" smtClean="0"/>
              <a:t/>
            </a:r>
            <a:br>
              <a:rPr lang="pl-PL" dirty="0" smtClean="0"/>
            </a:br>
            <a:r>
              <a:rPr lang="pl-PL" dirty="0" smtClean="0"/>
              <a:t/>
            </a:r>
            <a:br>
              <a:rPr lang="pl-PL" dirty="0" smtClean="0"/>
            </a:br>
            <a:r>
              <a:rPr lang="pl-PL" dirty="0" smtClean="0"/>
              <a:t/>
            </a:r>
            <a:br>
              <a:rPr lang="pl-PL" dirty="0" smtClean="0"/>
            </a:br>
            <a:endParaRPr lang="pl-PL" dirty="0"/>
          </a:p>
        </p:txBody>
      </p:sp>
      <p:pic>
        <p:nvPicPr>
          <p:cNvPr id="2050" name="Picture 2" descr="C:\Users\Ano\Desktop\Karty_kredytowe_4097951.jpg"/>
          <p:cNvPicPr>
            <a:picLocks noChangeAspect="1" noChangeArrowheads="1"/>
          </p:cNvPicPr>
          <p:nvPr/>
        </p:nvPicPr>
        <p:blipFill>
          <a:blip r:embed="rId2" cstate="print"/>
          <a:srcRect/>
          <a:stretch>
            <a:fillRect/>
          </a:stretch>
        </p:blipFill>
        <p:spPr bwMode="auto">
          <a:xfrm>
            <a:off x="2483768" y="3933056"/>
            <a:ext cx="4176464" cy="2773172"/>
          </a:xfrm>
          <a:prstGeom prst="rect">
            <a:avLst/>
          </a:prstGeom>
          <a:noFill/>
        </p:spPr>
      </p:pic>
      <p:sp>
        <p:nvSpPr>
          <p:cNvPr id="6" name="Prostokąt 5">
            <a:hlinkClick r:id="rId3" action="ppaction://hlinksldjump"/>
          </p:cNvPr>
          <p:cNvSpPr/>
          <p:nvPr/>
        </p:nvSpPr>
        <p:spPr>
          <a:xfrm>
            <a:off x="683568" y="5949280"/>
            <a:ext cx="1728192" cy="57606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solidFill>
                  <a:schemeClr val="tx1"/>
                </a:solidFill>
              </a:rPr>
              <a:t>Spis treści</a:t>
            </a:r>
            <a:endParaRPr lang="pl-PL"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0000"/>
            <a:lum/>
          </a:blip>
          <a:srcRect/>
          <a:stretch>
            <a:fillRect t="3000" b="-27000"/>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effectLst>
                  <a:outerShdw blurRad="38100" dist="38100" dir="2700000" algn="tl">
                    <a:srgbClr val="000000">
                      <a:alpha val="43137"/>
                    </a:srgbClr>
                  </a:outerShdw>
                </a:effectLst>
              </a:rPr>
              <a:t>Karta wirtualna</a:t>
            </a:r>
            <a:endParaRPr lang="pl-PL" dirty="0">
              <a:effectLst>
                <a:outerShdw blurRad="38100" dist="38100" dir="2700000" algn="tl">
                  <a:srgbClr val="000000">
                    <a:alpha val="43137"/>
                  </a:srgbClr>
                </a:outerShdw>
              </a:effectLst>
            </a:endParaRPr>
          </a:p>
        </p:txBody>
      </p:sp>
      <p:sp>
        <p:nvSpPr>
          <p:cNvPr id="3" name="Symbol zastępczy zawartości 2"/>
          <p:cNvSpPr>
            <a:spLocks noGrp="1"/>
          </p:cNvSpPr>
          <p:nvPr>
            <p:ph idx="1"/>
          </p:nvPr>
        </p:nvSpPr>
        <p:spPr>
          <a:xfrm>
            <a:off x="467544" y="2132856"/>
            <a:ext cx="8229600" cy="3312368"/>
          </a:xfrm>
        </p:spPr>
        <p:txBody>
          <a:bodyPr>
            <a:normAutofit fontScale="85000" lnSpcReduction="20000"/>
          </a:bodyPr>
          <a:lstStyle/>
          <a:p>
            <a:pPr algn="just">
              <a:buNone/>
            </a:pPr>
            <a:r>
              <a:rPr lang="pl-PL" dirty="0" smtClean="0"/>
              <a:t>	Służą </a:t>
            </a:r>
            <a:r>
              <a:rPr lang="pl-PL" dirty="0"/>
              <a:t>one do dokonywania płatności przez </a:t>
            </a:r>
            <a:r>
              <a:rPr lang="pl-PL" dirty="0" smtClean="0"/>
              <a:t>Internet </a:t>
            </a:r>
            <a:r>
              <a:rPr lang="pl-PL" dirty="0"/>
              <a:t>lub telefon. Nie umożliwiają natomiast dokonywania wypłat w bankomatach czy płacenia za zakupy – nie posiadają bowiem paska magnetycznego, na którym zapisane są odpowiednie informacje. W rzeczywistości oznacza to, że transakcja za pomocą takiej karty dokonywana jest bez jej fizycznego użycia. Co ciekawe, karty wirtualne nie muszą mieć postaci karty plastikowej – mogą być papierowe. </a:t>
            </a:r>
          </a:p>
        </p:txBody>
      </p:sp>
      <p:sp>
        <p:nvSpPr>
          <p:cNvPr id="5" name="Prostokąt 4">
            <a:hlinkClick r:id="rId3" action="ppaction://hlinksldjump"/>
          </p:cNvPr>
          <p:cNvSpPr/>
          <p:nvPr/>
        </p:nvSpPr>
        <p:spPr>
          <a:xfrm>
            <a:off x="683568" y="5949280"/>
            <a:ext cx="1728192" cy="57606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solidFill>
                  <a:schemeClr val="tx1"/>
                </a:solidFill>
              </a:rPr>
              <a:t>Spis treści</a:t>
            </a:r>
            <a:endParaRPr lang="pl-PL"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39000"/>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effectLst>
                  <a:outerShdw blurRad="38100" dist="38100" dir="2700000" algn="tl">
                    <a:srgbClr val="000000">
                      <a:alpha val="43137"/>
                    </a:srgbClr>
                  </a:outerShdw>
                </a:effectLst>
              </a:rPr>
              <a:t>Karta przedpłacona</a:t>
            </a:r>
            <a:endParaRPr lang="pl-PL" dirty="0">
              <a:effectLst>
                <a:outerShdw blurRad="38100" dist="38100" dir="2700000" algn="tl">
                  <a:srgbClr val="000000">
                    <a:alpha val="43137"/>
                  </a:srgbClr>
                </a:outerShdw>
              </a:effectLst>
            </a:endParaRPr>
          </a:p>
        </p:txBody>
      </p:sp>
      <p:sp>
        <p:nvSpPr>
          <p:cNvPr id="3" name="Symbol zastępczy zawartości 2"/>
          <p:cNvSpPr>
            <a:spLocks noGrp="1"/>
          </p:cNvSpPr>
          <p:nvPr>
            <p:ph idx="1"/>
          </p:nvPr>
        </p:nvSpPr>
        <p:spPr>
          <a:xfrm>
            <a:off x="251520" y="1628800"/>
            <a:ext cx="8568952" cy="4104456"/>
          </a:xfrm>
        </p:spPr>
        <p:txBody>
          <a:bodyPr>
            <a:normAutofit fontScale="92500" lnSpcReduction="20000"/>
          </a:bodyPr>
          <a:lstStyle/>
          <a:p>
            <a:pPr algn="just">
              <a:buNone/>
            </a:pPr>
            <a:r>
              <a:rPr lang="pl-PL" dirty="0" smtClean="0"/>
              <a:t>	Czyli </a:t>
            </a:r>
            <a:r>
              <a:rPr lang="pl-PL" dirty="0"/>
              <a:t>karty </a:t>
            </a:r>
            <a:r>
              <a:rPr lang="pl-PL" dirty="0" err="1"/>
              <a:t>pre-paid</a:t>
            </a:r>
            <a:r>
              <a:rPr lang="pl-PL" dirty="0"/>
              <a:t>, znane także jako „elektroniczne portmonetki”. Tego typu karta nie jest powiązana z ze standardowym . Można ją kupić w banku. Karty mogą być wydawane w wersji spersonalizowanej lub bez nazwiska posiadacza. Taka karta może stanowić na przykład prezent dla drugiej osoby. Przed dokonaniem zakupów karta musi zostać zasilona określona kwotą. Dzięki takiej karcie można dokonywać zakupów zarówno w sklepach jak i w </a:t>
            </a:r>
            <a:r>
              <a:rPr lang="pl-PL" dirty="0" smtClean="0"/>
              <a:t>Internecie </a:t>
            </a:r>
            <a:r>
              <a:rPr lang="pl-PL" dirty="0"/>
              <a:t>oraz wypłacać gotówkę z bankomatów.</a:t>
            </a:r>
          </a:p>
        </p:txBody>
      </p:sp>
      <p:sp>
        <p:nvSpPr>
          <p:cNvPr id="6" name="Prostokąt 5">
            <a:hlinkClick r:id="rId3" action="ppaction://hlinksldjump"/>
          </p:cNvPr>
          <p:cNvSpPr/>
          <p:nvPr/>
        </p:nvSpPr>
        <p:spPr>
          <a:xfrm>
            <a:off x="683568" y="5949280"/>
            <a:ext cx="1728192" cy="57606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solidFill>
                  <a:schemeClr val="tx1"/>
                </a:solidFill>
              </a:rPr>
              <a:t>Spis treści</a:t>
            </a:r>
            <a:endParaRPr lang="pl-PL"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41000"/>
            <a:lum/>
          </a:blip>
          <a:srcRect/>
          <a:stretch>
            <a:fillRect l="-11000" r="-11000"/>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539552" y="692696"/>
            <a:ext cx="8229600" cy="1143000"/>
          </a:xfrm>
        </p:spPr>
        <p:txBody>
          <a:bodyPr>
            <a:normAutofit fontScale="90000"/>
          </a:bodyPr>
          <a:lstStyle/>
          <a:p>
            <a:r>
              <a:rPr lang="pl-PL" dirty="0" smtClean="0">
                <a:effectLst>
                  <a:outerShdw blurRad="38100" dist="38100" dir="2700000" algn="tl">
                    <a:srgbClr val="000000">
                      <a:alpha val="43137"/>
                    </a:srgbClr>
                  </a:outerShdw>
                </a:effectLst>
              </a:rPr>
              <a:t>Dziękuję za obejrzenie mojej prezentacji </a:t>
            </a:r>
            <a:r>
              <a:rPr lang="pl-PL" dirty="0" smtClean="0">
                <a:effectLst>
                  <a:outerShdw blurRad="38100" dist="38100" dir="2700000" algn="tl">
                    <a:srgbClr val="000000">
                      <a:alpha val="43137"/>
                    </a:srgbClr>
                  </a:outerShdw>
                </a:effectLst>
                <a:sym typeface="Wingdings" pitchFamily="2" charset="2"/>
              </a:rPr>
              <a:t></a:t>
            </a:r>
            <a:endParaRPr lang="pl-PL" dirty="0">
              <a:effectLst>
                <a:outerShdw blurRad="38100" dist="38100" dir="2700000" algn="tl">
                  <a:srgbClr val="000000">
                    <a:alpha val="43137"/>
                  </a:srgbClr>
                </a:outerShdw>
              </a:effectLst>
            </a:endParaRPr>
          </a:p>
        </p:txBody>
      </p:sp>
      <p:sp>
        <p:nvSpPr>
          <p:cNvPr id="3" name="Symbol zastępczy zawartości 2"/>
          <p:cNvSpPr>
            <a:spLocks noGrp="1"/>
          </p:cNvSpPr>
          <p:nvPr>
            <p:ph idx="1"/>
          </p:nvPr>
        </p:nvSpPr>
        <p:spPr/>
        <p:txBody>
          <a:bodyPr/>
          <a:lstStyle/>
          <a:p>
            <a:pPr>
              <a:buNone/>
            </a:pPr>
            <a:endParaRPr lang="pl-PL" dirty="0" smtClean="0"/>
          </a:p>
          <a:p>
            <a:pPr>
              <a:buNone/>
            </a:pPr>
            <a:endParaRPr lang="pl-PL" dirty="0"/>
          </a:p>
          <a:p>
            <a:pPr>
              <a:buNone/>
            </a:pPr>
            <a:endParaRPr lang="pl-PL" dirty="0" smtClean="0"/>
          </a:p>
          <a:p>
            <a:pPr>
              <a:buNone/>
            </a:pPr>
            <a:endParaRPr lang="pl-PL" dirty="0"/>
          </a:p>
          <a:p>
            <a:pPr>
              <a:buNone/>
            </a:pPr>
            <a:endParaRPr lang="pl-PL" dirty="0" smtClean="0"/>
          </a:p>
        </p:txBody>
      </p:sp>
      <p:sp>
        <p:nvSpPr>
          <p:cNvPr id="4" name="Prostokąt 3">
            <a:hlinkClick r:id="rId3" action="ppaction://hlinksldjump"/>
          </p:cNvPr>
          <p:cNvSpPr/>
          <p:nvPr/>
        </p:nvSpPr>
        <p:spPr>
          <a:xfrm>
            <a:off x="683568" y="5949280"/>
            <a:ext cx="1728192" cy="57606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solidFill>
                  <a:schemeClr val="tx1"/>
                </a:solidFill>
              </a:rPr>
              <a:t>Spis treści</a:t>
            </a:r>
            <a:endParaRPr lang="pl-PL"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67</Words>
  <Application>Microsoft Office PowerPoint</Application>
  <PresentationFormat>Pokaz na ekranie (4:3)</PresentationFormat>
  <Paragraphs>35</Paragraphs>
  <Slides>9</Slides>
  <Notes>0</Notes>
  <HiddenSlides>0</HiddenSlides>
  <MMClips>0</MMClips>
  <ScaleCrop>false</ScaleCrop>
  <HeadingPairs>
    <vt:vector size="4" baseType="variant">
      <vt:variant>
        <vt:lpstr>Motyw</vt:lpstr>
      </vt:variant>
      <vt:variant>
        <vt:i4>1</vt:i4>
      </vt:variant>
      <vt:variant>
        <vt:lpstr>Tytuły slajdów</vt:lpstr>
      </vt:variant>
      <vt:variant>
        <vt:i4>9</vt:i4>
      </vt:variant>
    </vt:vector>
  </HeadingPairs>
  <TitlesOfParts>
    <vt:vector size="10" baseType="lpstr">
      <vt:lpstr>Motyw pakietu Office</vt:lpstr>
      <vt:lpstr>Rodzaje kart płatniczych  w Polsce</vt:lpstr>
      <vt:lpstr>Spis treści</vt:lpstr>
      <vt:lpstr>Czym jest karta płatnicza?</vt:lpstr>
      <vt:lpstr>Karta debetowa</vt:lpstr>
      <vt:lpstr>Karta Kredytowa</vt:lpstr>
      <vt:lpstr>Karta obciążeniowa</vt:lpstr>
      <vt:lpstr>Karta wirtualna</vt:lpstr>
      <vt:lpstr>Karta przedpłacona</vt:lpstr>
      <vt:lpstr>Dziękuję za obejrzenie mojej prezentacji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Rodzaje kart płatniczych w Polsce</dc:title>
  <dc:creator>Ano</dc:creator>
  <cp:lastModifiedBy>Ano</cp:lastModifiedBy>
  <cp:revision>4</cp:revision>
  <dcterms:created xsi:type="dcterms:W3CDTF">2014-04-07T17:07:45Z</dcterms:created>
  <dcterms:modified xsi:type="dcterms:W3CDTF">2014-04-07T17:48:26Z</dcterms:modified>
</cp:coreProperties>
</file>