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Prostokąt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2362200" y="4038600"/>
            <a:ext cx="6477000" cy="1828800"/>
          </a:xfrm>
        </p:spPr>
        <p:txBody>
          <a:bodyPr anchor="b"/>
          <a:lstStyle>
            <a:lvl1pPr>
              <a:defRPr cap="all" baseline="0"/>
            </a:lvl1pPr>
          </a:lstStyle>
          <a:p>
            <a:r>
              <a:rPr kumimoji="0" lang="pl-PL" smtClean="0"/>
              <a:t>Kliknij, aby edytować styl</a:t>
            </a:r>
            <a:endParaRPr kumimoji="0" lang="en-US"/>
          </a:p>
        </p:txBody>
      </p:sp>
      <p:sp>
        <p:nvSpPr>
          <p:cNvPr id="9" name="Podtytu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9B73FDF-933C-4342-9DC5-1A62A4969042}" type="datetimeFigureOut">
              <a:rPr lang="pl-PL" smtClean="0"/>
              <a:t>2014-03-31</a:t>
            </a:fld>
            <a:endParaRPr lang="pl-PL"/>
          </a:p>
        </p:txBody>
      </p:sp>
      <p:sp>
        <p:nvSpPr>
          <p:cNvPr id="17" name="Symbol zastępczy stopki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l-PL"/>
          </a:p>
        </p:txBody>
      </p:sp>
      <p:sp>
        <p:nvSpPr>
          <p:cNvPr id="29" name="Symbol zastępczy numeru slajdu 28"/>
          <p:cNvSpPr>
            <a:spLocks noGrp="1"/>
          </p:cNvSpPr>
          <p:nvPr>
            <p:ph type="sldNum" sz="quarter" idx="12"/>
          </p:nvPr>
        </p:nvSpPr>
        <p:spPr>
          <a:xfrm>
            <a:off x="8001000" y="228600"/>
            <a:ext cx="838200" cy="381000"/>
          </a:xfrm>
        </p:spPr>
        <p:txBody>
          <a:bodyPr/>
          <a:lstStyle>
            <a:lvl1pPr>
              <a:defRPr>
                <a:solidFill>
                  <a:schemeClr val="tx2"/>
                </a:solidFill>
              </a:defRPr>
            </a:lvl1pPr>
          </a:lstStyle>
          <a:p>
            <a:fld id="{D539BEDF-D5A9-4CE8-8B88-99B4943737D2}"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9B73FDF-933C-4342-9DC5-1A62A4969042}" type="datetimeFigureOut">
              <a:rPr lang="pl-PL" smtClean="0"/>
              <a:t>2014-03-31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539BEDF-D5A9-4CE8-8B88-99B4943737D2}"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53200" y="609600"/>
            <a:ext cx="2057400" cy="55165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609600"/>
            <a:ext cx="5562600" cy="5516564"/>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6553200" y="6248402"/>
            <a:ext cx="2209800" cy="365125"/>
          </a:xfrm>
        </p:spPr>
        <p:txBody>
          <a:bodyPr/>
          <a:lstStyle/>
          <a:p>
            <a:fld id="{69B73FDF-933C-4342-9DC5-1A62A4969042}" type="datetimeFigureOut">
              <a:rPr lang="pl-PL" smtClean="0"/>
              <a:t>2014-03-31</a:t>
            </a:fld>
            <a:endParaRPr lang="pl-PL"/>
          </a:p>
        </p:txBody>
      </p:sp>
      <p:sp>
        <p:nvSpPr>
          <p:cNvPr id="5" name="Symbol zastępczy stopki 4"/>
          <p:cNvSpPr>
            <a:spLocks noGrp="1"/>
          </p:cNvSpPr>
          <p:nvPr>
            <p:ph type="ftr" sz="quarter" idx="11"/>
          </p:nvPr>
        </p:nvSpPr>
        <p:spPr>
          <a:xfrm>
            <a:off x="457201" y="6248207"/>
            <a:ext cx="5573483" cy="365125"/>
          </a:xfrm>
        </p:spPr>
        <p:txBody>
          <a:bodyPr/>
          <a:lstStyle/>
          <a:p>
            <a:endParaRPr lang="pl-PL"/>
          </a:p>
        </p:txBody>
      </p:sp>
      <p:sp>
        <p:nvSpPr>
          <p:cNvPr id="7" name="Prostokąt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Prostokąt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Prostokąt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ymbol zastępczy numeru slajdu 5"/>
          <p:cNvSpPr>
            <a:spLocks noGrp="1"/>
          </p:cNvSpPr>
          <p:nvPr>
            <p:ph type="sldNum" sz="quarter" idx="12"/>
          </p:nvPr>
        </p:nvSpPr>
        <p:spPr>
          <a:xfrm rot="5400000">
            <a:off x="5989638" y="144462"/>
            <a:ext cx="533400" cy="244476"/>
          </a:xfrm>
        </p:spPr>
        <p:txBody>
          <a:bodyPr/>
          <a:lstStyle/>
          <a:p>
            <a:fld id="{D539BEDF-D5A9-4CE8-8B88-99B4943737D2}"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12648" y="228600"/>
            <a:ext cx="8153400" cy="990600"/>
          </a:xfrm>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69B73FDF-933C-4342-9DC5-1A62A4969042}" type="datetimeFigureOut">
              <a:rPr lang="pl-PL" smtClean="0"/>
              <a:t>2014-03-31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lvl1pPr>
              <a:defRPr>
                <a:solidFill>
                  <a:srgbClr val="FFFFFF"/>
                </a:solidFill>
              </a:defRPr>
            </a:lvl1pPr>
          </a:lstStyle>
          <a:p>
            <a:fld id="{D539BEDF-D5A9-4CE8-8B88-99B4943737D2}" type="slidenum">
              <a:rPr lang="pl-PL" smtClean="0"/>
              <a:t>‹#›</a:t>
            </a:fld>
            <a:endParaRPr lang="pl-PL"/>
          </a:p>
        </p:txBody>
      </p:sp>
      <p:sp>
        <p:nvSpPr>
          <p:cNvPr id="8" name="Symbol zastępczy zawartości 7"/>
          <p:cNvSpPr>
            <a:spLocks noGrp="1"/>
          </p:cNvSpPr>
          <p:nvPr>
            <p:ph sz="quarter" idx="1"/>
          </p:nvPr>
        </p:nvSpPr>
        <p:spPr>
          <a:xfrm>
            <a:off x="612648" y="1600200"/>
            <a:ext cx="8153400" cy="44958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7" name="Prostokąt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l-PL" smtClean="0"/>
              <a:t>Kliknij, aby edytować styl</a:t>
            </a:r>
            <a:endParaRPr kumimoji="0" lang="en-US"/>
          </a:p>
        </p:txBody>
      </p:sp>
      <p:sp>
        <p:nvSpPr>
          <p:cNvPr id="12" name="Symbol zastępczy daty 11"/>
          <p:cNvSpPr>
            <a:spLocks noGrp="1"/>
          </p:cNvSpPr>
          <p:nvPr>
            <p:ph type="dt" sz="half" idx="10"/>
          </p:nvPr>
        </p:nvSpPr>
        <p:spPr/>
        <p:txBody>
          <a:bodyPr/>
          <a:lstStyle/>
          <a:p>
            <a:fld id="{69B73FDF-933C-4342-9DC5-1A62A4969042}" type="datetimeFigureOut">
              <a:rPr lang="pl-PL" smtClean="0"/>
              <a:t>2014-03-31</a:t>
            </a:fld>
            <a:endParaRPr lang="pl-PL"/>
          </a:p>
        </p:txBody>
      </p:sp>
      <p:sp>
        <p:nvSpPr>
          <p:cNvPr id="13" name="Symbol zastępczy numeru slajd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539BEDF-D5A9-4CE8-8B88-99B4943737D2}" type="slidenum">
              <a:rPr lang="pl-PL" smtClean="0"/>
              <a:t>‹#›</a:t>
            </a:fld>
            <a:endParaRPr lang="pl-PL"/>
          </a:p>
        </p:txBody>
      </p:sp>
      <p:sp>
        <p:nvSpPr>
          <p:cNvPr id="14" name="Symbol zastępczy stopki 13"/>
          <p:cNvSpPr>
            <a:spLocks noGrp="1"/>
          </p:cNvSpPr>
          <p:nvPr>
            <p:ph type="ftr" sz="quarter" idx="12"/>
          </p:nvPr>
        </p:nvSpPr>
        <p:spPr/>
        <p:txBody>
          <a:bodyPr/>
          <a:lstStyle/>
          <a:p>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9" name="Symbol zastępczy zawartości 8"/>
          <p:cNvSpPr>
            <a:spLocks noGrp="1"/>
          </p:cNvSpPr>
          <p:nvPr>
            <p:ph sz="quarter" idx="1"/>
          </p:nvPr>
        </p:nvSpPr>
        <p:spPr>
          <a:xfrm>
            <a:off x="609600"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844901"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8" name="Symbol zastępczy daty 7"/>
          <p:cNvSpPr>
            <a:spLocks noGrp="1"/>
          </p:cNvSpPr>
          <p:nvPr>
            <p:ph type="dt" sz="half" idx="15"/>
          </p:nvPr>
        </p:nvSpPr>
        <p:spPr/>
        <p:txBody>
          <a:bodyPr rtlCol="0"/>
          <a:lstStyle/>
          <a:p>
            <a:fld id="{69B73FDF-933C-4342-9DC5-1A62A4969042}" type="datetimeFigureOut">
              <a:rPr lang="pl-PL" smtClean="0"/>
              <a:t>2014-03-31</a:t>
            </a:fld>
            <a:endParaRPr lang="pl-PL"/>
          </a:p>
        </p:txBody>
      </p:sp>
      <p:sp>
        <p:nvSpPr>
          <p:cNvPr id="10" name="Symbol zastępczy numeru slajdu 9"/>
          <p:cNvSpPr>
            <a:spLocks noGrp="1"/>
          </p:cNvSpPr>
          <p:nvPr>
            <p:ph type="sldNum" sz="quarter" idx="16"/>
          </p:nvPr>
        </p:nvSpPr>
        <p:spPr/>
        <p:txBody>
          <a:bodyPr rtlCol="0"/>
          <a:lstStyle/>
          <a:p>
            <a:fld id="{D539BEDF-D5A9-4CE8-8B88-99B4943737D2}" type="slidenum">
              <a:rPr lang="pl-PL" smtClean="0"/>
              <a:t>‹#›</a:t>
            </a:fld>
            <a:endParaRPr lang="pl-PL"/>
          </a:p>
        </p:txBody>
      </p:sp>
      <p:sp>
        <p:nvSpPr>
          <p:cNvPr id="12" name="Symbol zastępczy stopki 11"/>
          <p:cNvSpPr>
            <a:spLocks noGrp="1"/>
          </p:cNvSpPr>
          <p:nvPr>
            <p:ph type="ftr" sz="quarter" idx="17"/>
          </p:nvPr>
        </p:nvSpPr>
        <p:spPr/>
        <p:txBody>
          <a:bodyPr rtlCol="0"/>
          <a:lstStyle/>
          <a:p>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33400" y="273050"/>
            <a:ext cx="8153400" cy="869950"/>
          </a:xfrm>
        </p:spPr>
        <p:txBody>
          <a:bodyPr anchor="ctr"/>
          <a:lstStyle>
            <a:lvl1pPr>
              <a:defRPr/>
            </a:lvl1pPr>
          </a:lstStyle>
          <a:p>
            <a:r>
              <a:rPr kumimoji="0" lang="pl-PL" smtClean="0"/>
              <a:t>Kliknij, aby edytować styl</a:t>
            </a:r>
            <a:endParaRPr kumimoji="0" lang="en-US"/>
          </a:p>
        </p:txBody>
      </p:sp>
      <p:sp>
        <p:nvSpPr>
          <p:cNvPr id="11" name="Symbol zastępczy zawartości 10"/>
          <p:cNvSpPr>
            <a:spLocks noGrp="1"/>
          </p:cNvSpPr>
          <p:nvPr>
            <p:ph sz="quarter" idx="2"/>
          </p:nvPr>
        </p:nvSpPr>
        <p:spPr>
          <a:xfrm>
            <a:off x="609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800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0" name="Symbol zastępczy daty 9"/>
          <p:cNvSpPr>
            <a:spLocks noGrp="1"/>
          </p:cNvSpPr>
          <p:nvPr>
            <p:ph type="dt" sz="half" idx="15"/>
          </p:nvPr>
        </p:nvSpPr>
        <p:spPr/>
        <p:txBody>
          <a:bodyPr rtlCol="0"/>
          <a:lstStyle/>
          <a:p>
            <a:fld id="{69B73FDF-933C-4342-9DC5-1A62A4969042}" type="datetimeFigureOut">
              <a:rPr lang="pl-PL" smtClean="0"/>
              <a:t>2014-03-31</a:t>
            </a:fld>
            <a:endParaRPr lang="pl-PL"/>
          </a:p>
        </p:txBody>
      </p:sp>
      <p:sp>
        <p:nvSpPr>
          <p:cNvPr id="12" name="Symbol zastępczy numeru slajdu 11"/>
          <p:cNvSpPr>
            <a:spLocks noGrp="1"/>
          </p:cNvSpPr>
          <p:nvPr>
            <p:ph type="sldNum" sz="quarter" idx="16"/>
          </p:nvPr>
        </p:nvSpPr>
        <p:spPr/>
        <p:txBody>
          <a:bodyPr rtlCol="0"/>
          <a:lstStyle/>
          <a:p>
            <a:fld id="{D539BEDF-D5A9-4CE8-8B88-99B4943737D2}" type="slidenum">
              <a:rPr lang="pl-PL" smtClean="0"/>
              <a:t>‹#›</a:t>
            </a:fld>
            <a:endParaRPr lang="pl-PL"/>
          </a:p>
        </p:txBody>
      </p:sp>
      <p:sp>
        <p:nvSpPr>
          <p:cNvPr id="14" name="Symbol zastępczy stopki 13"/>
          <p:cNvSpPr>
            <a:spLocks noGrp="1"/>
          </p:cNvSpPr>
          <p:nvPr>
            <p:ph type="ftr" sz="quarter" idx="17"/>
          </p:nvPr>
        </p:nvSpPr>
        <p:spPr/>
        <p:txBody>
          <a:bodyPr rtlCol="0"/>
          <a:lstStyle/>
          <a:p>
            <a:endParaRPr lang="pl-PL"/>
          </a:p>
        </p:txBody>
      </p:sp>
      <p:sp>
        <p:nvSpPr>
          <p:cNvPr id="16" name="Symbol zastępczy tekst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5" name="Symbol zastępczy tekst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69B73FDF-933C-4342-9DC5-1A62A4969042}" type="datetimeFigureOut">
              <a:rPr lang="pl-PL" smtClean="0"/>
              <a:t>2014-03-31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lvl1pPr>
              <a:defRPr>
                <a:solidFill>
                  <a:srgbClr val="FFFFFF"/>
                </a:solidFill>
              </a:defRPr>
            </a:lvl1pPr>
          </a:lstStyle>
          <a:p>
            <a:fld id="{D539BEDF-D5A9-4CE8-8B88-99B4943737D2}"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9B73FDF-933C-4342-9DC5-1A62A4969042}" type="datetimeFigureOut">
              <a:rPr lang="pl-PL" smtClean="0"/>
              <a:t>2014-03-31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a:xfrm>
            <a:off x="0" y="6248400"/>
            <a:ext cx="533400" cy="381000"/>
          </a:xfrm>
        </p:spPr>
        <p:txBody>
          <a:bodyPr/>
          <a:lstStyle>
            <a:lvl1pPr>
              <a:defRPr>
                <a:solidFill>
                  <a:schemeClr val="tx2"/>
                </a:solidFill>
              </a:defRPr>
            </a:lvl1pPr>
          </a:lstStyle>
          <a:p>
            <a:fld id="{D539BEDF-D5A9-4CE8-8B88-99B4943737D2}"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0" y="273050"/>
            <a:ext cx="8077200" cy="869950"/>
          </a:xfrm>
        </p:spPr>
        <p:txBody>
          <a:bodyPr anchor="ctr"/>
          <a:lstStyle>
            <a:lvl1pPr algn="l">
              <a:buNone/>
              <a:defRPr sz="4400" b="0"/>
            </a:lvl1p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69B73FDF-933C-4342-9DC5-1A62A4969042}" type="datetimeFigureOut">
              <a:rPr lang="pl-PL" smtClean="0"/>
              <a:t>2014-03-31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lvl1pPr>
              <a:defRPr>
                <a:solidFill>
                  <a:srgbClr val="FFFFFF"/>
                </a:solidFill>
              </a:defRPr>
            </a:lvl1pPr>
          </a:lstStyle>
          <a:p>
            <a:fld id="{D539BEDF-D5A9-4CE8-8B88-99B4943737D2}" type="slidenum">
              <a:rPr lang="pl-PL" smtClean="0"/>
              <a:t>‹#›</a:t>
            </a:fld>
            <a:endParaRPr lang="pl-PL"/>
          </a:p>
        </p:txBody>
      </p:sp>
      <p:sp>
        <p:nvSpPr>
          <p:cNvPr id="3" name="Symbol zastępczy tekst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9" name="Symbol zastępczy zawartości 8"/>
          <p:cNvSpPr>
            <a:spLocks noGrp="1"/>
          </p:cNvSpPr>
          <p:nvPr>
            <p:ph sz="quarter" idx="1"/>
          </p:nvPr>
        </p:nvSpPr>
        <p:spPr>
          <a:xfrm>
            <a:off x="2362200" y="1752600"/>
            <a:ext cx="6400800" cy="44196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smtClean="0"/>
              <a:t>Kliknij, aby edytować style wzorca tekstu</a:t>
            </a:r>
          </a:p>
        </p:txBody>
      </p:sp>
      <p:sp>
        <p:nvSpPr>
          <p:cNvPr id="8" name="Prostokąt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l-PL" smtClean="0"/>
              <a:t>Kliknij, aby edytować styl</a:t>
            </a:r>
            <a:endParaRPr kumimoji="0" lang="en-US"/>
          </a:p>
        </p:txBody>
      </p:sp>
      <p:sp>
        <p:nvSpPr>
          <p:cNvPr id="11" name="Prostokąt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ymbol zastępczy daty 11"/>
          <p:cNvSpPr>
            <a:spLocks noGrp="1"/>
          </p:cNvSpPr>
          <p:nvPr>
            <p:ph type="dt" sz="half" idx="10"/>
          </p:nvPr>
        </p:nvSpPr>
        <p:spPr>
          <a:xfrm>
            <a:off x="6248400" y="6248400"/>
            <a:ext cx="2667000" cy="365125"/>
          </a:xfrm>
        </p:spPr>
        <p:txBody>
          <a:bodyPr rtlCol="0"/>
          <a:lstStyle/>
          <a:p>
            <a:fld id="{69B73FDF-933C-4342-9DC5-1A62A4969042}" type="datetimeFigureOut">
              <a:rPr lang="pl-PL" smtClean="0"/>
              <a:t>2014-03-31</a:t>
            </a:fld>
            <a:endParaRPr lang="pl-PL"/>
          </a:p>
        </p:txBody>
      </p:sp>
      <p:sp>
        <p:nvSpPr>
          <p:cNvPr id="13" name="Symbol zastępczy numeru slajdu 12"/>
          <p:cNvSpPr>
            <a:spLocks noGrp="1"/>
          </p:cNvSpPr>
          <p:nvPr>
            <p:ph type="sldNum" sz="quarter" idx="11"/>
          </p:nvPr>
        </p:nvSpPr>
        <p:spPr>
          <a:xfrm>
            <a:off x="0" y="4667249"/>
            <a:ext cx="1447800" cy="663578"/>
          </a:xfrm>
        </p:spPr>
        <p:txBody>
          <a:bodyPr rtlCol="0"/>
          <a:lstStyle>
            <a:lvl1pPr>
              <a:defRPr sz="2800"/>
            </a:lvl1pPr>
          </a:lstStyle>
          <a:p>
            <a:fld id="{D539BEDF-D5A9-4CE8-8B88-99B4943737D2}" type="slidenum">
              <a:rPr lang="pl-PL" smtClean="0"/>
              <a:t>‹#›</a:t>
            </a:fld>
            <a:endParaRPr lang="pl-PL"/>
          </a:p>
        </p:txBody>
      </p:sp>
      <p:sp>
        <p:nvSpPr>
          <p:cNvPr id="14" name="Symbol zastępczy stopki 13"/>
          <p:cNvSpPr>
            <a:spLocks noGrp="1"/>
          </p:cNvSpPr>
          <p:nvPr>
            <p:ph type="ftr" sz="quarter" idx="12"/>
          </p:nvPr>
        </p:nvSpPr>
        <p:spPr>
          <a:xfrm>
            <a:off x="1600200" y="6248206"/>
            <a:ext cx="4572000" cy="365125"/>
          </a:xfrm>
        </p:spPr>
        <p:txBody>
          <a:bodyPr rtlCol="0"/>
          <a:lstStyle/>
          <a:p>
            <a:endParaRPr lang="pl-PL"/>
          </a:p>
        </p:txBody>
      </p:sp>
      <p:sp>
        <p:nvSpPr>
          <p:cNvPr id="3" name="Symbol zastępczy obraz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l-PL" smtClean="0"/>
              <a:t>Kliknij ikonę, aby dodać obraz</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2">
                <a:lumMod val="40000"/>
                <a:lumOff val="60000"/>
              </a:schemeClr>
            </a:gs>
            <a:gs pos="50000">
              <a:schemeClr val="accent1">
                <a:tint val="44500"/>
                <a:satMod val="160000"/>
              </a:schemeClr>
            </a:gs>
            <a:gs pos="100000">
              <a:schemeClr val="accent1">
                <a:tint val="23500"/>
                <a:satMod val="16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2" name="Symbol zastępczy tytułu 21"/>
          <p:cNvSpPr>
            <a:spLocks noGrp="1"/>
          </p:cNvSpPr>
          <p:nvPr>
            <p:ph type="title"/>
          </p:nvPr>
        </p:nvSpPr>
        <p:spPr>
          <a:xfrm>
            <a:off x="609600" y="228600"/>
            <a:ext cx="8153400" cy="990600"/>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9B73FDF-933C-4342-9DC5-1A62A4969042}" type="datetimeFigureOut">
              <a:rPr lang="pl-PL" smtClean="0"/>
              <a:t>2014-03-31</a:t>
            </a:fld>
            <a:endParaRPr lang="pl-PL"/>
          </a:p>
        </p:txBody>
      </p:sp>
      <p:sp>
        <p:nvSpPr>
          <p:cNvPr id="3" name="Symbol zastępczy stopki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l-PL"/>
          </a:p>
        </p:txBody>
      </p:sp>
      <p:sp>
        <p:nvSpPr>
          <p:cNvPr id="7" name="Prostokąt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ymbol zastępczy numeru slajd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539BEDF-D5A9-4CE8-8B88-99B4943737D2}"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57158" y="0"/>
            <a:ext cx="8786842" cy="4857784"/>
          </a:xfrm>
        </p:spPr>
        <p:txBody>
          <a:bodyPr>
            <a:normAutofit/>
          </a:bodyPr>
          <a:lstStyle/>
          <a:p>
            <a:pPr algn="ctr"/>
            <a:r>
              <a:rPr lang="pl-PL" sz="5400" dirty="0" smtClean="0"/>
              <a:t>Rodzaje kart płatniczych  w Polsce</a:t>
            </a:r>
            <a:endParaRPr lang="pl-PL"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53000">
              <a:schemeClr val="accent2">
                <a:lumMod val="40000"/>
                <a:lumOff val="60000"/>
              </a:schemeClr>
            </a:gs>
            <a:gs pos="50000">
              <a:schemeClr val="accent1">
                <a:tint val="44500"/>
                <a:satMod val="160000"/>
              </a:schemeClr>
            </a:gs>
            <a:gs pos="100000">
              <a:schemeClr val="accent1">
                <a:tint val="23500"/>
                <a:satMod val="1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Spis treści</a:t>
            </a:r>
            <a:endParaRPr lang="pl-PL" dirty="0"/>
          </a:p>
        </p:txBody>
      </p:sp>
      <p:sp>
        <p:nvSpPr>
          <p:cNvPr id="3" name="Symbol zastępczy zawartości 2"/>
          <p:cNvSpPr>
            <a:spLocks noGrp="1"/>
          </p:cNvSpPr>
          <p:nvPr>
            <p:ph sz="quarter" idx="1"/>
          </p:nvPr>
        </p:nvSpPr>
        <p:spPr/>
        <p:txBody>
          <a:bodyPr>
            <a:normAutofit/>
          </a:bodyPr>
          <a:lstStyle/>
          <a:p>
            <a:r>
              <a:rPr lang="pl-PL" dirty="0" smtClean="0"/>
              <a:t>Karta kredytowa</a:t>
            </a:r>
            <a:br>
              <a:rPr lang="pl-PL" dirty="0" smtClean="0"/>
            </a:br>
            <a:r>
              <a:rPr lang="pl-PL" dirty="0" smtClean="0"/>
              <a:t/>
            </a:r>
            <a:br>
              <a:rPr lang="pl-PL" dirty="0" smtClean="0"/>
            </a:br>
            <a:r>
              <a:rPr lang="pl-PL" dirty="0" smtClean="0"/>
              <a:t>Karta debetowa</a:t>
            </a:r>
            <a:br>
              <a:rPr lang="pl-PL" dirty="0" smtClean="0"/>
            </a:br>
            <a:r>
              <a:rPr lang="pl-PL" dirty="0" smtClean="0"/>
              <a:t/>
            </a:r>
            <a:br>
              <a:rPr lang="pl-PL" dirty="0" smtClean="0"/>
            </a:br>
            <a:r>
              <a:rPr lang="pl-PL" dirty="0" smtClean="0"/>
              <a:t>Karta wirtualna</a:t>
            </a:r>
            <a:br>
              <a:rPr lang="pl-PL" dirty="0" smtClean="0"/>
            </a:br>
            <a:r>
              <a:rPr lang="pl-PL" dirty="0" smtClean="0"/>
              <a:t/>
            </a:r>
            <a:br>
              <a:rPr lang="pl-PL" dirty="0" smtClean="0"/>
            </a:br>
            <a:r>
              <a:rPr lang="pl-PL" dirty="0" smtClean="0"/>
              <a:t>Karta obciążeniowa</a:t>
            </a:r>
            <a:br>
              <a:rPr lang="pl-PL" dirty="0" smtClean="0"/>
            </a:br>
            <a:r>
              <a:rPr lang="pl-PL" dirty="0" smtClean="0"/>
              <a:t/>
            </a:r>
            <a:br>
              <a:rPr lang="pl-PL" dirty="0" smtClean="0"/>
            </a:br>
            <a:r>
              <a:rPr lang="pl-PL" dirty="0" smtClean="0"/>
              <a:t>Karta przedpłacona</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kredytowa</a:t>
            </a:r>
            <a:endParaRPr lang="pl-PL" dirty="0"/>
          </a:p>
        </p:txBody>
      </p:sp>
      <p:sp>
        <p:nvSpPr>
          <p:cNvPr id="3" name="Symbol zastępczy zawartości 2"/>
          <p:cNvSpPr>
            <a:spLocks noGrp="1"/>
          </p:cNvSpPr>
          <p:nvPr>
            <p:ph sz="quarter" idx="1"/>
          </p:nvPr>
        </p:nvSpPr>
        <p:spPr>
          <a:xfrm>
            <a:off x="0" y="1571612"/>
            <a:ext cx="9409022" cy="5072098"/>
          </a:xfrm>
        </p:spPr>
        <p:txBody>
          <a:bodyPr>
            <a:noAutofit/>
          </a:bodyPr>
          <a:lstStyle/>
          <a:p>
            <a:r>
              <a:rPr lang="pl-PL" sz="1800" dirty="0" smtClean="0"/>
              <a:t>Są to karty, które umożliwiają skorzystanie z przyznanego przez bank limitu kredytowego przypisanego do karty</a:t>
            </a:r>
            <a:r>
              <a:rPr lang="pl-PL" sz="1800" dirty="0" smtClean="0"/>
              <a:t>.</a:t>
            </a:r>
            <a:r>
              <a:rPr lang="pl-PL" sz="1800" dirty="0" smtClean="0"/>
              <a:t/>
            </a:r>
            <a:br>
              <a:rPr lang="pl-PL" sz="1800" dirty="0" smtClean="0"/>
            </a:br>
            <a:r>
              <a:rPr lang="pl-PL" sz="1800" dirty="0" smtClean="0"/>
              <a:t/>
            </a:r>
            <a:br>
              <a:rPr lang="pl-PL" sz="1800" dirty="0" smtClean="0"/>
            </a:br>
            <a:r>
              <a:rPr lang="pl-PL" sz="1800" dirty="0" smtClean="0"/>
              <a:t>Ponieważ osoba korzystająca z </a:t>
            </a:r>
            <a:r>
              <a:rPr lang="pl-PL" sz="1800" dirty="0" smtClean="0"/>
              <a:t>karty kredytowej korzysta </a:t>
            </a:r>
            <a:r>
              <a:rPr lang="pl-PL" sz="1800" dirty="0" smtClean="0"/>
              <a:t>w rzeczywistości z pożyczki w banku, uzyskanie karty kredytowej jest nieco trudniejsze niż zwykłej „debetówki”. O ile jednak jeszcze do niedawna karty kredytowe określane były mianem produktu luksusowego, z którego korzystali zamożni klienci, dziś o „kredytówkę” jest o wiele łatwiej. Niektóre banki wydają je osobom zarabiającym 500 zł, a nawet studentom.</a:t>
            </a:r>
            <a:br>
              <a:rPr lang="pl-PL" sz="1800" dirty="0" smtClean="0"/>
            </a:br>
            <a:r>
              <a:rPr lang="pl-PL" sz="1800" dirty="0" smtClean="0"/>
              <a:t/>
            </a:r>
            <a:br>
              <a:rPr lang="pl-PL" sz="1800" dirty="0" smtClean="0"/>
            </a:br>
            <a:r>
              <a:rPr lang="pl-PL" sz="1800" dirty="0" smtClean="0"/>
              <a:t>Konstrukcja karty </a:t>
            </a:r>
            <a:r>
              <a:rPr lang="pl-PL" sz="1800" dirty="0" smtClean="0"/>
              <a:t>kredytowej umożliwia </a:t>
            </a:r>
            <a:r>
              <a:rPr lang="pl-PL" sz="1800" dirty="0" smtClean="0"/>
              <a:t>skorzystanie z tzw. okresu bezodsetkowego, który trwa nawet do 60 dni (w zależności od oferty banku). Jeżeli w okresie grace period spłacimy zaciągnięty kredyt, to nie poniesiemy - żadnych kosztów korzystania z pożyczki. W innym przypadku musimy spłacać pożyczoną kwotę wraz z odsetkami. Wyjątkiem są transakcje gotówkowe (wypłata z bankomatu) - w takim przypadku odsetki liczone są od razu.</a:t>
            </a:r>
            <a:br>
              <a:rPr lang="pl-PL" sz="1800" dirty="0" smtClean="0"/>
            </a:br>
            <a:r>
              <a:rPr lang="pl-PL" sz="1800" dirty="0" smtClean="0"/>
              <a:t/>
            </a:r>
            <a:br>
              <a:rPr lang="pl-PL" sz="1800" dirty="0" smtClean="0"/>
            </a:br>
            <a:r>
              <a:rPr lang="pl-PL" sz="1800" dirty="0" smtClean="0"/>
              <a:t/>
            </a:r>
            <a:br>
              <a:rPr lang="pl-PL" sz="1800" dirty="0" smtClean="0"/>
            </a:br>
            <a:r>
              <a:rPr lang="pl-PL" sz="1800" dirty="0" smtClean="0"/>
              <a:t>W przypadku „kredytówki”, odróżnieniu od karty debetowej, nie jest wymagane od klienta posiadanie rachunku oszczędnościowo-rozliczeniowego w banku, w którym wnioskuje o kartę. Karta ma własny, niezależny od ROR-u, rachunek, na który należy dokonywać spłat zadłużenia.</a:t>
            </a:r>
            <a:br>
              <a:rPr lang="pl-PL" sz="1800" dirty="0" smtClean="0"/>
            </a:br>
            <a:r>
              <a:rPr lang="pl-PL" sz="1800" dirty="0" smtClean="0"/>
              <a:t/>
            </a:r>
            <a:br>
              <a:rPr lang="pl-PL" sz="1800" dirty="0" smtClean="0"/>
            </a:br>
            <a:endParaRPr lang="pl-PL"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debetowa</a:t>
            </a:r>
            <a:endParaRPr lang="pl-PL" dirty="0"/>
          </a:p>
        </p:txBody>
      </p:sp>
      <p:sp>
        <p:nvSpPr>
          <p:cNvPr id="3" name="Symbol zastępczy zawartości 2"/>
          <p:cNvSpPr>
            <a:spLocks noGrp="1"/>
          </p:cNvSpPr>
          <p:nvPr>
            <p:ph sz="quarter" idx="1"/>
          </p:nvPr>
        </p:nvSpPr>
        <p:spPr>
          <a:xfrm>
            <a:off x="347690" y="1643026"/>
            <a:ext cx="8796310" cy="5214974"/>
          </a:xfrm>
        </p:spPr>
        <p:txBody>
          <a:bodyPr>
            <a:noAutofit/>
          </a:bodyPr>
          <a:lstStyle/>
          <a:p>
            <a:r>
              <a:rPr lang="pl-PL" sz="1800" dirty="0" smtClean="0"/>
              <a:t>Podpisując umowę z bankiem o prowadzenie rachunku oszczędnościowo-rozliczeniowego dostajemy do obsługi konta kartę debetową. Dzięki niej możemy wypłacać swoje pieniądze w bankomatach oraz płacić za zakupy w sklepach. Karta debetowa nie daje możliwości zaciągnięcia kredytu – służy jedynie do dysponowania własnymi środkami zgromadzonymi na koncie. Niemal automatycznie po dokonaniu transakcji rachunek bankowy jest obciążany wydaną kwotą</a:t>
            </a:r>
            <a:r>
              <a:rPr lang="pl-PL" sz="1800" dirty="0" smtClean="0"/>
              <a:t>.</a:t>
            </a:r>
            <a:br>
              <a:rPr lang="pl-PL" sz="1800" dirty="0" smtClean="0"/>
            </a:br>
            <a:r>
              <a:rPr lang="pl-PL" sz="1800" dirty="0" smtClean="0"/>
              <a:t/>
            </a:r>
            <a:br>
              <a:rPr lang="pl-PL" sz="1800" dirty="0" smtClean="0"/>
            </a:br>
            <a:r>
              <a:rPr lang="pl-PL" sz="1800" dirty="0" smtClean="0"/>
              <a:t>Karta debetowa z założenia daje dostęp do zgromadzonej na własnym rachunku gotówki – bez potrzeby odwiedzania banku. Gotówkę można pobierać w bankomatach, zatwierdzając wypłatę kodem </a:t>
            </a:r>
            <a:r>
              <a:rPr lang="pl-PL" sz="1800" dirty="0" smtClean="0"/>
              <a:t>PIN. </a:t>
            </a:r>
            <a:r>
              <a:rPr lang="pl-PL" sz="1800" dirty="0" smtClean="0"/>
              <a:t>To czterocyfrowa, znana tylko posiadaczowi karty liczba, mająca zabezpieczyć dostęp do karty niepowołanym osobom. Podobne rozwiązanie stosowane jest na przykład w telefonach komórkowych</a:t>
            </a:r>
            <a:r>
              <a:rPr lang="pl-PL" sz="1800" dirty="0" smtClean="0"/>
              <a:t>.</a:t>
            </a:r>
            <a:br>
              <a:rPr lang="pl-PL" sz="1800" dirty="0" smtClean="0"/>
            </a:br>
            <a:r>
              <a:rPr lang="pl-PL" sz="1800" dirty="0" smtClean="0"/>
              <a:t/>
            </a:r>
            <a:br>
              <a:rPr lang="pl-PL" sz="1800" dirty="0" smtClean="0"/>
            </a:br>
            <a:r>
              <a:rPr lang="pl-PL" sz="1800" dirty="0" smtClean="0"/>
              <a:t>Kartą debetową możemy również wypłacać środki z konta z bankomacie. Warto jednak pamiętać, że za wypłatę z bankomatów nie należących do banku, w którym mamy konto pobierana jest w większości przypadków dodatkowa prowizja. W zależności od metody przyjętej przez bank – jest to z góry określona kwota, z reguły ok. 5 zł, lub też prowizja określana procentowo, np. 3 proc. kwoty wypłaty, nie mniej jednak niż 5 zł. Za płatności bezgotówkowe (czyli wszystkie transakcje w sklepach) nie jest pobierana żadna prowizja. </a:t>
            </a:r>
            <a:endParaRPr lang="pl-PL"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wirtualna</a:t>
            </a:r>
            <a:endParaRPr lang="pl-PL" dirty="0"/>
          </a:p>
        </p:txBody>
      </p:sp>
      <p:sp>
        <p:nvSpPr>
          <p:cNvPr id="3" name="Symbol zastępczy zawartości 2"/>
          <p:cNvSpPr>
            <a:spLocks noGrp="1"/>
          </p:cNvSpPr>
          <p:nvPr>
            <p:ph sz="quarter" idx="1"/>
          </p:nvPr>
        </p:nvSpPr>
        <p:spPr/>
        <p:txBody>
          <a:bodyPr>
            <a:normAutofit fontScale="92500" lnSpcReduction="10000"/>
          </a:bodyPr>
          <a:lstStyle/>
          <a:p>
            <a:r>
              <a:rPr lang="pl-PL" dirty="0" smtClean="0"/>
              <a:t>Na rynku można spotkać także tzw. karty wirtualne. Służą one do dokonywania płatności przez internet lub telefon. Nie umożliwiają natomiast dokonywania wypłat w bankomatach czy płacenia za zakupy – nie posiadają bowiem paska magnetycznego, na którym zapisane są odpowiednie informacje. W rzeczywistości oznacza to, że transakcja za pomocą takiej karty dokonywana jest bez jej fizycznego użycia. Co ciekawe, karty wirtualne nie muszą mieć postaci karty plastikowej – mogą być papierowe. Plastikowe karty wirtualne wydają mBank i MultiBank. </a:t>
            </a:r>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obciążeniowa</a:t>
            </a:r>
            <a:endParaRPr lang="pl-PL" dirty="0"/>
          </a:p>
        </p:txBody>
      </p:sp>
      <p:sp>
        <p:nvSpPr>
          <p:cNvPr id="3" name="Symbol zastępczy zawartości 2"/>
          <p:cNvSpPr>
            <a:spLocks noGrp="1"/>
          </p:cNvSpPr>
          <p:nvPr>
            <p:ph sz="quarter" idx="1"/>
          </p:nvPr>
        </p:nvSpPr>
        <p:spPr>
          <a:xfrm>
            <a:off x="571472" y="1857364"/>
            <a:ext cx="8153400" cy="4495800"/>
          </a:xfrm>
        </p:spPr>
        <p:txBody>
          <a:bodyPr>
            <a:normAutofit fontScale="62500" lnSpcReduction="20000"/>
          </a:bodyPr>
          <a:lstStyle/>
          <a:p>
            <a:r>
              <a:rPr lang="pl-PL" sz="3400" dirty="0" smtClean="0"/>
              <a:t>To karty „wypukłe” z odroczonym terminem płatności. Klient raz w miesiącu obciążany jest łączną kwotą dokonanych przez cały miesiąc transakcji i, w odróżnieniu od kart kredytowych, musi dokonać spłaty całego zadłużenia. Karta wydawana jest do rachunku oszczędnościowo-rozliczeniowego. Dzięki takiemu rozwiązaniu nad kredytem w karcie obciążeniowej łatwiej jest panować, to jednak produkt ten traci popularność na rzecz kart kredytowych, po które klienci sięgają chętniej.</a:t>
            </a:r>
            <a:br>
              <a:rPr lang="pl-PL" sz="3400" dirty="0" smtClean="0"/>
            </a:br>
            <a:r>
              <a:rPr lang="pl-PL" sz="3400" dirty="0" smtClean="0"/>
              <a:t/>
            </a:r>
            <a:br>
              <a:rPr lang="pl-PL" sz="3400" dirty="0" smtClean="0"/>
            </a:br>
            <a:r>
              <a:rPr lang="pl-PL" sz="3400" dirty="0" smtClean="0"/>
              <a:t>Podobnie jak w przypadku kart kredytowych za skorzystanie z bankomatów pobierana jest prowizja. Niektóre banki pobierają także prowizję (ok. 1 proc.) od transakcji bezgotówkowych.</a:t>
            </a:r>
            <a:br>
              <a:rPr lang="pl-PL" sz="3400" dirty="0" smtClean="0"/>
            </a:br>
            <a:r>
              <a:rPr lang="pl-PL" sz="3400" dirty="0" smtClean="0"/>
              <a:t/>
            </a:r>
            <a:br>
              <a:rPr lang="pl-PL" sz="3400" dirty="0" smtClean="0"/>
            </a:br>
            <a:r>
              <a:rPr lang="pl-PL" sz="3400" dirty="0" smtClean="0"/>
              <a:t>Ponieważ karta wydawana jest do rachunku, więc ubiegając się o nią nie trzeba dostarczać zaświadczeń o zarobkach, tak jak ma to miejsce w przypadku wnioskowania o kartę kredytową. Bank dysponuje bowiem historią wpływów na rachunek klienta. </a:t>
            </a:r>
          </a:p>
          <a:p>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przedpłacona</a:t>
            </a:r>
            <a:endParaRPr lang="pl-PL" dirty="0"/>
          </a:p>
        </p:txBody>
      </p:sp>
      <p:sp>
        <p:nvSpPr>
          <p:cNvPr id="3" name="Symbol zastępczy zawartości 2"/>
          <p:cNvSpPr>
            <a:spLocks noGrp="1"/>
          </p:cNvSpPr>
          <p:nvPr>
            <p:ph sz="quarter" idx="1"/>
          </p:nvPr>
        </p:nvSpPr>
        <p:spPr/>
        <p:txBody>
          <a:bodyPr>
            <a:normAutofit lnSpcReduction="10000"/>
          </a:bodyPr>
          <a:lstStyle/>
          <a:p>
            <a:r>
              <a:rPr lang="pl-PL" dirty="0" smtClean="0"/>
              <a:t>Czyli karty pre-paid, znane także jako „elektroniczne portmonetki”. Tego typu karta nie jest powiązana z ze standardowym rachunkiem osobistym. Można ją kupić w banku. Karty mogą być wydawane w wersji spersonalizowanej lub bez nazwiska posiadacza. Taka karta może stanowić na przykład prezent dla drugiej osoby. Przed dokonaniem zakupów karta musi zostać zasilona określona kwotą. Dzięki takiej karcie można dokonywać zakupów zarówno w sklepach jak i w </a:t>
            </a:r>
            <a:r>
              <a:rPr lang="pl-PL" dirty="0" smtClean="0"/>
              <a:t>Internecie </a:t>
            </a:r>
            <a:r>
              <a:rPr lang="pl-PL" dirty="0" smtClean="0"/>
              <a:t>oraz wypłacać gotówkę z bankomatów.</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Koniec</a:t>
            </a:r>
            <a:endParaRPr lang="pl-PL" dirty="0"/>
          </a:p>
        </p:txBody>
      </p:sp>
      <p:sp>
        <p:nvSpPr>
          <p:cNvPr id="3" name="Symbol zastępczy zawartości 2"/>
          <p:cNvSpPr>
            <a:spLocks noGrp="1"/>
          </p:cNvSpPr>
          <p:nvPr>
            <p:ph sz="quarter" idx="1"/>
          </p:nvPr>
        </p:nvSpPr>
        <p:spPr/>
        <p:txBody>
          <a:bodyPr/>
          <a:lstStyle/>
          <a:p>
            <a:r>
              <a:rPr lang="pl-PL" dirty="0" smtClean="0"/>
              <a:t>Autor: Zuzia Kozłowska</a:t>
            </a:r>
            <a:br>
              <a:rPr lang="pl-PL" dirty="0" smtClean="0"/>
            </a:br>
            <a:r>
              <a:rPr lang="pl-PL" dirty="0" smtClean="0"/>
              <a:t>         Magdalena Walisiak</a:t>
            </a:r>
            <a:br>
              <a:rPr lang="pl-PL" dirty="0" smtClean="0"/>
            </a:br>
            <a:r>
              <a:rPr lang="pl-PL" dirty="0" smtClean="0"/>
              <a:t>         </a:t>
            </a:r>
            <a:r>
              <a:rPr lang="pl-PL" smtClean="0"/>
              <a:t>Paulina Jóźwiak</a:t>
            </a:r>
            <a:endParaRPr lang="pl-PL"/>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Średni">
  <a:themeElements>
    <a:clrScheme name="Średni">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Śred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Śred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53</TotalTime>
  <Words>342</Words>
  <Application>Microsoft Office PowerPoint</Application>
  <PresentationFormat>Pokaz na ekranie (4:3)</PresentationFormat>
  <Paragraphs>15</Paragraphs>
  <Slides>8</Slides>
  <Notes>0</Notes>
  <HiddenSlides>0</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Średni</vt:lpstr>
      <vt:lpstr>Rodzaje kart płatniczych  w Polsce</vt:lpstr>
      <vt:lpstr>Spis treści</vt:lpstr>
      <vt:lpstr>Karta kredytowa</vt:lpstr>
      <vt:lpstr>Karta debetowa</vt:lpstr>
      <vt:lpstr>Karta wirtualna</vt:lpstr>
      <vt:lpstr>Karta obciążeniowa</vt:lpstr>
      <vt:lpstr>Karta przedpłacona</vt:lpstr>
      <vt:lpstr>Koniec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Waluty i ich wartości w wybranych krajach na świecie</dc:title>
  <dc:creator>pc</dc:creator>
  <cp:lastModifiedBy>pc</cp:lastModifiedBy>
  <cp:revision>6</cp:revision>
  <dcterms:created xsi:type="dcterms:W3CDTF">2014-03-31T16:43:53Z</dcterms:created>
  <dcterms:modified xsi:type="dcterms:W3CDTF">2014-03-31T17:37:26Z</dcterms:modified>
</cp:coreProperties>
</file>