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" name="click.wav"/>
          </p:stSnd>
        </p:sndAc>
      </p:transition>
    </mc:Choice>
    <mc:Fallback>
      <p:transition spd="slow">
        <p:fade/>
        <p:sndAc>
          <p:stSnd>
            <p:snd r:embed="rId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9BA603-E1B6-4290-B2D3-416DB2C297A1}" type="datetimeFigureOut">
              <a:rPr lang="pl-PL" smtClean="0"/>
              <a:t>2014-03-29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6E8ECB-71DB-4119-B5AB-094D1A40EF5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13" name="click.wav"/>
          </p:stSnd>
        </p:sndAc>
      </p:transition>
    </mc:Choice>
    <mc:Fallback>
      <p:transition spd="slow">
        <p:fade/>
        <p:sndAc>
          <p:stSnd>
            <p:snd r:embed="rId1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Karta_p%C5%82atnicza" TargetMode="External"/><Relationship Id="rId7" Type="http://schemas.openxmlformats.org/officeDocument/2006/relationships/hyperlink" Target="http://pl.wikipedia.org/wiki/Saldo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Kredyt_bankowy" TargetMode="External"/><Relationship Id="rId5" Type="http://schemas.openxmlformats.org/officeDocument/2006/relationships/hyperlink" Target="http://pl.wikipedia.org/wiki/Bank" TargetMode="External"/><Relationship Id="rId4" Type="http://schemas.openxmlformats.org/officeDocument/2006/relationships/hyperlink" Target="http://pl.wikipedia.org/wiki/Rachunek_oszcz%C4%99dno%C5%9Bciowo-rozliczeniow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Karta_p%C5%82atnicza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l.wikipedia.org/wiki/Bank" TargetMode="External"/><Relationship Id="rId4" Type="http://schemas.openxmlformats.org/officeDocument/2006/relationships/hyperlink" Target="http://pl.wikipedia.org/wiki/Kredyt_bankow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Karta_p%C5%82atnicza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Karta_przedp%C5%82acona" TargetMode="External"/><Relationship Id="rId5" Type="http://schemas.openxmlformats.org/officeDocument/2006/relationships/hyperlink" Target="http://pl.wikipedia.org/wiki/On-line" TargetMode="External"/><Relationship Id="rId4" Type="http://schemas.openxmlformats.org/officeDocument/2006/relationships/hyperlink" Target="http://pl.wikipedia.org/wiki/Transport_Layer_Secur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5508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pl-PL" sz="3600" i="1" dirty="0" smtClean="0"/>
              <a:t>Rodzaje kart płatniczych.</a:t>
            </a:r>
            <a:endParaRPr lang="pl-PL" sz="3600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12" y="1484784"/>
            <a:ext cx="856895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69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>
        <p14:vortex dir="r"/>
        <p:sndAc>
          <p:stSnd>
            <p:snd r:embed="rId2" name="camera.wav"/>
          </p:stSnd>
        </p:sndAc>
      </p:transition>
    </mc:Choice>
    <mc:Fallback>
      <p:transition spd="slow" advClick="0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476672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i="1" u="sng" dirty="0" smtClean="0">
                <a:solidFill>
                  <a:srgbClr val="7030A0"/>
                </a:solidFill>
              </a:rPr>
              <a:t>Zgodnie z ustawą: Prawo bankowe, kartą płatniczą jest karta </a:t>
            </a:r>
            <a:r>
              <a:rPr lang="pl-PL" sz="3600" i="1" u="sng" dirty="0" err="1" smtClean="0">
                <a:solidFill>
                  <a:srgbClr val="7030A0"/>
                </a:solidFill>
              </a:rPr>
              <a:t>indetyfikująca</a:t>
            </a:r>
            <a:r>
              <a:rPr lang="pl-PL" sz="3600" i="1" u="sng" dirty="0" smtClean="0">
                <a:solidFill>
                  <a:srgbClr val="7030A0"/>
                </a:solidFill>
              </a:rPr>
              <a:t>  wydawcę i upoważnionego wydawcę uprawniająca do wypłaty gotówki lub dokonywania zapłaty, a w przypadku karty wydanej przez bank lub instytucję ustawowo-upoważnioną do udzielania kredytu – także do dokonywania wypłaty gotówki lub zapłaty z wykorzystaniem kredytu. </a:t>
            </a:r>
            <a:endParaRPr lang="pl-PL" sz="3600" i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73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15000">
        <p14:shred/>
        <p:sndAc>
          <p:stSnd>
            <p:snd r:embed="rId2" name="chimes.wav"/>
          </p:stSnd>
        </p:sndAc>
      </p:transition>
    </mc:Choice>
    <mc:Fallback>
      <p:transition spd="slow" advClick="0" advTm="15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112474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 smtClean="0">
                <a:solidFill>
                  <a:srgbClr val="7030A0"/>
                </a:solidFill>
                <a:effectLst/>
              </a:rPr>
              <a:t>W naszych portfelach przybywa kart płatniczych. Nie zawsze do końca jednak zdajemy sobie sprawę jaką kartę nosimy w portfelu, albo jaką chcielibyśmy mieć. Nadal wiele osób określa wszystkie plastiki mianem „karty kredytowej”. Tymczasem karta karcie nierówna. Jednymi kartami możemy zaciągać kredyt, a inne podarować w prezencie drugiej osobie. Jakie są zatem podstawowe rodzaje kart płatniczych i do czego służą?</a:t>
            </a:r>
            <a:br>
              <a:rPr lang="pl-PL" sz="2000" b="1" dirty="0" smtClean="0">
                <a:solidFill>
                  <a:srgbClr val="7030A0"/>
                </a:solidFill>
                <a:effectLst/>
              </a:rPr>
            </a:br>
            <a:endParaRPr lang="pl-PL" sz="2000" dirty="0">
              <a:solidFill>
                <a:srgbClr val="7030A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l-PL" i="1" u="sng" dirty="0" smtClean="0"/>
              <a:t>Rodzaje kart </a:t>
            </a:r>
            <a:br>
              <a:rPr lang="pl-PL" i="1" u="sng" dirty="0" smtClean="0"/>
            </a:br>
            <a:endParaRPr lang="pl-PL" i="1" u="sng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93367" y="40770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- </a:t>
            </a:r>
            <a:r>
              <a:rPr lang="pl-PL" sz="3600" i="1" dirty="0" smtClean="0">
                <a:solidFill>
                  <a:srgbClr val="0070C0"/>
                </a:solidFill>
              </a:rPr>
              <a:t>Karty debetowe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067944" y="4125028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- </a:t>
            </a:r>
            <a:r>
              <a:rPr lang="pl-PL" sz="3600" i="1" dirty="0" smtClean="0">
                <a:solidFill>
                  <a:srgbClr val="0070C0"/>
                </a:solidFill>
              </a:rPr>
              <a:t>Karty kredytowe</a:t>
            </a:r>
            <a:endParaRPr lang="pl-PL" sz="3600" i="1" dirty="0">
              <a:solidFill>
                <a:srgbClr val="0070C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19944" y="4510901"/>
            <a:ext cx="4508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- </a:t>
            </a:r>
            <a:r>
              <a:rPr lang="pl-PL" sz="3600" i="1" dirty="0" smtClean="0">
                <a:solidFill>
                  <a:srgbClr val="0070C0"/>
                </a:solidFill>
              </a:rPr>
              <a:t>Karty obciążeniowe</a:t>
            </a:r>
          </a:p>
          <a:p>
            <a:endParaRPr lang="pl-PL" sz="3600" i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307873" y="4837061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i="1" dirty="0" smtClean="0"/>
              <a:t>- </a:t>
            </a:r>
            <a:r>
              <a:rPr lang="pl-PL" sz="3600" i="1" dirty="0" smtClean="0">
                <a:solidFill>
                  <a:srgbClr val="0070C0"/>
                </a:solidFill>
              </a:rPr>
              <a:t>Karty wirtualne</a:t>
            </a:r>
          </a:p>
          <a:p>
            <a:pPr marL="571500" indent="-571500">
              <a:buFontTx/>
              <a:buChar char="-"/>
            </a:pPr>
            <a:endParaRPr lang="pl-PL" sz="36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23527" y="5695551"/>
            <a:ext cx="4378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- </a:t>
            </a:r>
            <a:r>
              <a:rPr lang="pl-PL" sz="3600" i="1" dirty="0" smtClean="0">
                <a:solidFill>
                  <a:srgbClr val="0070C0"/>
                </a:solidFill>
              </a:rPr>
              <a:t>Karty przedpłacone</a:t>
            </a:r>
            <a:endParaRPr lang="pl-PL" sz="3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44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20000">
        <p14:honeycomb/>
        <p:sndAc>
          <p:stSnd>
            <p:snd r:embed="rId2" name="chimes.wav"/>
          </p:stSnd>
        </p:sndAc>
      </p:transition>
    </mc:Choice>
    <mc:Fallback>
      <p:transition spd="slow" advClick="0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65545" y="271681"/>
            <a:ext cx="48537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Karta debetowa</a:t>
            </a:r>
            <a:endParaRPr lang="pl-PL" sz="54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547664" y="1484783"/>
            <a:ext cx="583264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</a:rPr>
              <a:t>Karta debetowa służy do korzystania ze środków zgromadzonych na koncie i jeśli jest przyznany to także z kredytu odnawialnego. Służy ona do wypłat gotówki z bankomatu oraz do dokonywania płatności kartą w punktach handlowych.</a:t>
            </a:r>
            <a:endParaRPr lang="pl-PL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5697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14:prism isContent="1"/>
        <p:sndAc>
          <p:stSnd>
            <p:snd r:embed="rId2" name="chimes.wav"/>
          </p:stSnd>
        </p:sndAc>
      </p:transition>
    </mc:Choice>
    <mc:Fallback>
      <p:transition spd="slow" advClick="0" advTm="1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77242" y="332803"/>
            <a:ext cx="6534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Karta obciążeniowa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104853" y="1164134"/>
            <a:ext cx="7200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i="1" dirty="0" smtClean="0">
                <a:solidFill>
                  <a:schemeClr val="accent2">
                    <a:lumMod val="75000"/>
                  </a:schemeClr>
                </a:solidFill>
              </a:rPr>
              <a:t>Korzystając z karty obciążeniowej musisz spłacić całość swojego zadłużenia, powstałego w wyniku zawieranych przy jej użyciu transakcji, w ostatnim dniu okresu rozliczeniowego. W praktyce raz w miesiącu bank pobierze z twojego rachunku sumę wszystkich transakcji, jakie zostały zaksięgowane w systemie banku, powiększoną o należne bankowi prowizje od transakcji. Następnego dnia możesz znów kupować płacąc kartą i korzystać z całego </a:t>
            </a:r>
            <a:r>
              <a:rPr lang="pl-PL" sz="2800" i="1" u="sng" dirty="0">
                <a:solidFill>
                  <a:schemeClr val="accent2">
                    <a:lumMod val="75000"/>
                  </a:schemeClr>
                </a:solidFill>
              </a:rPr>
              <a:t>limitu</a:t>
            </a:r>
            <a:r>
              <a:rPr lang="pl-PL" sz="2800" i="1" dirty="0" smtClean="0">
                <a:solidFill>
                  <a:schemeClr val="accent2">
                    <a:lumMod val="75000"/>
                  </a:schemeClr>
                </a:solidFill>
              </a:rPr>
              <a:t> wydatków przyznanego ci przez bank.</a:t>
            </a:r>
            <a:endParaRPr lang="pl-PL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5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20000">
        <p14:vortex dir="r"/>
        <p:sndAc>
          <p:stSnd>
            <p:snd r:embed="rId2" name="chimes.wav"/>
          </p:stSnd>
        </p:sndAc>
      </p:transition>
    </mc:Choice>
    <mc:Fallback>
      <p:transition spd="slow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90852" y="332656"/>
            <a:ext cx="6494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Karta przedpłacona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39552" y="1700808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odzaj 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  <a:hlinkClick r:id="rId3" tooltip="Karta płatnicza"/>
              </a:rPr>
              <a:t>karty płatniczej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. Wydawana jest bez konieczności posiadania 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  <a:hlinkClick r:id="rId4" tooltip="Rachunek oszczędnościowo-rozliczeniowy"/>
              </a:rPr>
              <a:t>rachunku osobistego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 w 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  <a:hlinkClick r:id="rId5" tooltip="Bank"/>
              </a:rPr>
              <a:t>banku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, nie jest też przyznawany jej użytkownikowi 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  <a:hlinkClick r:id="rId6" tooltip="Kredyt bankowy"/>
              </a:rPr>
              <a:t>kredyt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. Transakcje są autoryzowane do wysokości 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  <a:hlinkClick r:id="rId7" tooltip="Saldo"/>
              </a:rPr>
              <a:t>salda</a:t>
            </a:r>
            <a:r>
              <a:rPr lang="pl-PL" sz="2800" i="1" dirty="0" smtClean="0">
                <a:solidFill>
                  <a:schemeClr val="accent6">
                    <a:lumMod val="75000"/>
                  </a:schemeClr>
                </a:solidFill>
              </a:rPr>
              <a:t> na specjalnym, technicznym rachunku, który należy zasilić przed użyciem karty. Taka karta nie musi być personalizowana, tj. nie zawsze umieszczane jest na niej imię i nazwisko użytkownika.</a:t>
            </a:r>
            <a:endParaRPr lang="pl-PL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10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 advTm="20000">
        <p14:glitter pattern="hexagon"/>
        <p:sndAc>
          <p:stSnd>
            <p:snd r:embed="rId2" name="chimes.wav"/>
          </p:stSnd>
        </p:sndAc>
      </p:transition>
    </mc:Choice>
    <mc:Fallback>
      <p:transition spd="slow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27784" y="0"/>
            <a:ext cx="3746146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Karta </a:t>
            </a:r>
            <a:r>
              <a:rPr lang="pl-P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kred</a:t>
            </a:r>
            <a:r>
              <a:rPr lang="pl-P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ytowa</a:t>
            </a:r>
          </a:p>
          <a:p>
            <a:pPr algn="ctr"/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92445" y="2435303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i="1" dirty="0">
                <a:solidFill>
                  <a:srgbClr val="FF0000"/>
                </a:solidFill>
                <a:hlinkClick r:id="rId3" tooltip="Karta płatnicza"/>
              </a:rPr>
              <a:t>K</a:t>
            </a:r>
            <a:r>
              <a:rPr lang="pl-PL" sz="2400" i="1" dirty="0" smtClean="0">
                <a:solidFill>
                  <a:srgbClr val="FF0000"/>
                </a:solidFill>
                <a:hlinkClick r:id="rId3" tooltip="Karta płatnicza"/>
              </a:rPr>
              <a:t>arta płatnicza</a:t>
            </a:r>
            <a:r>
              <a:rPr lang="pl-PL" sz="2400" i="1" dirty="0" smtClean="0">
                <a:solidFill>
                  <a:srgbClr val="FF0000"/>
                </a:solidFill>
              </a:rPr>
              <a:t>, której wydanie jest związane z przyznaniem limitu </a:t>
            </a:r>
            <a:r>
              <a:rPr lang="pl-PL" sz="2400" i="1" dirty="0" smtClean="0">
                <a:solidFill>
                  <a:srgbClr val="FF0000"/>
                </a:solidFill>
                <a:hlinkClick r:id="rId4" tooltip="Kredyt bankowy"/>
              </a:rPr>
              <a:t>kredytowego</a:t>
            </a:r>
            <a:r>
              <a:rPr lang="pl-PL" sz="2400" i="1" dirty="0" smtClean="0">
                <a:solidFill>
                  <a:srgbClr val="FF0000"/>
                </a:solidFill>
              </a:rPr>
              <a:t> przez </a:t>
            </a:r>
            <a:r>
              <a:rPr lang="pl-PL" sz="2400" i="1" dirty="0" smtClean="0">
                <a:solidFill>
                  <a:srgbClr val="FF0000"/>
                </a:solidFill>
                <a:hlinkClick r:id="rId5" tooltip="Bank"/>
              </a:rPr>
              <a:t>bank</a:t>
            </a:r>
            <a:r>
              <a:rPr lang="pl-PL" sz="2400" i="1" dirty="0" smtClean="0">
                <a:solidFill>
                  <a:srgbClr val="FF0000"/>
                </a:solidFill>
              </a:rPr>
              <a:t>. Operacje wykonane przez posiadacza karty rozliczane są w ciężar limitu.</a:t>
            </a:r>
            <a:endParaRPr lang="pl-PL" sz="2400" i="1" dirty="0">
              <a:solidFill>
                <a:srgbClr val="FF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259632" y="4077072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i="1" dirty="0" smtClean="0">
                <a:solidFill>
                  <a:srgbClr val="002060"/>
                </a:solidFill>
              </a:rPr>
              <a:t>Korzystanie z karty kredytowej staje się coraz bardziej popularne a wartość wszystkich transakcji dokonanych przy jej użyciu systematycznie rośnie, chociaż za posiadanie karty banki pobierają opłatę, nawet jeśli na co dzień z niej nie korzystamy.</a:t>
            </a:r>
            <a:endParaRPr lang="pl-PL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6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5000">
        <p14:ripple/>
        <p:sndAc>
          <p:stSnd>
            <p:snd r:embed="rId2" name="chimes.wav"/>
          </p:stSnd>
        </p:sndAc>
      </p:transition>
    </mc:Choice>
    <mc:Fallback>
      <p:transition spd="slow" advTm="15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77672" y="332656"/>
            <a:ext cx="5208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Karta wirtualna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961530" y="1400000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i="1" dirty="0">
                <a:solidFill>
                  <a:srgbClr val="0070C0"/>
                </a:solidFill>
                <a:hlinkClick r:id="rId3" tooltip="Karta płatnicza"/>
              </a:rPr>
              <a:t>K</a:t>
            </a:r>
            <a:r>
              <a:rPr lang="pl-PL" sz="2400" i="1" dirty="0" smtClean="0">
                <a:solidFill>
                  <a:srgbClr val="0070C0"/>
                </a:solidFill>
                <a:hlinkClick r:id="rId3" tooltip="Karta płatnicza"/>
              </a:rPr>
              <a:t>arta płatnicza</a:t>
            </a:r>
            <a:r>
              <a:rPr lang="pl-PL" sz="2400" i="1" dirty="0" smtClean="0">
                <a:solidFill>
                  <a:srgbClr val="0070C0"/>
                </a:solidFill>
              </a:rPr>
              <a:t> istniejąca jedynie w postaci zapisu w systemie komputerowym banku, przeznaczona do realizacji płatności drogą elektroniczną na zamówienie pocztowe albo telefoniczne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033538" y="3331708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>
                <a:solidFill>
                  <a:srgbClr val="0070C0"/>
                </a:solidFill>
              </a:rPr>
              <a:t>Transakcje dokonywane kartą wirtualną chronione są kodem (CVC2 lub CVV2), a transmisja danych zabezpieczana jest </a:t>
            </a:r>
            <a:r>
              <a:rPr lang="pl-PL" sz="2000" i="1" dirty="0" smtClean="0">
                <a:solidFill>
                  <a:srgbClr val="0070C0"/>
                </a:solidFill>
                <a:hlinkClick r:id="rId4" tooltip="Transport Layer Security"/>
              </a:rPr>
              <a:t>protokołem SSL</a:t>
            </a:r>
            <a:r>
              <a:rPr lang="pl-PL" sz="2000" i="1" dirty="0" smtClean="0">
                <a:solidFill>
                  <a:srgbClr val="0070C0"/>
                </a:solidFill>
              </a:rPr>
              <a:t>. Autoryzacja transakcji odbywa się w trybie </a:t>
            </a:r>
            <a:r>
              <a:rPr lang="pl-PL" sz="2000" i="1" dirty="0" smtClean="0">
                <a:solidFill>
                  <a:srgbClr val="0070C0"/>
                </a:solidFill>
                <a:hlinkClick r:id="rId5" tooltip="On-line"/>
              </a:rPr>
              <a:t>on-</a:t>
            </a:r>
            <a:r>
              <a:rPr lang="pl-PL" sz="2000" i="1" dirty="0" err="1" smtClean="0">
                <a:solidFill>
                  <a:srgbClr val="0070C0"/>
                </a:solidFill>
                <a:hlinkClick r:id="rId5" tooltip="On-line"/>
              </a:rPr>
              <a:t>line</a:t>
            </a:r>
            <a:r>
              <a:rPr lang="pl-PL" sz="2000" i="1" dirty="0" smtClean="0">
                <a:solidFill>
                  <a:srgbClr val="0070C0"/>
                </a:solidFill>
              </a:rPr>
              <a:t>, a klient może uzyskać dodatkowe potwierdzenie operacji. Korzystanie z karty wirtualnej zbliżone jest do </a:t>
            </a:r>
            <a:r>
              <a:rPr lang="pl-PL" sz="2000" i="1" dirty="0" smtClean="0">
                <a:solidFill>
                  <a:srgbClr val="0070C0"/>
                </a:solidFill>
                <a:hlinkClick r:id="rId6" tooltip="Karta przedpłacona"/>
              </a:rPr>
              <a:t>karty przedpłaconej</a:t>
            </a:r>
            <a:r>
              <a:rPr lang="pl-PL" sz="2000" i="1" dirty="0" smtClean="0">
                <a:solidFill>
                  <a:srgbClr val="0070C0"/>
                </a:solidFill>
              </a:rPr>
              <a:t>, tj. można dokonywać transakcji tylko środkami, które wcześniej przelano na rachunek karty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87395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0000">
        <p:dissolve/>
        <p:sndAc>
          <p:stSnd>
            <p:snd r:embed="rId2" name="chimes.wav"/>
          </p:stSnd>
        </p:sndAc>
      </p:transition>
    </mc:Choice>
    <mc:Fallback>
      <p:transition spd="slow" advTm="20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464</Words>
  <Application>Microsoft Office PowerPoint</Application>
  <PresentationFormat>Pokaz na ekranie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Aerodynamiczny</vt:lpstr>
      <vt:lpstr>Rodzaje kart płatniczych.</vt:lpstr>
      <vt:lpstr>Prezentacja programu PowerPoint</vt:lpstr>
      <vt:lpstr>Rodzaje kart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Rodzaje kart płatniczych.</dc:title>
  <dc:creator>Silvano</dc:creator>
  <cp:lastModifiedBy>Silvano</cp:lastModifiedBy>
  <cp:revision>7</cp:revision>
  <dcterms:created xsi:type="dcterms:W3CDTF">2014-03-29T07:33:16Z</dcterms:created>
  <dcterms:modified xsi:type="dcterms:W3CDTF">2014-03-29T08:41:15Z</dcterms:modified>
</cp:coreProperties>
</file>