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Historia pieniądza – Pieniądz dawniej, a dziś.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1520" y="2708920"/>
            <a:ext cx="46490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Wykonali:</a:t>
            </a:r>
          </a:p>
          <a:p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Dominik Szydziak</a:t>
            </a:r>
          </a:p>
          <a:p>
            <a:r>
              <a:rPr lang="pl-P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Hubert Łazuchiewicz</a:t>
            </a:r>
          </a:p>
          <a:p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Mateusz Chojnacki</a:t>
            </a:r>
            <a:endParaRPr lang="pl-P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Obraz 8" descr="mone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564904"/>
            <a:ext cx="571500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200" dirty="0" smtClean="0">
                <a:latin typeface="Trebuchet MS" pitchFamily="34" charset="0"/>
              </a:rPr>
              <a:t>1. </a:t>
            </a:r>
            <a:r>
              <a:rPr lang="pl-PL" sz="3200" dirty="0" smtClean="0">
                <a:latin typeface="Trebuchet MS" pitchFamily="34" charset="0"/>
                <a:hlinkClick r:id="rId2" action="ppaction://hlinksldjump"/>
              </a:rPr>
              <a:t>Towar za towar</a:t>
            </a:r>
            <a:endParaRPr lang="pl-PL" sz="3200" dirty="0" smtClean="0">
              <a:latin typeface="Trebuchet MS" pitchFamily="34" charset="0"/>
            </a:endParaRPr>
          </a:p>
          <a:p>
            <a:pPr>
              <a:buNone/>
            </a:pPr>
            <a:r>
              <a:rPr lang="pl-PL" sz="3200" dirty="0" smtClean="0">
                <a:latin typeface="Trebuchet MS" pitchFamily="34" charset="0"/>
              </a:rPr>
              <a:t>2. </a:t>
            </a:r>
            <a:r>
              <a:rPr lang="pl-PL" sz="3200" dirty="0" smtClean="0">
                <a:latin typeface="Trebuchet MS" pitchFamily="34" charset="0"/>
                <a:hlinkClick r:id="rId3" action="ppaction://hlinksldjump"/>
              </a:rPr>
              <a:t>Towary uniwersalne</a:t>
            </a:r>
            <a:endParaRPr lang="pl-PL" sz="3200" dirty="0" smtClean="0">
              <a:latin typeface="Trebuchet MS" pitchFamily="34" charset="0"/>
            </a:endParaRPr>
          </a:p>
          <a:p>
            <a:pPr>
              <a:buNone/>
            </a:pPr>
            <a:r>
              <a:rPr lang="pl-PL" sz="3200" dirty="0" smtClean="0">
                <a:latin typeface="Trebuchet MS" pitchFamily="34" charset="0"/>
              </a:rPr>
              <a:t>3. </a:t>
            </a:r>
            <a:r>
              <a:rPr lang="pl-PL" sz="3200" dirty="0" smtClean="0">
                <a:latin typeface="Trebuchet MS" pitchFamily="34" charset="0"/>
                <a:hlinkClick r:id="rId4" action="ppaction://hlinksldjump"/>
              </a:rPr>
              <a:t>Metale</a:t>
            </a:r>
            <a:endParaRPr lang="pl-PL" sz="3200" dirty="0" smtClean="0">
              <a:latin typeface="Trebuchet MS" pitchFamily="34" charset="0"/>
            </a:endParaRPr>
          </a:p>
          <a:p>
            <a:pPr>
              <a:buNone/>
            </a:pPr>
            <a:r>
              <a:rPr lang="pl-PL" sz="3200" dirty="0" smtClean="0">
                <a:latin typeface="Trebuchet MS" pitchFamily="34" charset="0"/>
              </a:rPr>
              <a:t>4. </a:t>
            </a:r>
            <a:r>
              <a:rPr lang="pl-PL" sz="3200" dirty="0" smtClean="0">
                <a:latin typeface="Trebuchet MS" pitchFamily="34" charset="0"/>
                <a:hlinkClick r:id="rId5" action="ppaction://hlinksldjump"/>
              </a:rPr>
              <a:t>Monety</a:t>
            </a:r>
            <a:endParaRPr lang="pl-PL" sz="3200" dirty="0" smtClean="0">
              <a:latin typeface="Trebuchet MS" pitchFamily="34" charset="0"/>
            </a:endParaRPr>
          </a:p>
          <a:p>
            <a:pPr>
              <a:buNone/>
            </a:pPr>
            <a:r>
              <a:rPr lang="pl-PL" sz="3200" dirty="0" smtClean="0">
                <a:latin typeface="Trebuchet MS" pitchFamily="34" charset="0"/>
              </a:rPr>
              <a:t>5. </a:t>
            </a:r>
            <a:r>
              <a:rPr lang="pl-PL" sz="3200" dirty="0" smtClean="0">
                <a:latin typeface="Trebuchet MS" pitchFamily="34" charset="0"/>
                <a:hlinkClick r:id="rId6" action="ppaction://hlinksldjump"/>
              </a:rPr>
              <a:t>Banknoty</a:t>
            </a:r>
            <a:endParaRPr lang="pl-PL" sz="3200" dirty="0" smtClean="0">
              <a:latin typeface="Trebuchet MS" pitchFamily="34" charset="0"/>
            </a:endParaRPr>
          </a:p>
          <a:p>
            <a:pPr>
              <a:buNone/>
            </a:pPr>
            <a:r>
              <a:rPr lang="pl-PL" sz="3200" dirty="0" smtClean="0">
                <a:latin typeface="Trebuchet MS" pitchFamily="34" charset="0"/>
              </a:rPr>
              <a:t>6. </a:t>
            </a:r>
            <a:r>
              <a:rPr lang="pl-PL" sz="3200" dirty="0" smtClean="0">
                <a:latin typeface="Trebuchet MS" pitchFamily="34" charset="0"/>
                <a:hlinkClick r:id="rId7" action="ppaction://hlinksldjump"/>
              </a:rPr>
              <a:t>Karty płatnicze</a:t>
            </a:r>
            <a:endParaRPr lang="pl-PL" sz="3200" dirty="0" smtClean="0">
              <a:latin typeface="Trebuchet MS" pitchFamily="34" charset="0"/>
            </a:endParaRPr>
          </a:p>
          <a:p>
            <a:pPr>
              <a:buNone/>
            </a:pPr>
            <a:r>
              <a:rPr lang="pl-PL" sz="3200" dirty="0" smtClean="0">
                <a:latin typeface="Trebuchet MS" pitchFamily="34" charset="0"/>
              </a:rPr>
              <a:t>7. </a:t>
            </a:r>
            <a:r>
              <a:rPr lang="pl-PL" sz="3200" dirty="0" smtClean="0">
                <a:latin typeface="Trebuchet MS" pitchFamily="34" charset="0"/>
                <a:hlinkClick r:id="rId8" action="ppaction://hlinksldjump"/>
              </a:rPr>
              <a:t>Pieniądz w Polsce</a:t>
            </a:r>
            <a:endParaRPr lang="pl-PL" sz="3200" dirty="0">
              <a:latin typeface="Trebuchet MS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188640"/>
            <a:ext cx="41200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Spis treści: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strzalka-lewa.png">
            <a:hlinkClick r:id="rId2" action="ppaction://hlinksldjump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5589240"/>
            <a:ext cx="838095" cy="761905"/>
          </a:xfrm>
        </p:spPr>
      </p:pic>
      <p:sp>
        <p:nvSpPr>
          <p:cNvPr id="4" name="Prostokąt 3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Towar za towar</a:t>
            </a:r>
            <a:endParaRPr lang="pl-PL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9512" y="1556792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rebuchet MS" pitchFamily="34" charset="0"/>
              </a:rPr>
              <a:t>W początkach handlu, aby zdobyć potrzebną rzecz, wymieniano się towarami. Gdy dana osoba chciała kupić np. miód, płaciła inną rzeczą np. zbożem.</a:t>
            </a:r>
            <a:endParaRPr lang="pl-PL" sz="2800" dirty="0">
              <a:latin typeface="Trebuchet MS" pitchFamily="34" charset="0"/>
            </a:endParaRPr>
          </a:p>
        </p:txBody>
      </p:sp>
      <p:pic>
        <p:nvPicPr>
          <p:cNvPr id="9" name="Obraz 8" descr="mi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3284984"/>
            <a:ext cx="3312368" cy="2399343"/>
          </a:xfrm>
          <a:prstGeom prst="rect">
            <a:avLst/>
          </a:prstGeom>
        </p:spPr>
      </p:pic>
      <p:pic>
        <p:nvPicPr>
          <p:cNvPr id="11" name="Obraz 10" descr="zboz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996952"/>
            <a:ext cx="2800778" cy="2685678"/>
          </a:xfrm>
          <a:prstGeom prst="rect">
            <a:avLst/>
          </a:prstGeom>
        </p:spPr>
      </p:pic>
      <p:pic>
        <p:nvPicPr>
          <p:cNvPr id="12" name="Obraz 11" descr="1b_strzalk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339193" y="3581687"/>
            <a:ext cx="1889550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trzalka-lewa.png">
            <a:hlinkClick r:id="rId2" action="ppaction://hlinksldjump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5589240"/>
            <a:ext cx="838095" cy="761905"/>
          </a:xfrm>
        </p:spPr>
      </p:pic>
      <p:sp>
        <p:nvSpPr>
          <p:cNvPr id="4" name="Prostokąt 3"/>
          <p:cNvSpPr/>
          <p:nvPr/>
        </p:nvSpPr>
        <p:spPr>
          <a:xfrm>
            <a:off x="179512" y="116632"/>
            <a:ext cx="8784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Towary uniwersalne</a:t>
            </a:r>
            <a:endParaRPr lang="pl-PL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1628800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rebuchet MS" pitchFamily="34" charset="0"/>
              </a:rPr>
              <a:t>Niektóre towary były bardziej poszukiwane od innych, dlatego zaczęto je wykorzystywać jako uniwersalną formę zapłaty. Należały do nich: zboże, futra, sól oraz żywe zwierzęta.</a:t>
            </a:r>
            <a:endParaRPr lang="pl-PL" sz="2800" dirty="0">
              <a:latin typeface="Trebuchet MS" pitchFamily="34" charset="0"/>
            </a:endParaRPr>
          </a:p>
        </p:txBody>
      </p:sp>
      <p:pic>
        <p:nvPicPr>
          <p:cNvPr id="7" name="Obraz 6" descr="mod_article646268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2664296" cy="2032873"/>
          </a:xfrm>
          <a:prstGeom prst="rect">
            <a:avLst/>
          </a:prstGeom>
        </p:spPr>
      </p:pic>
      <p:pic>
        <p:nvPicPr>
          <p:cNvPr id="12" name="Obraz 11" descr="koz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573016"/>
            <a:ext cx="1895475" cy="2844924"/>
          </a:xfrm>
          <a:prstGeom prst="rect">
            <a:avLst/>
          </a:prstGeom>
        </p:spPr>
      </p:pic>
      <p:pic>
        <p:nvPicPr>
          <p:cNvPr id="13" name="Obraz 12" descr="whea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2924944"/>
            <a:ext cx="3168808" cy="3017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trzalka-lewa.png">
            <a:hlinkClick r:id="rId2" action="ppaction://hlinksldjump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5589240"/>
            <a:ext cx="838095" cy="761905"/>
          </a:xfrm>
        </p:spPr>
      </p:pic>
      <p:sp>
        <p:nvSpPr>
          <p:cNvPr id="4" name="Prostokąt 3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Metale</a:t>
            </a:r>
            <a:endParaRPr lang="pl-PL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9512" y="1412776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rebuchet MS" pitchFamily="34" charset="0"/>
              </a:rPr>
              <a:t>Wymiana towarów powodowała utrudnienia z transportem. Dlatego jako środek płatniczy zaczęto stosować metale. Początkowo żelazo i miedź, a następnie srebro i złoto, które występowały rzadziej.</a:t>
            </a:r>
            <a:endParaRPr lang="pl-PL" sz="2800" dirty="0">
              <a:latin typeface="Trebuchet MS" pitchFamily="34" charset="0"/>
            </a:endParaRPr>
          </a:p>
        </p:txBody>
      </p:sp>
      <p:pic>
        <p:nvPicPr>
          <p:cNvPr id="7" name="Obraz 6" descr="material_0000_ste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924944"/>
            <a:ext cx="7056784" cy="3338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trzalka-lewa.png">
            <a:hlinkClick r:id="rId2" action="ppaction://hlinksldjump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5589240"/>
            <a:ext cx="838095" cy="761905"/>
          </a:xfrm>
        </p:spPr>
      </p:pic>
      <p:sp>
        <p:nvSpPr>
          <p:cNvPr id="4" name="Prostokąt 3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Monety</a:t>
            </a:r>
            <a:endParaRPr lang="pl-PL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9512" y="1484784"/>
            <a:ext cx="82809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rebuchet MS" pitchFamily="34" charset="0"/>
              </a:rPr>
              <a:t>Początkowo monety miały formę płytek i sztabek. Trzeba było je ważyć, aby stwierdzić ich wartość. Z czasem zaczęto na nich wybijać symbole np. herby władców.</a:t>
            </a:r>
          </a:p>
          <a:p>
            <a:r>
              <a:rPr lang="pl-PL" sz="2800" dirty="0" smtClean="0">
                <a:latin typeface="Trebuchet MS" pitchFamily="34" charset="0"/>
              </a:rPr>
              <a:t>W ten sposób powstały pierwsze monety.</a:t>
            </a:r>
          </a:p>
          <a:p>
            <a:endParaRPr lang="pl-PL" dirty="0"/>
          </a:p>
        </p:txBody>
      </p:sp>
      <p:pic>
        <p:nvPicPr>
          <p:cNvPr id="8" name="Obraz 7" descr="monet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212976"/>
            <a:ext cx="4608512" cy="334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trzalka-lewa.png">
            <a:hlinkClick r:id="rId2" action="ppaction://hlinksldjump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5589240"/>
            <a:ext cx="838095" cy="761905"/>
          </a:xfrm>
        </p:spPr>
      </p:pic>
      <p:sp>
        <p:nvSpPr>
          <p:cNvPr id="4" name="Prostokąt 3"/>
          <p:cNvSpPr/>
          <p:nvPr/>
        </p:nvSpPr>
        <p:spPr>
          <a:xfrm>
            <a:off x="107504" y="188640"/>
            <a:ext cx="88569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Banknoty</a:t>
            </a:r>
            <a:endParaRPr lang="pl-PL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7504" y="1484784"/>
            <a:ext cx="89289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smtClean="0">
                <a:latin typeface="Trebuchet MS" pitchFamily="34" charset="0"/>
              </a:rPr>
              <a:t>Aby korzystanie z pieniędzy było jeszcze łatwiejsze, wprowadzono banknoty. Po raz pierwszy użyto ich w IX w. w Chinach, ale oficjalnie zaczęto stosować je w XVII w.</a:t>
            </a:r>
            <a:endParaRPr lang="pl-PL" sz="2600" dirty="0">
              <a:latin typeface="Trebuchet MS" pitchFamily="34" charset="0"/>
            </a:endParaRPr>
          </a:p>
        </p:txBody>
      </p:sp>
      <p:pic>
        <p:nvPicPr>
          <p:cNvPr id="7" name="Obraz 6" descr="us_dollars_png_by_absurdwordpreferred-d2xqaj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4752019" cy="3168013"/>
          </a:xfrm>
          <a:prstGeom prst="rect">
            <a:avLst/>
          </a:prstGeom>
        </p:spPr>
      </p:pic>
      <p:pic>
        <p:nvPicPr>
          <p:cNvPr id="9" name="Obraz 8" descr="100zl_awer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068960"/>
            <a:ext cx="4246837" cy="2128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trzalka-lewa.png">
            <a:hlinkClick r:id="rId2" action="ppaction://hlinksldjump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5589240"/>
            <a:ext cx="838095" cy="761905"/>
          </a:xfrm>
        </p:spPr>
      </p:pic>
      <p:sp>
        <p:nvSpPr>
          <p:cNvPr id="4" name="Prostokąt 3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Karty płatnicze</a:t>
            </a:r>
            <a:endParaRPr lang="pl-PL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9512" y="1412776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rebuchet MS" pitchFamily="34" charset="0"/>
              </a:rPr>
              <a:t>Dla bezpieczeństwa i wygody kupujących pod koniec XX w. stworzono możliwość płacenia za pomocą kart płatniczych oraz przelewów elektronicznych. Umożliwiają nam obrót dużymi sumami pieniędzy bez banknotów.</a:t>
            </a:r>
            <a:endParaRPr lang="pl-PL" sz="2800" dirty="0">
              <a:latin typeface="Trebuchet MS" pitchFamily="34" charset="0"/>
            </a:endParaRPr>
          </a:p>
        </p:txBody>
      </p:sp>
      <p:pic>
        <p:nvPicPr>
          <p:cNvPr id="8" name="Obraz 7" descr="visa-e1334516902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429000"/>
            <a:ext cx="4464496" cy="2808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strzalka-lewa.png">
            <a:hlinkClick r:id="rId2" action="ppaction://hlinksldjump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5589240"/>
            <a:ext cx="838095" cy="761905"/>
          </a:xfrm>
        </p:spPr>
      </p:pic>
      <p:sp>
        <p:nvSpPr>
          <p:cNvPr id="4" name="Prostokąt 3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Pieniądz w Polsce</a:t>
            </a:r>
            <a:endParaRPr lang="pl-PL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Obraz 6" descr="Banknoty w polsce dawni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33056"/>
            <a:ext cx="3960440" cy="2376264"/>
          </a:xfrm>
          <a:prstGeom prst="rect">
            <a:avLst/>
          </a:prstGeom>
        </p:spPr>
      </p:pic>
      <p:pic>
        <p:nvPicPr>
          <p:cNvPr id="8" name="Obraz 7" descr="pieniadze_banknoty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567143"/>
            <a:ext cx="3960440" cy="2149889"/>
          </a:xfrm>
          <a:prstGeom prst="rect">
            <a:avLst/>
          </a:prstGeom>
        </p:spPr>
      </p:pic>
      <p:pic>
        <p:nvPicPr>
          <p:cNvPr id="14" name="Obraz 13" descr="49737957_35896496_Mone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628800"/>
            <a:ext cx="3888432" cy="3749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</TotalTime>
  <Words>248</Words>
  <Application>Microsoft Office PowerPoint</Application>
  <PresentationFormat>Pokaz na ekranie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Miejski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Dominik</dc:creator>
  <cp:lastModifiedBy>PC</cp:lastModifiedBy>
  <cp:revision>13</cp:revision>
  <dcterms:created xsi:type="dcterms:W3CDTF">2014-03-30T15:00:13Z</dcterms:created>
  <dcterms:modified xsi:type="dcterms:W3CDTF">2014-03-30T16:45:33Z</dcterms:modified>
</cp:coreProperties>
</file>