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Default Extension="wav" ContentType="audio/wav"/>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855" autoAdjust="0"/>
    <p:restoredTop sz="94660"/>
  </p:normalViewPr>
  <p:slideViewPr>
    <p:cSldViewPr>
      <p:cViewPr varScale="1">
        <p:scale>
          <a:sx n="68" d="100"/>
          <a:sy n="68" d="100"/>
        </p:scale>
        <p:origin x="-1422" y="-11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smtClean="0"/>
              <a:t>Kliknij, aby edytować styl</a:t>
            </a:r>
            <a:endParaRPr lang="pl-PL"/>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pl-PL"/>
          </a:p>
        </p:txBody>
      </p:sp>
      <p:sp>
        <p:nvSpPr>
          <p:cNvPr id="4" name="Symbol zastępczy daty 3"/>
          <p:cNvSpPr>
            <a:spLocks noGrp="1"/>
          </p:cNvSpPr>
          <p:nvPr>
            <p:ph type="dt" sz="half" idx="10"/>
          </p:nvPr>
        </p:nvSpPr>
        <p:spPr/>
        <p:txBody>
          <a:bodyPr/>
          <a:lstStyle/>
          <a:p>
            <a:fld id="{7AC49119-F38B-4F9E-BCDC-19628D517F29}" type="datetimeFigureOut">
              <a:rPr lang="pl-PL" smtClean="0"/>
              <a:pPr/>
              <a:t>2014-03-31</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A38C4697-51EF-4274-B7EF-118E10A15BB4}" type="slidenum">
              <a:rPr lang="pl-PL" smtClean="0"/>
              <a:pPr/>
              <a:t>‹#›</a:t>
            </a:fld>
            <a:endParaRPr lang="pl-PL"/>
          </a:p>
        </p:txBody>
      </p:sp>
    </p:spTree>
  </p:cSld>
  <p:clrMapOvr>
    <a:masterClrMapping/>
  </p:clrMapOvr>
  <p:transition advTm="3000">
    <p:wedge/>
    <p:sndAc>
      <p:stSnd>
        <p:snd r:embed="rId1" name="chimes.wav"/>
      </p:stSnd>
    </p:sndAc>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7AC49119-F38B-4F9E-BCDC-19628D517F29}" type="datetimeFigureOut">
              <a:rPr lang="pl-PL" smtClean="0"/>
              <a:pPr/>
              <a:t>2014-03-31</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A38C4697-51EF-4274-B7EF-118E10A15BB4}" type="slidenum">
              <a:rPr lang="pl-PL" smtClean="0"/>
              <a:pPr/>
              <a:t>‹#›</a:t>
            </a:fld>
            <a:endParaRPr lang="pl-PL"/>
          </a:p>
        </p:txBody>
      </p:sp>
    </p:spTree>
  </p:cSld>
  <p:clrMapOvr>
    <a:masterClrMapping/>
  </p:clrMapOvr>
  <p:transition advTm="3000">
    <p:wedge/>
    <p:sndAc>
      <p:stSnd>
        <p:snd r:embed="rId1" name="chimes.wav"/>
      </p:stSnd>
    </p:sndAc>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smtClean="0"/>
              <a:t>Kliknij, aby edytować styl</a:t>
            </a:r>
            <a:endParaRPr lang="pl-PL"/>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7AC49119-F38B-4F9E-BCDC-19628D517F29}" type="datetimeFigureOut">
              <a:rPr lang="pl-PL" smtClean="0"/>
              <a:pPr/>
              <a:t>2014-03-31</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A38C4697-51EF-4274-B7EF-118E10A15BB4}" type="slidenum">
              <a:rPr lang="pl-PL" smtClean="0"/>
              <a:pPr/>
              <a:t>‹#›</a:t>
            </a:fld>
            <a:endParaRPr lang="pl-PL"/>
          </a:p>
        </p:txBody>
      </p:sp>
    </p:spTree>
  </p:cSld>
  <p:clrMapOvr>
    <a:masterClrMapping/>
  </p:clrMapOvr>
  <p:transition advTm="3000">
    <p:wedge/>
    <p:sndAc>
      <p:stSnd>
        <p:snd r:embed="rId1" name="chimes.wav"/>
      </p:stSnd>
    </p:sndAc>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7AC49119-F38B-4F9E-BCDC-19628D517F29}" type="datetimeFigureOut">
              <a:rPr lang="pl-PL" smtClean="0"/>
              <a:pPr/>
              <a:t>2014-03-31</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A38C4697-51EF-4274-B7EF-118E10A15BB4}" type="slidenum">
              <a:rPr lang="pl-PL" smtClean="0"/>
              <a:pPr/>
              <a:t>‹#›</a:t>
            </a:fld>
            <a:endParaRPr lang="pl-PL"/>
          </a:p>
        </p:txBody>
      </p:sp>
    </p:spTree>
  </p:cSld>
  <p:clrMapOvr>
    <a:masterClrMapping/>
  </p:clrMapOvr>
  <p:transition advTm="3000">
    <p:wedge/>
    <p:sndAc>
      <p:stSnd>
        <p:snd r:embed="rId1" name="chimes.wav"/>
      </p:stSnd>
    </p:sndAc>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smtClean="0"/>
              <a:t>Kliknij, aby edytować styl</a:t>
            </a:r>
            <a:endParaRPr lang="pl-PL"/>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p>
            <a:fld id="{7AC49119-F38B-4F9E-BCDC-19628D517F29}" type="datetimeFigureOut">
              <a:rPr lang="pl-PL" smtClean="0"/>
              <a:pPr/>
              <a:t>2014-03-31</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A38C4697-51EF-4274-B7EF-118E10A15BB4}" type="slidenum">
              <a:rPr lang="pl-PL" smtClean="0"/>
              <a:pPr/>
              <a:t>‹#›</a:t>
            </a:fld>
            <a:endParaRPr lang="pl-PL"/>
          </a:p>
        </p:txBody>
      </p:sp>
    </p:spTree>
  </p:cSld>
  <p:clrMapOvr>
    <a:masterClrMapping/>
  </p:clrMapOvr>
  <p:transition advTm="3000">
    <p:wedge/>
    <p:sndAc>
      <p:stSnd>
        <p:snd r:embed="rId1" name="chimes.wav"/>
      </p:stSnd>
    </p:sndAc>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4"/>
          <p:cNvSpPr>
            <a:spLocks noGrp="1"/>
          </p:cNvSpPr>
          <p:nvPr>
            <p:ph type="dt" sz="half" idx="10"/>
          </p:nvPr>
        </p:nvSpPr>
        <p:spPr/>
        <p:txBody>
          <a:bodyPr/>
          <a:lstStyle/>
          <a:p>
            <a:fld id="{7AC49119-F38B-4F9E-BCDC-19628D517F29}" type="datetimeFigureOut">
              <a:rPr lang="pl-PL" smtClean="0"/>
              <a:pPr/>
              <a:t>2014-03-31</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A38C4697-51EF-4274-B7EF-118E10A15BB4}" type="slidenum">
              <a:rPr lang="pl-PL" smtClean="0"/>
              <a:pPr/>
              <a:t>‹#›</a:t>
            </a:fld>
            <a:endParaRPr lang="pl-PL"/>
          </a:p>
        </p:txBody>
      </p:sp>
    </p:spTree>
  </p:cSld>
  <p:clrMapOvr>
    <a:masterClrMapping/>
  </p:clrMapOvr>
  <p:transition advTm="3000">
    <p:wedge/>
    <p:sndAc>
      <p:stSnd>
        <p:snd r:embed="rId1" name="chimes.wav"/>
      </p:stSnd>
    </p:sndAc>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smtClean="0"/>
              <a:t>Kliknij, aby edytować styl</a:t>
            </a:r>
            <a:endParaRPr lang="pl-PL"/>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6"/>
          <p:cNvSpPr>
            <a:spLocks noGrp="1"/>
          </p:cNvSpPr>
          <p:nvPr>
            <p:ph type="dt" sz="half" idx="10"/>
          </p:nvPr>
        </p:nvSpPr>
        <p:spPr/>
        <p:txBody>
          <a:bodyPr/>
          <a:lstStyle/>
          <a:p>
            <a:fld id="{7AC49119-F38B-4F9E-BCDC-19628D517F29}" type="datetimeFigureOut">
              <a:rPr lang="pl-PL" smtClean="0"/>
              <a:pPr/>
              <a:t>2014-03-31</a:t>
            </a:fld>
            <a:endParaRPr lang="pl-PL"/>
          </a:p>
        </p:txBody>
      </p:sp>
      <p:sp>
        <p:nvSpPr>
          <p:cNvPr id="8" name="Symbol zastępczy stopki 7"/>
          <p:cNvSpPr>
            <a:spLocks noGrp="1"/>
          </p:cNvSpPr>
          <p:nvPr>
            <p:ph type="ftr" sz="quarter" idx="11"/>
          </p:nvPr>
        </p:nvSpPr>
        <p:spPr/>
        <p:txBody>
          <a:bodyPr/>
          <a:lstStyle/>
          <a:p>
            <a:endParaRPr lang="pl-PL"/>
          </a:p>
        </p:txBody>
      </p:sp>
      <p:sp>
        <p:nvSpPr>
          <p:cNvPr id="9" name="Symbol zastępczy numeru slajdu 8"/>
          <p:cNvSpPr>
            <a:spLocks noGrp="1"/>
          </p:cNvSpPr>
          <p:nvPr>
            <p:ph type="sldNum" sz="quarter" idx="12"/>
          </p:nvPr>
        </p:nvSpPr>
        <p:spPr/>
        <p:txBody>
          <a:bodyPr/>
          <a:lstStyle/>
          <a:p>
            <a:fld id="{A38C4697-51EF-4274-B7EF-118E10A15BB4}" type="slidenum">
              <a:rPr lang="pl-PL" smtClean="0"/>
              <a:pPr/>
              <a:t>‹#›</a:t>
            </a:fld>
            <a:endParaRPr lang="pl-PL"/>
          </a:p>
        </p:txBody>
      </p:sp>
    </p:spTree>
  </p:cSld>
  <p:clrMapOvr>
    <a:masterClrMapping/>
  </p:clrMapOvr>
  <p:transition advTm="3000">
    <p:wedge/>
    <p:sndAc>
      <p:stSnd>
        <p:snd r:embed="rId1" name="chimes.wav"/>
      </p:stSnd>
    </p:sndAc>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daty 2"/>
          <p:cNvSpPr>
            <a:spLocks noGrp="1"/>
          </p:cNvSpPr>
          <p:nvPr>
            <p:ph type="dt" sz="half" idx="10"/>
          </p:nvPr>
        </p:nvSpPr>
        <p:spPr/>
        <p:txBody>
          <a:bodyPr/>
          <a:lstStyle/>
          <a:p>
            <a:fld id="{7AC49119-F38B-4F9E-BCDC-19628D517F29}" type="datetimeFigureOut">
              <a:rPr lang="pl-PL" smtClean="0"/>
              <a:pPr/>
              <a:t>2014-03-31</a:t>
            </a:fld>
            <a:endParaRPr lang="pl-PL"/>
          </a:p>
        </p:txBody>
      </p:sp>
      <p:sp>
        <p:nvSpPr>
          <p:cNvPr id="4" name="Symbol zastępczy stopki 3"/>
          <p:cNvSpPr>
            <a:spLocks noGrp="1"/>
          </p:cNvSpPr>
          <p:nvPr>
            <p:ph type="ftr" sz="quarter" idx="11"/>
          </p:nvPr>
        </p:nvSpPr>
        <p:spPr/>
        <p:txBody>
          <a:bodyPr/>
          <a:lstStyle/>
          <a:p>
            <a:endParaRPr lang="pl-PL"/>
          </a:p>
        </p:txBody>
      </p:sp>
      <p:sp>
        <p:nvSpPr>
          <p:cNvPr id="5" name="Symbol zastępczy numeru slajdu 4"/>
          <p:cNvSpPr>
            <a:spLocks noGrp="1"/>
          </p:cNvSpPr>
          <p:nvPr>
            <p:ph type="sldNum" sz="quarter" idx="12"/>
          </p:nvPr>
        </p:nvSpPr>
        <p:spPr/>
        <p:txBody>
          <a:bodyPr/>
          <a:lstStyle/>
          <a:p>
            <a:fld id="{A38C4697-51EF-4274-B7EF-118E10A15BB4}" type="slidenum">
              <a:rPr lang="pl-PL" smtClean="0"/>
              <a:pPr/>
              <a:t>‹#›</a:t>
            </a:fld>
            <a:endParaRPr lang="pl-PL"/>
          </a:p>
        </p:txBody>
      </p:sp>
    </p:spTree>
  </p:cSld>
  <p:clrMapOvr>
    <a:masterClrMapping/>
  </p:clrMapOvr>
  <p:transition advTm="3000">
    <p:wedge/>
    <p:sndAc>
      <p:stSnd>
        <p:snd r:embed="rId1" name="chimes.wav"/>
      </p:stSnd>
    </p:sndAc>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7AC49119-F38B-4F9E-BCDC-19628D517F29}" type="datetimeFigureOut">
              <a:rPr lang="pl-PL" smtClean="0"/>
              <a:pPr/>
              <a:t>2014-03-31</a:t>
            </a:fld>
            <a:endParaRPr lang="pl-PL"/>
          </a:p>
        </p:txBody>
      </p:sp>
      <p:sp>
        <p:nvSpPr>
          <p:cNvPr id="3" name="Symbol zastępczy stopki 2"/>
          <p:cNvSpPr>
            <a:spLocks noGrp="1"/>
          </p:cNvSpPr>
          <p:nvPr>
            <p:ph type="ftr" sz="quarter" idx="11"/>
          </p:nvPr>
        </p:nvSpPr>
        <p:spPr/>
        <p:txBody>
          <a:bodyPr/>
          <a:lstStyle/>
          <a:p>
            <a:endParaRPr lang="pl-PL"/>
          </a:p>
        </p:txBody>
      </p:sp>
      <p:sp>
        <p:nvSpPr>
          <p:cNvPr id="4" name="Symbol zastępczy numeru slajdu 3"/>
          <p:cNvSpPr>
            <a:spLocks noGrp="1"/>
          </p:cNvSpPr>
          <p:nvPr>
            <p:ph type="sldNum" sz="quarter" idx="12"/>
          </p:nvPr>
        </p:nvSpPr>
        <p:spPr/>
        <p:txBody>
          <a:bodyPr/>
          <a:lstStyle/>
          <a:p>
            <a:fld id="{A38C4697-51EF-4274-B7EF-118E10A15BB4}" type="slidenum">
              <a:rPr lang="pl-PL" smtClean="0"/>
              <a:pPr/>
              <a:t>‹#›</a:t>
            </a:fld>
            <a:endParaRPr lang="pl-PL"/>
          </a:p>
        </p:txBody>
      </p:sp>
    </p:spTree>
  </p:cSld>
  <p:clrMapOvr>
    <a:masterClrMapping/>
  </p:clrMapOvr>
  <p:transition advTm="3000">
    <p:wedge/>
    <p:sndAc>
      <p:stSnd>
        <p:snd r:embed="rId1" name="chimes.wav"/>
      </p:stSnd>
    </p:sndAc>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smtClean="0"/>
              <a:t>Kliknij, aby edytować styl</a:t>
            </a:r>
            <a:endParaRPr lang="pl-PL"/>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7AC49119-F38B-4F9E-BCDC-19628D517F29}" type="datetimeFigureOut">
              <a:rPr lang="pl-PL" smtClean="0"/>
              <a:pPr/>
              <a:t>2014-03-31</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A38C4697-51EF-4274-B7EF-118E10A15BB4}" type="slidenum">
              <a:rPr lang="pl-PL" smtClean="0"/>
              <a:pPr/>
              <a:t>‹#›</a:t>
            </a:fld>
            <a:endParaRPr lang="pl-PL"/>
          </a:p>
        </p:txBody>
      </p:sp>
    </p:spTree>
  </p:cSld>
  <p:clrMapOvr>
    <a:masterClrMapping/>
  </p:clrMapOvr>
  <p:transition advTm="3000">
    <p:wedge/>
    <p:sndAc>
      <p:stSnd>
        <p:snd r:embed="rId1" name="chimes.wav"/>
      </p:stSnd>
    </p:sndAc>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smtClean="0"/>
              <a:t>Kliknij, aby edytować styl</a:t>
            </a:r>
            <a:endParaRPr lang="pl-PL"/>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7AC49119-F38B-4F9E-BCDC-19628D517F29}" type="datetimeFigureOut">
              <a:rPr lang="pl-PL" smtClean="0"/>
              <a:pPr/>
              <a:t>2014-03-31</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A38C4697-51EF-4274-B7EF-118E10A15BB4}" type="slidenum">
              <a:rPr lang="pl-PL" smtClean="0"/>
              <a:pPr/>
              <a:t>‹#›</a:t>
            </a:fld>
            <a:endParaRPr lang="pl-PL"/>
          </a:p>
        </p:txBody>
      </p:sp>
    </p:spTree>
  </p:cSld>
  <p:clrMapOvr>
    <a:masterClrMapping/>
  </p:clrMapOvr>
  <p:transition advTm="3000">
    <p:wedge/>
    <p:sndAc>
      <p:stSnd>
        <p:snd r:embed="rId1" name="chimes.wav"/>
      </p:stSnd>
    </p:sndAc>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audio" Target="../media/audio1.wav"/><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l-PL" smtClean="0"/>
              <a:t>Kliknij, aby edytować styl</a:t>
            </a:r>
            <a:endParaRPr lang="pl-PL"/>
          </a:p>
        </p:txBody>
      </p:sp>
      <p:sp>
        <p:nvSpPr>
          <p:cNvPr id="3" name="Symbol zastępczy teks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AC49119-F38B-4F9E-BCDC-19628D517F29}" type="datetimeFigureOut">
              <a:rPr lang="pl-PL" smtClean="0"/>
              <a:pPr/>
              <a:t>2014-03-31</a:t>
            </a:fld>
            <a:endParaRPr lang="pl-PL"/>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38C4697-51EF-4274-B7EF-118E10A15BB4}" type="slidenum">
              <a:rPr lang="pl-PL" smtClean="0"/>
              <a:pPr/>
              <a:t>‹#›</a:t>
            </a:fld>
            <a:endParaRPr lang="pl-P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advTm="3000">
    <p:wedge/>
    <p:sndAc>
      <p:stSnd>
        <p:snd r:embed="rId13" name="chimes.wav"/>
      </p:stSnd>
    </p:sndAc>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audio" Target="../media/audio1.wav"/><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8" Type="http://schemas.openxmlformats.org/officeDocument/2006/relationships/image" Target="../media/image4.jpeg"/><Relationship Id="rId3" Type="http://schemas.openxmlformats.org/officeDocument/2006/relationships/slide" Target="slide3.xml"/><Relationship Id="rId7" Type="http://schemas.openxmlformats.org/officeDocument/2006/relationships/slide" Target="slide7.xml"/><Relationship Id="rId2" Type="http://schemas.openxmlformats.org/officeDocument/2006/relationships/image" Target="../media/image3.jpeg"/><Relationship Id="rId1" Type="http://schemas.openxmlformats.org/officeDocument/2006/relationships/slideLayout" Target="../slideLayouts/slideLayout2.xml"/><Relationship Id="rId6" Type="http://schemas.openxmlformats.org/officeDocument/2006/relationships/slide" Target="slide6.xml"/><Relationship Id="rId5" Type="http://schemas.openxmlformats.org/officeDocument/2006/relationships/slide" Target="slide5.xml"/><Relationship Id="rId4" Type="http://schemas.openxmlformats.org/officeDocument/2006/relationships/slide" Target="slide4.xml"/><Relationship Id="rId9" Type="http://schemas.openxmlformats.org/officeDocument/2006/relationships/slide" Target="slide8.xml"/></Relationships>
</file>

<file path=ppt/slides/_rels/slide3.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3" cstate="print"/>
          <a:tile tx="0" ty="0" sx="100000" sy="100000" flip="none" algn="tl"/>
        </a:blipFill>
        <a:effectLst/>
      </p:bgPr>
    </p:bg>
    <p:spTree>
      <p:nvGrpSpPr>
        <p:cNvPr id="1" name=""/>
        <p:cNvGrpSpPr/>
        <p:nvPr/>
      </p:nvGrpSpPr>
      <p:grpSpPr>
        <a:xfrm>
          <a:off x="0" y="0"/>
          <a:ext cx="0" cy="0"/>
          <a:chOff x="0" y="0"/>
          <a:chExt cx="0" cy="0"/>
        </a:xfrm>
      </p:grpSpPr>
      <p:pic>
        <p:nvPicPr>
          <p:cNvPr id="11271" name="Picture 7" descr="http://managedadmin.com/wp-content/uploads/2013/02/Credit-Card-Processing.jpeg"/>
          <p:cNvPicPr>
            <a:picLocks noChangeAspect="1" noChangeArrowheads="1"/>
          </p:cNvPicPr>
          <p:nvPr/>
        </p:nvPicPr>
        <p:blipFill>
          <a:blip r:embed="rId4" cstate="print"/>
          <a:srcRect/>
          <a:stretch>
            <a:fillRect/>
          </a:stretch>
        </p:blipFill>
        <p:spPr bwMode="auto">
          <a:xfrm>
            <a:off x="395536" y="2204864"/>
            <a:ext cx="8319583" cy="4437112"/>
          </a:xfrm>
          <a:prstGeom prst="rect">
            <a:avLst/>
          </a:prstGeom>
          <a:noFill/>
        </p:spPr>
      </p:pic>
      <p:sp>
        <p:nvSpPr>
          <p:cNvPr id="10" name="Prostokąt 9"/>
          <p:cNvSpPr/>
          <p:nvPr/>
        </p:nvSpPr>
        <p:spPr>
          <a:xfrm>
            <a:off x="0" y="260648"/>
            <a:ext cx="9144000" cy="1754326"/>
          </a:xfrm>
          <a:prstGeom prst="rect">
            <a:avLst/>
          </a:prstGeom>
          <a:noFill/>
        </p:spPr>
        <p:txBody>
          <a:bodyPr wrap="square" lIns="91440" tIns="45720" rIns="91440" bIns="45720">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r>
              <a:rPr lang="pl-PL" sz="5400" b="1" spc="100" dirty="0" smtClean="0">
                <a:ln w="18000">
                  <a:solidFill>
                    <a:schemeClr val="accent1">
                      <a:satMod val="200000"/>
                      <a:tint val="72000"/>
                    </a:schemeClr>
                  </a:solidFill>
                  <a:prstDash val="solid"/>
                </a:ln>
                <a:solidFill>
                  <a:schemeClr val="accent1">
                    <a:satMod val="280000"/>
                    <a:tint val="100000"/>
                    <a:alpha val="5700"/>
                  </a:schemeClr>
                </a:solidFill>
                <a:effectLst>
                  <a:outerShdw blurRad="25000" dist="20000" dir="16020000" algn="tl">
                    <a:schemeClr val="accent1">
                      <a:satMod val="200000"/>
                      <a:shade val="1000"/>
                      <a:alpha val="60000"/>
                    </a:schemeClr>
                  </a:outerShdw>
                </a:effectLst>
              </a:rPr>
              <a:t>Rodzaje kart płatniczych </a:t>
            </a:r>
            <a:br>
              <a:rPr lang="pl-PL" sz="5400" b="1" spc="100" dirty="0" smtClean="0">
                <a:ln w="18000">
                  <a:solidFill>
                    <a:schemeClr val="accent1">
                      <a:satMod val="200000"/>
                      <a:tint val="72000"/>
                    </a:schemeClr>
                  </a:solidFill>
                  <a:prstDash val="solid"/>
                </a:ln>
                <a:solidFill>
                  <a:schemeClr val="accent1">
                    <a:satMod val="280000"/>
                    <a:tint val="100000"/>
                    <a:alpha val="5700"/>
                  </a:schemeClr>
                </a:solidFill>
                <a:effectLst>
                  <a:outerShdw blurRad="25000" dist="20000" dir="16020000" algn="tl">
                    <a:schemeClr val="accent1">
                      <a:satMod val="200000"/>
                      <a:shade val="1000"/>
                      <a:alpha val="60000"/>
                    </a:schemeClr>
                  </a:outerShdw>
                </a:effectLst>
              </a:rPr>
            </a:br>
            <a:r>
              <a:rPr lang="pl-PL" sz="5400" b="1" spc="100" dirty="0" smtClean="0">
                <a:ln w="18000">
                  <a:solidFill>
                    <a:schemeClr val="accent1">
                      <a:satMod val="200000"/>
                      <a:tint val="72000"/>
                    </a:schemeClr>
                  </a:solidFill>
                  <a:prstDash val="solid"/>
                </a:ln>
                <a:solidFill>
                  <a:schemeClr val="accent1">
                    <a:satMod val="280000"/>
                    <a:tint val="100000"/>
                    <a:alpha val="5700"/>
                  </a:schemeClr>
                </a:solidFill>
                <a:effectLst>
                  <a:outerShdw blurRad="25000" dist="20000" dir="16020000" algn="tl">
                    <a:schemeClr val="accent1">
                      <a:satMod val="200000"/>
                      <a:shade val="1000"/>
                      <a:alpha val="60000"/>
                    </a:schemeClr>
                  </a:outerShdw>
                </a:effectLst>
              </a:rPr>
              <a:t>w Polsce</a:t>
            </a:r>
            <a:endParaRPr lang="pl-PL" sz="5400" b="1" cap="none" spc="0"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endParaRPr>
          </a:p>
        </p:txBody>
      </p:sp>
    </p:spTree>
  </p:cSld>
  <p:clrMapOvr>
    <a:masterClrMapping/>
  </p:clrMapOvr>
  <p:transition advTm="3000">
    <p:wedge/>
    <p:sndAc>
      <p:stSnd>
        <p:snd r:embed="rId2" name="chimes.wav"/>
      </p:stSnd>
    </p:sndAc>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4" name="Prostokąt 3"/>
          <p:cNvSpPr/>
          <p:nvPr/>
        </p:nvSpPr>
        <p:spPr>
          <a:xfrm>
            <a:off x="-468560" y="476672"/>
            <a:ext cx="10116616" cy="1323439"/>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pl-PL" sz="80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Karty płatnicze:</a:t>
            </a:r>
            <a:endParaRPr lang="pl-PL" sz="80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6" name="pole tekstowe 5">
            <a:hlinkClick r:id="rId3" action="ppaction://hlinksldjump"/>
          </p:cNvPr>
          <p:cNvSpPr txBox="1"/>
          <p:nvPr/>
        </p:nvSpPr>
        <p:spPr>
          <a:xfrm>
            <a:off x="5004048" y="3212976"/>
            <a:ext cx="3456384" cy="584775"/>
          </a:xfrm>
          <a:prstGeom prst="rect">
            <a:avLst/>
          </a:prstGeom>
          <a:noFill/>
        </p:spPr>
        <p:txBody>
          <a:bodyPr wrap="square" rtlCol="0">
            <a:spAutoFit/>
          </a:bodyPr>
          <a:lstStyle/>
          <a:p>
            <a:r>
              <a:rPr lang="pl-PL" sz="3200" dirty="0" smtClean="0">
                <a:hlinkClick r:id="rId3" action="ppaction://hlinksldjump"/>
              </a:rPr>
              <a:t>Karty debetowe</a:t>
            </a:r>
            <a:endParaRPr lang="pl-PL" sz="3200" dirty="0"/>
          </a:p>
        </p:txBody>
      </p:sp>
      <p:sp>
        <p:nvSpPr>
          <p:cNvPr id="7" name="pole tekstowe 6"/>
          <p:cNvSpPr txBox="1"/>
          <p:nvPr/>
        </p:nvSpPr>
        <p:spPr>
          <a:xfrm>
            <a:off x="5004048" y="3717032"/>
            <a:ext cx="3240360" cy="584775"/>
          </a:xfrm>
          <a:prstGeom prst="rect">
            <a:avLst/>
          </a:prstGeom>
          <a:noFill/>
        </p:spPr>
        <p:txBody>
          <a:bodyPr wrap="square" rtlCol="0">
            <a:spAutoFit/>
          </a:bodyPr>
          <a:lstStyle/>
          <a:p>
            <a:r>
              <a:rPr lang="pl-PL" sz="3200" dirty="0">
                <a:hlinkClick r:id="rId4" action="ppaction://hlinksldjump"/>
              </a:rPr>
              <a:t>K</a:t>
            </a:r>
            <a:r>
              <a:rPr lang="pl-PL" sz="3200" dirty="0" smtClean="0">
                <a:hlinkClick r:id="rId4" action="ppaction://hlinksldjump"/>
              </a:rPr>
              <a:t>arty kredytowe</a:t>
            </a:r>
            <a:endParaRPr lang="pl-PL" sz="3200" dirty="0"/>
          </a:p>
        </p:txBody>
      </p:sp>
      <p:sp>
        <p:nvSpPr>
          <p:cNvPr id="8" name="pole tekstowe 7"/>
          <p:cNvSpPr txBox="1"/>
          <p:nvPr/>
        </p:nvSpPr>
        <p:spPr>
          <a:xfrm>
            <a:off x="5004048" y="4221088"/>
            <a:ext cx="3420745" cy="584775"/>
          </a:xfrm>
          <a:prstGeom prst="rect">
            <a:avLst/>
          </a:prstGeom>
          <a:noFill/>
        </p:spPr>
        <p:txBody>
          <a:bodyPr wrap="none" rtlCol="0">
            <a:spAutoFit/>
          </a:bodyPr>
          <a:lstStyle/>
          <a:p>
            <a:r>
              <a:rPr lang="pl-PL" sz="3200" dirty="0" smtClean="0">
                <a:hlinkClick r:id="rId5" action="ppaction://hlinksldjump"/>
              </a:rPr>
              <a:t>Karty obciążeniowe</a:t>
            </a:r>
            <a:endParaRPr lang="pl-PL" sz="3200" dirty="0"/>
          </a:p>
        </p:txBody>
      </p:sp>
      <p:sp>
        <p:nvSpPr>
          <p:cNvPr id="9" name="pole tekstowe 8"/>
          <p:cNvSpPr txBox="1"/>
          <p:nvPr/>
        </p:nvSpPr>
        <p:spPr>
          <a:xfrm>
            <a:off x="5004048" y="4725144"/>
            <a:ext cx="2744277" cy="584775"/>
          </a:xfrm>
          <a:prstGeom prst="rect">
            <a:avLst/>
          </a:prstGeom>
          <a:noFill/>
        </p:spPr>
        <p:txBody>
          <a:bodyPr wrap="none" rtlCol="0">
            <a:spAutoFit/>
          </a:bodyPr>
          <a:lstStyle/>
          <a:p>
            <a:r>
              <a:rPr lang="pl-PL" sz="3200" dirty="0" smtClean="0">
                <a:hlinkClick r:id="rId6" action="ppaction://hlinksldjump"/>
              </a:rPr>
              <a:t>Karty wirtualne</a:t>
            </a:r>
            <a:endParaRPr lang="pl-PL" sz="3200" dirty="0"/>
          </a:p>
        </p:txBody>
      </p:sp>
      <p:sp>
        <p:nvSpPr>
          <p:cNvPr id="10" name="pole tekstowe 9"/>
          <p:cNvSpPr txBox="1"/>
          <p:nvPr/>
        </p:nvSpPr>
        <p:spPr>
          <a:xfrm>
            <a:off x="5004048" y="5157192"/>
            <a:ext cx="3528392" cy="584775"/>
          </a:xfrm>
          <a:prstGeom prst="rect">
            <a:avLst/>
          </a:prstGeom>
          <a:noFill/>
        </p:spPr>
        <p:txBody>
          <a:bodyPr wrap="square" rtlCol="0">
            <a:spAutoFit/>
          </a:bodyPr>
          <a:lstStyle/>
          <a:p>
            <a:r>
              <a:rPr lang="pl-PL" sz="3200" dirty="0" smtClean="0">
                <a:hlinkClick r:id="rId7" action="ppaction://hlinksldjump"/>
              </a:rPr>
              <a:t>Karty przedpłacone</a:t>
            </a:r>
            <a:endParaRPr lang="pl-PL" sz="3200" dirty="0"/>
          </a:p>
        </p:txBody>
      </p:sp>
      <p:pic>
        <p:nvPicPr>
          <p:cNvPr id="5122" name="Picture 2" descr="http://bobowa24.pl/wp-content/uploads/2013/08/20100209135043.jpg"/>
          <p:cNvPicPr>
            <a:picLocks noChangeAspect="1" noChangeArrowheads="1"/>
          </p:cNvPicPr>
          <p:nvPr/>
        </p:nvPicPr>
        <p:blipFill>
          <a:blip r:embed="rId8" cstate="print"/>
          <a:srcRect/>
          <a:stretch>
            <a:fillRect/>
          </a:stretch>
        </p:blipFill>
        <p:spPr bwMode="auto">
          <a:xfrm>
            <a:off x="0" y="2492896"/>
            <a:ext cx="4870480" cy="3528392"/>
          </a:xfrm>
          <a:prstGeom prst="rect">
            <a:avLst/>
          </a:prstGeom>
          <a:noFill/>
        </p:spPr>
      </p:pic>
      <p:sp>
        <p:nvSpPr>
          <p:cNvPr id="11" name="Uśmiechnięta buźka 10">
            <a:hlinkClick r:id="rId9" action="ppaction://hlinksldjump"/>
          </p:cNvPr>
          <p:cNvSpPr/>
          <p:nvPr/>
        </p:nvSpPr>
        <p:spPr>
          <a:xfrm>
            <a:off x="7812360" y="5661248"/>
            <a:ext cx="1152128" cy="1008112"/>
          </a:xfrm>
          <a:prstGeom prst="smileyFace">
            <a:avLst/>
          </a:prstGeom>
          <a:solidFill>
            <a:schemeClr val="accent2">
              <a:lumMod val="75000"/>
            </a:schemeClr>
          </a:soli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Tree>
  </p:cSld>
  <p:clrMapOvr>
    <a:masterClrMapping/>
  </p:clrMapOvr>
  <p:transition>
    <p:dissolv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BE4AE"/>
            </a:gs>
            <a:gs pos="13000">
              <a:srgbClr val="BD922A"/>
            </a:gs>
            <a:gs pos="21001">
              <a:srgbClr val="BD922A"/>
            </a:gs>
            <a:gs pos="63000">
              <a:srgbClr val="FBE4AE"/>
            </a:gs>
            <a:gs pos="67000">
              <a:srgbClr val="BD922A"/>
            </a:gs>
            <a:gs pos="69000">
              <a:srgbClr val="835E17"/>
            </a:gs>
            <a:gs pos="82001">
              <a:srgbClr val="A28949"/>
            </a:gs>
            <a:gs pos="100000">
              <a:srgbClr val="FAE3B7"/>
            </a:gs>
          </a:gsLst>
          <a:lin ang="16200000" scaled="1"/>
          <a:tileRect/>
        </a:gradFill>
        <a:effectLst/>
      </p:bgPr>
    </p:bg>
    <p:spTree>
      <p:nvGrpSpPr>
        <p:cNvPr id="1" name=""/>
        <p:cNvGrpSpPr/>
        <p:nvPr/>
      </p:nvGrpSpPr>
      <p:grpSpPr>
        <a:xfrm>
          <a:off x="0" y="0"/>
          <a:ext cx="0" cy="0"/>
          <a:chOff x="0" y="0"/>
          <a:chExt cx="0" cy="0"/>
        </a:xfrm>
      </p:grpSpPr>
      <p:pic>
        <p:nvPicPr>
          <p:cNvPr id="15362" name="Picture 2" descr="http://www.multiperfumeria.pl/data/include/cms/PEKAO/Karta1.PNG"/>
          <p:cNvPicPr>
            <a:picLocks noChangeAspect="1" noChangeArrowheads="1"/>
          </p:cNvPicPr>
          <p:nvPr/>
        </p:nvPicPr>
        <p:blipFill>
          <a:blip r:embed="rId2" cstate="print"/>
          <a:srcRect/>
          <a:stretch>
            <a:fillRect/>
          </a:stretch>
        </p:blipFill>
        <p:spPr bwMode="auto">
          <a:xfrm rot="20687551">
            <a:off x="6125906" y="4726809"/>
            <a:ext cx="2832789" cy="1791008"/>
          </a:xfrm>
          <a:prstGeom prst="rect">
            <a:avLst/>
          </a:prstGeom>
          <a:noFill/>
        </p:spPr>
      </p:pic>
      <p:sp>
        <p:nvSpPr>
          <p:cNvPr id="4" name="Prostokąt 3"/>
          <p:cNvSpPr/>
          <p:nvPr/>
        </p:nvSpPr>
        <p:spPr>
          <a:xfrm>
            <a:off x="0" y="332656"/>
            <a:ext cx="9144000" cy="1446550"/>
          </a:xfrm>
          <a:prstGeom prst="rect">
            <a:avLst/>
          </a:prstGeom>
          <a:noFill/>
        </p:spPr>
        <p:txBody>
          <a:bodyPr wrap="squar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pl-PL" sz="8800" b="1" cap="none" spc="0"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Karty debetowe</a:t>
            </a:r>
            <a:endParaRPr lang="pl-PL" sz="8800" b="1" cap="none" spc="0"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p:txBody>
      </p:sp>
      <p:sp>
        <p:nvSpPr>
          <p:cNvPr id="5" name="pole tekstowe 4"/>
          <p:cNvSpPr txBox="1"/>
          <p:nvPr/>
        </p:nvSpPr>
        <p:spPr>
          <a:xfrm>
            <a:off x="323528" y="2708920"/>
            <a:ext cx="8820472" cy="2862322"/>
          </a:xfrm>
          <a:prstGeom prst="rect">
            <a:avLst/>
          </a:prstGeom>
          <a:noFill/>
        </p:spPr>
        <p:txBody>
          <a:bodyPr wrap="square" rtlCol="0">
            <a:spAutoFit/>
          </a:bodyPr>
          <a:lstStyle/>
          <a:p>
            <a:r>
              <a:rPr lang="pl-PL" dirty="0"/>
              <a:t>Karta debetowa z założenia daje dostęp do zgromadzonej na własnym rachunku gotówki – bez potrzeby odwiedzania </a:t>
            </a:r>
            <a:r>
              <a:rPr lang="pl-PL" u="sng" dirty="0" smtClean="0"/>
              <a:t>banku</a:t>
            </a:r>
            <a:r>
              <a:rPr lang="pl-PL" dirty="0" smtClean="0"/>
              <a:t>. </a:t>
            </a:r>
            <a:r>
              <a:rPr lang="pl-PL" dirty="0"/>
              <a:t>Gotówkę można pobierać w bankomatach, zatwierdzając wypłatę kodem PIN (ang. </a:t>
            </a:r>
            <a:r>
              <a:rPr lang="pl-PL" dirty="0" err="1"/>
              <a:t>Personal</a:t>
            </a:r>
            <a:r>
              <a:rPr lang="pl-PL" dirty="0"/>
              <a:t> </a:t>
            </a:r>
            <a:r>
              <a:rPr lang="pl-PL" dirty="0" err="1"/>
              <a:t>Identification</a:t>
            </a:r>
            <a:r>
              <a:rPr lang="pl-PL" dirty="0"/>
              <a:t> </a:t>
            </a:r>
            <a:r>
              <a:rPr lang="pl-PL" dirty="0" err="1"/>
              <a:t>Number</a:t>
            </a:r>
            <a:r>
              <a:rPr lang="pl-PL" dirty="0"/>
              <a:t>). To czterocyfrowa, znana tylko posiadaczowi karty liczba, mająca zabezpieczyć dostęp do karty niepowołanym osobom. Podobne rozwiązanie stosowane jest na przykład w telefonach komórkowych.</a:t>
            </a:r>
            <a:r>
              <a:rPr lang="pl-PL" dirty="0" smtClean="0"/>
              <a:t/>
            </a:r>
            <a:br>
              <a:rPr lang="pl-PL" dirty="0" smtClean="0"/>
            </a:br>
            <a:r>
              <a:rPr lang="pl-PL" dirty="0" smtClean="0"/>
              <a:t/>
            </a:r>
            <a:br>
              <a:rPr lang="pl-PL" dirty="0" smtClean="0"/>
            </a:br>
            <a:r>
              <a:rPr lang="pl-PL" dirty="0"/>
              <a:t>Kartą debetową można opłacać zakupy w sklepach i placówkach handlowo-usługowych wyposażonych w odpowiednie terminale. Po dokonaniu zakupów kasjer prosi o zaakceptowanie płatności kodem PIN lub o złożenie podpisu na wydrukowanym potwierdzeniu.</a:t>
            </a:r>
          </a:p>
        </p:txBody>
      </p:sp>
      <p:sp>
        <p:nvSpPr>
          <p:cNvPr id="6" name="Strzałka w dół 5">
            <a:hlinkClick r:id="rId3" action="ppaction://hlinksldjump"/>
          </p:cNvPr>
          <p:cNvSpPr/>
          <p:nvPr/>
        </p:nvSpPr>
        <p:spPr>
          <a:xfrm>
            <a:off x="5076056" y="5733256"/>
            <a:ext cx="792088" cy="836712"/>
          </a:xfrm>
          <a:prstGeom prst="downArrow">
            <a:avLst/>
          </a:prstGeom>
          <a:solidFill>
            <a:schemeClr val="accent6">
              <a:lumMod val="75000"/>
            </a:schemeClr>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Tree>
  </p:cSld>
  <p:clrMapOvr>
    <a:masterClrMapping/>
  </p:clrMapOvr>
  <p:transition>
    <p:wipe dir="u"/>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2">
            <a:lumMod val="20000"/>
            <a:lumOff val="80000"/>
          </a:schemeClr>
        </a:solidFill>
        <a:effectLst/>
      </p:bgPr>
    </p:bg>
    <p:spTree>
      <p:nvGrpSpPr>
        <p:cNvPr id="1" name=""/>
        <p:cNvGrpSpPr/>
        <p:nvPr/>
      </p:nvGrpSpPr>
      <p:grpSpPr>
        <a:xfrm>
          <a:off x="0" y="0"/>
          <a:ext cx="0" cy="0"/>
          <a:chOff x="0" y="0"/>
          <a:chExt cx="0" cy="0"/>
        </a:xfrm>
      </p:grpSpPr>
      <p:pic>
        <p:nvPicPr>
          <p:cNvPr id="16386" name="Picture 2" descr="http://www.aliorbank.pl/resources/res/zdjecia_produktow/wizerunki_kart/karta_kredytowa_kb_silver.jpg"/>
          <p:cNvPicPr>
            <a:picLocks noChangeAspect="1" noChangeArrowheads="1"/>
          </p:cNvPicPr>
          <p:nvPr/>
        </p:nvPicPr>
        <p:blipFill>
          <a:blip r:embed="rId2" cstate="print"/>
          <a:srcRect/>
          <a:stretch>
            <a:fillRect/>
          </a:stretch>
        </p:blipFill>
        <p:spPr bwMode="auto">
          <a:xfrm rot="21024092">
            <a:off x="5941790" y="4651984"/>
            <a:ext cx="3059832" cy="1964665"/>
          </a:xfrm>
          <a:prstGeom prst="rect">
            <a:avLst/>
          </a:prstGeom>
          <a:noFill/>
        </p:spPr>
      </p:pic>
      <p:sp>
        <p:nvSpPr>
          <p:cNvPr id="7" name="Prostokąt 6"/>
          <p:cNvSpPr/>
          <p:nvPr/>
        </p:nvSpPr>
        <p:spPr>
          <a:xfrm>
            <a:off x="467544" y="476672"/>
            <a:ext cx="7952562" cy="1446550"/>
          </a:xfrm>
          <a:prstGeom prst="rect">
            <a:avLst/>
          </a:prstGeom>
          <a:noFill/>
        </p:spPr>
        <p:txBody>
          <a:bodyPr wrap="none" lIns="91440" tIns="45720" rIns="91440" bIns="45720">
            <a:spAutoFit/>
          </a:bodyPr>
          <a:lstStyle/>
          <a:p>
            <a:pPr algn="ctr"/>
            <a:r>
              <a:rPr lang="pl-PL" sz="8800" b="1" cap="none" spc="0"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Karty kredytowe</a:t>
            </a:r>
            <a:endParaRPr lang="pl-PL" sz="8800" b="1" cap="none" spc="0"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endParaRPr>
          </a:p>
        </p:txBody>
      </p:sp>
      <p:sp>
        <p:nvSpPr>
          <p:cNvPr id="9" name="pole tekstowe 8"/>
          <p:cNvSpPr txBox="1"/>
          <p:nvPr/>
        </p:nvSpPr>
        <p:spPr>
          <a:xfrm>
            <a:off x="539552" y="2132856"/>
            <a:ext cx="8208912" cy="2862322"/>
          </a:xfrm>
          <a:prstGeom prst="rect">
            <a:avLst/>
          </a:prstGeom>
          <a:noFill/>
        </p:spPr>
        <p:txBody>
          <a:bodyPr wrap="square" rtlCol="0">
            <a:spAutoFit/>
          </a:bodyPr>
          <a:lstStyle/>
          <a:p>
            <a:r>
              <a:rPr lang="pl-PL" dirty="0"/>
              <a:t>Są to karty, które umożliwiają skorzystanie z przyznanego przez bank limitu kredytowego przypisanego do karty. W większości przypadków są to karty „wypukłe” (czasami spotyka się określenie „</a:t>
            </a:r>
            <a:r>
              <a:rPr lang="pl-PL" dirty="0" err="1"/>
              <a:t>embosowane</a:t>
            </a:r>
            <a:r>
              <a:rPr lang="pl-PL" dirty="0"/>
              <a:t>”). Niektóre banki oferują jednak także „płaskie” karty kredytowe.</a:t>
            </a:r>
            <a:r>
              <a:rPr lang="pl-PL" dirty="0" smtClean="0"/>
              <a:t/>
            </a:r>
            <a:br>
              <a:rPr lang="pl-PL" dirty="0" smtClean="0"/>
            </a:br>
            <a:r>
              <a:rPr lang="pl-PL" dirty="0" smtClean="0"/>
              <a:t/>
            </a:r>
            <a:br>
              <a:rPr lang="pl-PL" dirty="0" smtClean="0"/>
            </a:br>
            <a:r>
              <a:rPr lang="pl-PL" dirty="0"/>
              <a:t>Ponieważ osoba korzystająca z </a:t>
            </a:r>
            <a:r>
              <a:rPr lang="pl-PL" dirty="0" smtClean="0"/>
              <a:t>karty kredytowej w </a:t>
            </a:r>
            <a:r>
              <a:rPr lang="pl-PL" dirty="0"/>
              <a:t>rzeczywistości z pożyczki w banku, uzyskanie karty kredytowej jest nieco trudniejsze niż zwykłej „</a:t>
            </a:r>
            <a:r>
              <a:rPr lang="pl-PL" dirty="0" err="1"/>
              <a:t>debetówki</a:t>
            </a:r>
            <a:r>
              <a:rPr lang="pl-PL" dirty="0"/>
              <a:t>”. O ile jednak jeszcze do niedawna karty kredytowe określane były mianem produktu luksusowego, z którego korzystali zamożni klienci, dziś o „</a:t>
            </a:r>
            <a:r>
              <a:rPr lang="pl-PL" dirty="0" err="1"/>
              <a:t>kredytówkę</a:t>
            </a:r>
            <a:r>
              <a:rPr lang="pl-PL" dirty="0"/>
              <a:t>” jest o wiele łatwiej. Niektóre banki wydają je osobom zarabiającym 500 zł, a nawet studentom.</a:t>
            </a:r>
          </a:p>
        </p:txBody>
      </p:sp>
      <p:sp>
        <p:nvSpPr>
          <p:cNvPr id="5" name="Strzałka w dół 4">
            <a:hlinkClick r:id="rId3" action="ppaction://hlinksldjump"/>
          </p:cNvPr>
          <p:cNvSpPr/>
          <p:nvPr/>
        </p:nvSpPr>
        <p:spPr>
          <a:xfrm>
            <a:off x="4860032" y="5733256"/>
            <a:ext cx="720080" cy="83671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Tree>
  </p:cSld>
  <p:clrMapOvr>
    <a:masterClrMapping/>
  </p:clrMapOvr>
  <p:transition>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3">
            <a:lumMod val="60000"/>
            <a:lumOff val="40000"/>
          </a:schemeClr>
        </a:solidFill>
        <a:effectLst/>
      </p:bgPr>
    </p:bg>
    <p:spTree>
      <p:nvGrpSpPr>
        <p:cNvPr id="1" name=""/>
        <p:cNvGrpSpPr/>
        <p:nvPr/>
      </p:nvGrpSpPr>
      <p:grpSpPr>
        <a:xfrm>
          <a:off x="0" y="0"/>
          <a:ext cx="0" cy="0"/>
          <a:chOff x="0" y="0"/>
          <a:chExt cx="0" cy="0"/>
        </a:xfrm>
      </p:grpSpPr>
      <p:sp>
        <p:nvSpPr>
          <p:cNvPr id="5" name="Prostokąt 4"/>
          <p:cNvSpPr/>
          <p:nvPr/>
        </p:nvSpPr>
        <p:spPr>
          <a:xfrm>
            <a:off x="323528" y="188640"/>
            <a:ext cx="8495852" cy="1323439"/>
          </a:xfrm>
          <a:prstGeom prst="rect">
            <a:avLst/>
          </a:prstGeom>
          <a:noFill/>
        </p:spPr>
        <p:txBody>
          <a:bodyPr wrap="none" lIns="91440" tIns="45720" rIns="91440" bIns="45720">
            <a:sp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ctr"/>
            <a:r>
              <a:rPr lang="pl-PL" sz="8000" b="1" dirty="0" smtClean="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t>Karty obciążeniowe</a:t>
            </a:r>
            <a:endParaRPr lang="pl-PL" sz="8000" b="1" cap="none" spc="0" dirty="0">
              <a:ln/>
              <a:solidFill>
                <a:schemeClr val="accent3"/>
              </a:solidFill>
              <a:effectLst/>
            </a:endParaRPr>
          </a:p>
        </p:txBody>
      </p:sp>
      <p:pic>
        <p:nvPicPr>
          <p:cNvPr id="17410" name="Picture 2" descr="http://mbank.kzp.pl/obrazki/0023/deb_bizn.jpg"/>
          <p:cNvPicPr>
            <a:picLocks noChangeAspect="1" noChangeArrowheads="1"/>
          </p:cNvPicPr>
          <p:nvPr/>
        </p:nvPicPr>
        <p:blipFill>
          <a:blip r:embed="rId2" cstate="print"/>
          <a:srcRect/>
          <a:stretch>
            <a:fillRect/>
          </a:stretch>
        </p:blipFill>
        <p:spPr bwMode="auto">
          <a:xfrm rot="20847419">
            <a:off x="5986966" y="4668680"/>
            <a:ext cx="2987739" cy="1887416"/>
          </a:xfrm>
          <a:prstGeom prst="rect">
            <a:avLst/>
          </a:prstGeom>
          <a:noFill/>
        </p:spPr>
      </p:pic>
      <p:sp>
        <p:nvSpPr>
          <p:cNvPr id="7" name="Prostokąt 6"/>
          <p:cNvSpPr/>
          <p:nvPr/>
        </p:nvSpPr>
        <p:spPr>
          <a:xfrm>
            <a:off x="251520" y="1412776"/>
            <a:ext cx="8640960" cy="3970318"/>
          </a:xfrm>
          <a:prstGeom prst="rect">
            <a:avLst/>
          </a:prstGeom>
        </p:spPr>
        <p:txBody>
          <a:bodyPr wrap="square">
            <a:spAutoFit/>
          </a:bodyPr>
          <a:lstStyle/>
          <a:p>
            <a:r>
              <a:rPr lang="pl-PL" dirty="0"/>
              <a:t>To karty „wypukłe” z odroczonym terminem płatności. Klient raz w miesiącu obciążany jest łączną kwotą dokonanych przez cały miesiąc transakcji i, w odróżnieniu od kart kredytowych, musi dokonać spłaty całego zadłużenia. Karta wydawana jest do </a:t>
            </a:r>
            <a:r>
              <a:rPr lang="pl-PL" dirty="0" smtClean="0"/>
              <a:t>rachunku oszczędnościowo-rozliczeniowego. </a:t>
            </a:r>
            <a:r>
              <a:rPr lang="pl-PL" dirty="0"/>
              <a:t>Dzięki takiemu rozwiązaniu nad kredytem w karcie obciążeniowej łatwiej jest panować, to jednak produkt ten traci popularność na rzecz kart kredytowych, po które klienci sięgają chętniej.</a:t>
            </a:r>
            <a:r>
              <a:rPr lang="pl-PL" dirty="0" smtClean="0"/>
              <a:t/>
            </a:r>
            <a:br>
              <a:rPr lang="pl-PL" dirty="0" smtClean="0"/>
            </a:br>
            <a:r>
              <a:rPr lang="pl-PL" dirty="0" smtClean="0"/>
              <a:t/>
            </a:r>
            <a:br>
              <a:rPr lang="pl-PL" dirty="0" smtClean="0"/>
            </a:br>
            <a:r>
              <a:rPr lang="pl-PL" dirty="0"/>
              <a:t>Podobnie jak w przypadku kart kredytowych za skorzystanie z bankomatów pobierana jest prowizja. Niektóre banki pobierają także prowizję (ok. 1 proc.) od transakcji bezgotówkowych.</a:t>
            </a:r>
            <a:r>
              <a:rPr lang="pl-PL" dirty="0" smtClean="0"/>
              <a:t/>
            </a:r>
            <a:br>
              <a:rPr lang="pl-PL" dirty="0" smtClean="0"/>
            </a:br>
            <a:r>
              <a:rPr lang="pl-PL" dirty="0" smtClean="0"/>
              <a:t/>
            </a:r>
            <a:br>
              <a:rPr lang="pl-PL" dirty="0" smtClean="0"/>
            </a:br>
            <a:r>
              <a:rPr lang="pl-PL" dirty="0"/>
              <a:t>Ponieważ </a:t>
            </a:r>
            <a:r>
              <a:rPr lang="pl-PL" u="sng" dirty="0" smtClean="0"/>
              <a:t>karta</a:t>
            </a:r>
            <a:r>
              <a:rPr lang="pl-PL" dirty="0"/>
              <a:t> wydawana jest do rachunku, więc ubiegając się o nią nie trzeba dostarczać zaświadczeń o zarobkach, tak jak ma to miejsce w przypadku wnioskowania o kartę kredytową. Bank dysponuje bowiem historią wpływów na rachunek klienta.</a:t>
            </a:r>
          </a:p>
        </p:txBody>
      </p:sp>
      <p:sp>
        <p:nvSpPr>
          <p:cNvPr id="6" name="Strzałka w dół 5">
            <a:hlinkClick r:id="rId3" action="ppaction://hlinksldjump"/>
          </p:cNvPr>
          <p:cNvSpPr/>
          <p:nvPr/>
        </p:nvSpPr>
        <p:spPr>
          <a:xfrm>
            <a:off x="4788024" y="5733256"/>
            <a:ext cx="792088" cy="864096"/>
          </a:xfrm>
          <a:prstGeom prst="downArrow">
            <a:avLst/>
          </a:prstGeom>
          <a:solidFill>
            <a:srgbClr val="00B050"/>
          </a:solidFill>
          <a:ln>
            <a:solidFill>
              <a:schemeClr val="accent3">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Tree>
  </p:cSld>
  <p:clrMapOvr>
    <a:masterClrMapping/>
  </p:clrMapOvr>
  <p:transition>
    <p:wip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BEAC7"/>
            </a:gs>
            <a:gs pos="17999">
              <a:srgbClr val="FEE7F2"/>
            </a:gs>
            <a:gs pos="36000">
              <a:srgbClr val="FAC77D"/>
            </a:gs>
            <a:gs pos="61000">
              <a:srgbClr val="FBA97D"/>
            </a:gs>
            <a:gs pos="82001">
              <a:srgbClr val="FBD49C"/>
            </a:gs>
            <a:gs pos="100000">
              <a:srgbClr val="FEE7F2"/>
            </a:gs>
          </a:gsLst>
          <a:lin ang="16200000" scaled="1"/>
          <a:tileRect/>
        </a:gradFill>
        <a:effectLst/>
      </p:bgPr>
    </p:bg>
    <p:spTree>
      <p:nvGrpSpPr>
        <p:cNvPr id="1" name=""/>
        <p:cNvGrpSpPr/>
        <p:nvPr/>
      </p:nvGrpSpPr>
      <p:grpSpPr>
        <a:xfrm>
          <a:off x="0" y="0"/>
          <a:ext cx="0" cy="0"/>
          <a:chOff x="0" y="0"/>
          <a:chExt cx="0" cy="0"/>
        </a:xfrm>
      </p:grpSpPr>
      <p:pic>
        <p:nvPicPr>
          <p:cNvPr id="1026" name="Picture 2" descr="https://www.bzwbk.pl/_items/bzwbk.pl/img/prepaid_internetowa_151x151.jpg"/>
          <p:cNvPicPr>
            <a:picLocks noChangeAspect="1" noChangeArrowheads="1"/>
          </p:cNvPicPr>
          <p:nvPr/>
        </p:nvPicPr>
        <p:blipFill>
          <a:blip r:embed="rId2" cstate="print"/>
          <a:srcRect/>
          <a:stretch>
            <a:fillRect/>
          </a:stretch>
        </p:blipFill>
        <p:spPr bwMode="auto">
          <a:xfrm>
            <a:off x="5632171" y="4179787"/>
            <a:ext cx="3511829" cy="2678213"/>
          </a:xfrm>
          <a:prstGeom prst="rect">
            <a:avLst/>
          </a:prstGeom>
          <a:noFill/>
        </p:spPr>
      </p:pic>
      <p:sp>
        <p:nvSpPr>
          <p:cNvPr id="5" name="Prostokąt 4"/>
          <p:cNvSpPr/>
          <p:nvPr/>
        </p:nvSpPr>
        <p:spPr>
          <a:xfrm>
            <a:off x="827584" y="260648"/>
            <a:ext cx="7451207" cy="1446550"/>
          </a:xfrm>
          <a:prstGeom prst="rect">
            <a:avLst/>
          </a:prstGeom>
          <a:noFill/>
        </p:spPr>
        <p:txBody>
          <a:bodyPr wrap="none" lIns="91440" tIns="45720" rIns="91440" bIns="45720">
            <a:spAutoFit/>
          </a:bodyPr>
          <a:lstStyle/>
          <a:p>
            <a:pPr algn="ctr"/>
            <a:r>
              <a:rPr lang="pl-PL" sz="8800" b="1" cap="none" spc="0" dirty="0" smtClean="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t>Karty wirtualne</a:t>
            </a:r>
            <a:endParaRPr lang="pl-PL" sz="8800" b="1" cap="none" spc="0"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endParaRPr>
          </a:p>
        </p:txBody>
      </p:sp>
      <p:sp>
        <p:nvSpPr>
          <p:cNvPr id="6" name="pole tekstowe 5"/>
          <p:cNvSpPr txBox="1"/>
          <p:nvPr/>
        </p:nvSpPr>
        <p:spPr>
          <a:xfrm>
            <a:off x="251520" y="1700808"/>
            <a:ext cx="8640960" cy="3416320"/>
          </a:xfrm>
          <a:prstGeom prst="rect">
            <a:avLst/>
          </a:prstGeom>
          <a:noFill/>
        </p:spPr>
        <p:txBody>
          <a:bodyPr wrap="square" rtlCol="0">
            <a:spAutoFit/>
          </a:bodyPr>
          <a:lstStyle/>
          <a:p>
            <a:r>
              <a:rPr lang="pl-PL" sz="2400" dirty="0" smtClean="0"/>
              <a:t>Na rynku można spotkać także tzw. karty wirtualne. Służą one do dokonywania płatności przez </a:t>
            </a:r>
            <a:r>
              <a:rPr lang="pl-PL" sz="2400" dirty="0" err="1" smtClean="0"/>
              <a:t>internet</a:t>
            </a:r>
            <a:r>
              <a:rPr lang="pl-PL" sz="2400" dirty="0" smtClean="0"/>
              <a:t> lub telefon. Nie umożliwiają natomiast dokonywania wypłat w bankomatach czy płacenia za zakupy – nie posiadają bowiem paska magnetycznego, na którym zapisane są odpowiednie informacje. W rzeczywistości oznacza to, że transakcja za pomocą takiej karty dokonywana jest bez jej fizycznego użycia. Co ciekawe, karty wirtualne nie muszą mieć postaci karty plastikowej – mogą być papierowe. Plastikowe karty wirtualne wydają </a:t>
            </a:r>
            <a:r>
              <a:rPr lang="pl-PL" sz="2400" dirty="0" err="1" smtClean="0"/>
              <a:t>mBank</a:t>
            </a:r>
            <a:r>
              <a:rPr lang="pl-PL" sz="2400" dirty="0" smtClean="0"/>
              <a:t> i </a:t>
            </a:r>
            <a:r>
              <a:rPr lang="pl-PL" sz="2400" dirty="0" err="1" smtClean="0"/>
              <a:t>MultiBank</a:t>
            </a:r>
            <a:r>
              <a:rPr lang="pl-PL" sz="2400" dirty="0" smtClean="0"/>
              <a:t>.</a:t>
            </a:r>
            <a:endParaRPr lang="pl-PL" sz="2400" dirty="0"/>
          </a:p>
        </p:txBody>
      </p:sp>
      <p:sp>
        <p:nvSpPr>
          <p:cNvPr id="8" name="Strzałka w dół 7">
            <a:hlinkClick r:id="rId3" action="ppaction://hlinksldjump"/>
          </p:cNvPr>
          <p:cNvSpPr/>
          <p:nvPr/>
        </p:nvSpPr>
        <p:spPr>
          <a:xfrm>
            <a:off x="4499992" y="5733256"/>
            <a:ext cx="864096" cy="792088"/>
          </a:xfrm>
          <a:prstGeom prst="downArrow">
            <a:avLst/>
          </a:prstGeom>
          <a:solidFill>
            <a:schemeClr val="accent6">
              <a:lumMod val="40000"/>
              <a:lumOff val="6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Tree>
  </p:cSld>
  <p:clrMapOvr>
    <a:masterClrMapping/>
  </p:clrMapOvr>
  <p:transition>
    <p:wipe di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2">
            <a:lumMod val="75000"/>
          </a:schemeClr>
        </a:solidFill>
        <a:effectLst/>
      </p:bgPr>
    </p:bg>
    <p:spTree>
      <p:nvGrpSpPr>
        <p:cNvPr id="1" name=""/>
        <p:cNvGrpSpPr/>
        <p:nvPr/>
      </p:nvGrpSpPr>
      <p:grpSpPr>
        <a:xfrm>
          <a:off x="0" y="0"/>
          <a:ext cx="0" cy="0"/>
          <a:chOff x="0" y="0"/>
          <a:chExt cx="0" cy="0"/>
        </a:xfrm>
      </p:grpSpPr>
      <p:pic>
        <p:nvPicPr>
          <p:cNvPr id="19458" name="Picture 2" descr="http://cdn22.se.smcloud.net/t/pics/thumbnails/2009/11/12/19160257_640x0_rozmiar-niestandardowy.jpg"/>
          <p:cNvPicPr>
            <a:picLocks noChangeAspect="1" noChangeArrowheads="1"/>
          </p:cNvPicPr>
          <p:nvPr/>
        </p:nvPicPr>
        <p:blipFill>
          <a:blip r:embed="rId2" cstate="print"/>
          <a:srcRect/>
          <a:stretch>
            <a:fillRect/>
          </a:stretch>
        </p:blipFill>
        <p:spPr bwMode="auto">
          <a:xfrm rot="20406306">
            <a:off x="5430208" y="4065684"/>
            <a:ext cx="3428702" cy="2276872"/>
          </a:xfrm>
          <a:prstGeom prst="rect">
            <a:avLst/>
          </a:prstGeom>
          <a:noFill/>
        </p:spPr>
      </p:pic>
      <p:sp>
        <p:nvSpPr>
          <p:cNvPr id="4" name="Prostokąt 3"/>
          <p:cNvSpPr/>
          <p:nvPr/>
        </p:nvSpPr>
        <p:spPr>
          <a:xfrm>
            <a:off x="683568" y="332656"/>
            <a:ext cx="7711085" cy="1200329"/>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pl-PL" sz="72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Karty przedpłacone</a:t>
            </a:r>
            <a:endParaRPr lang="pl-PL" sz="72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5" name="pole tekstowe 4"/>
          <p:cNvSpPr txBox="1"/>
          <p:nvPr/>
        </p:nvSpPr>
        <p:spPr>
          <a:xfrm>
            <a:off x="0" y="1844824"/>
            <a:ext cx="8568952" cy="3323987"/>
          </a:xfrm>
          <a:prstGeom prst="rect">
            <a:avLst/>
          </a:prstGeom>
          <a:noFill/>
        </p:spPr>
        <p:txBody>
          <a:bodyPr wrap="square" rtlCol="0">
            <a:spAutoFit/>
          </a:bodyPr>
          <a:lstStyle/>
          <a:p>
            <a:r>
              <a:rPr lang="pl-PL" sz="2400" dirty="0" smtClean="0"/>
              <a:t>Czyli karty </a:t>
            </a:r>
            <a:r>
              <a:rPr lang="pl-PL" sz="2400" dirty="0" err="1" smtClean="0"/>
              <a:t>pre-paid</a:t>
            </a:r>
            <a:r>
              <a:rPr lang="pl-PL" sz="2400" dirty="0" smtClean="0"/>
              <a:t>, znane także jako „elektroniczne portmonetki”. Tego typu karta nie jest powiązana z ze standardowym </a:t>
            </a:r>
            <a:r>
              <a:rPr lang="pl-PL" sz="2400" dirty="0" smtClean="0"/>
              <a:t>rachunkiem osobistym. </a:t>
            </a:r>
            <a:r>
              <a:rPr lang="pl-PL" sz="2400" dirty="0" smtClean="0"/>
              <a:t>Można ją kupić w banku. Karty mogą być wydawane w wersji spersonalizowanej lub bez nazwiska posiadacza. Taka karta może stanowić na przykład prezent dla drugiej osoby. Przed dokonaniem zakupów karta musi zostać zasilona określona kwotą. Dzięki takiej karcie można dokonywać zakupów zarówno w sklepach jak i w </a:t>
            </a:r>
            <a:r>
              <a:rPr lang="pl-PL" sz="2400" dirty="0" err="1" smtClean="0"/>
              <a:t>internecie</a:t>
            </a:r>
            <a:r>
              <a:rPr lang="pl-PL" sz="2400" dirty="0" smtClean="0"/>
              <a:t> oraz wypłacać gotówkę z bankomatów.</a:t>
            </a:r>
            <a:r>
              <a:rPr lang="pl-PL" dirty="0" smtClean="0"/>
              <a:t/>
            </a:r>
            <a:br>
              <a:rPr lang="pl-PL" dirty="0" smtClean="0"/>
            </a:br>
            <a:endParaRPr lang="pl-PL" dirty="0"/>
          </a:p>
        </p:txBody>
      </p:sp>
      <p:sp>
        <p:nvSpPr>
          <p:cNvPr id="7" name="Strzałka w dół 6">
            <a:hlinkClick r:id="rId3" action="ppaction://hlinksldjump"/>
          </p:cNvPr>
          <p:cNvSpPr/>
          <p:nvPr/>
        </p:nvSpPr>
        <p:spPr>
          <a:xfrm>
            <a:off x="4211960" y="5445224"/>
            <a:ext cx="1008112" cy="1080120"/>
          </a:xfrm>
          <a:prstGeom prst="downArrow">
            <a:avLst/>
          </a:prstGeom>
          <a:solidFill>
            <a:schemeClr val="accent2">
              <a:lumMod val="60000"/>
              <a:lumOff val="40000"/>
            </a:schemeClr>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Tree>
  </p:cSld>
  <p:clrMapOvr>
    <a:masterClrMapping/>
  </p:clrMapOvr>
  <p:transition>
    <p:newsflash/>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4" name="Prostokąt 3"/>
          <p:cNvSpPr/>
          <p:nvPr/>
        </p:nvSpPr>
        <p:spPr>
          <a:xfrm>
            <a:off x="-262264" y="476672"/>
            <a:ext cx="9426556" cy="1446550"/>
          </a:xfrm>
          <a:prstGeom prst="rect">
            <a:avLst/>
          </a:prstGeom>
          <a:noFill/>
        </p:spPr>
        <p:txBody>
          <a:bodyPr wrap="non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pl-PL" sz="8800" b="1" cap="all" spc="0"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 PRACE WYKONAŁY:</a:t>
            </a:r>
            <a:endParaRPr lang="pl-PL" sz="8800" b="1" cap="all" spc="0"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sp>
        <p:nvSpPr>
          <p:cNvPr id="7" name="Prostokąt 6"/>
          <p:cNvSpPr/>
          <p:nvPr/>
        </p:nvSpPr>
        <p:spPr>
          <a:xfrm>
            <a:off x="1115616" y="2708920"/>
            <a:ext cx="7161825" cy="2585323"/>
          </a:xfrm>
          <a:prstGeom prst="rect">
            <a:avLst/>
          </a:prstGeom>
          <a:noFill/>
        </p:spPr>
        <p:txBody>
          <a:bodyPr wrap="square" lIns="91440" tIns="45720" rIns="91440" bIns="45720">
            <a:spAutoFit/>
          </a:bodyPr>
          <a:lstStyle/>
          <a:p>
            <a:pPr algn="ctr"/>
            <a:r>
              <a:rPr lang="pl-PL" sz="5400" b="0" cap="none" spc="0" dirty="0" smtClean="0">
                <a:ln w="10160">
                  <a:solidFill>
                    <a:schemeClr val="accent1"/>
                  </a:solidFill>
                  <a:prstDash val="solid"/>
                </a:ln>
                <a:solidFill>
                  <a:srgbClr val="FFFFFF"/>
                </a:solidFill>
                <a:effectLst>
                  <a:outerShdw blurRad="38100" dist="32000" dir="5400000" algn="tl">
                    <a:srgbClr val="000000">
                      <a:alpha val="30000"/>
                    </a:srgbClr>
                  </a:outerShdw>
                </a:effectLst>
              </a:rPr>
              <a:t>Marta </a:t>
            </a:r>
            <a:r>
              <a:rPr lang="pl-PL" sz="5400" b="0" cap="none" spc="0" dirty="0" err="1" smtClean="0">
                <a:ln w="10160">
                  <a:solidFill>
                    <a:schemeClr val="accent1"/>
                  </a:solidFill>
                  <a:prstDash val="solid"/>
                </a:ln>
                <a:solidFill>
                  <a:srgbClr val="FFFFFF"/>
                </a:solidFill>
                <a:effectLst>
                  <a:outerShdw blurRad="38100" dist="32000" dir="5400000" algn="tl">
                    <a:srgbClr val="000000">
                      <a:alpha val="30000"/>
                    </a:srgbClr>
                  </a:outerShdw>
                </a:effectLst>
              </a:rPr>
              <a:t>Zuchowicz</a:t>
            </a:r>
            <a:r>
              <a:rPr lang="pl-PL" sz="5400" b="0" cap="none" spc="0" dirty="0" smtClean="0">
                <a:ln w="10160">
                  <a:solidFill>
                    <a:schemeClr val="accent1"/>
                  </a:solidFill>
                  <a:prstDash val="solid"/>
                </a:ln>
                <a:solidFill>
                  <a:srgbClr val="FFFFFF"/>
                </a:solidFill>
                <a:effectLst>
                  <a:outerShdw blurRad="38100" dist="32000" dir="5400000" algn="tl">
                    <a:srgbClr val="000000">
                      <a:alpha val="30000"/>
                    </a:srgbClr>
                  </a:outerShdw>
                </a:effectLst>
              </a:rPr>
              <a:t/>
            </a:r>
            <a:br>
              <a:rPr lang="pl-PL" sz="5400" b="0" cap="none" spc="0" dirty="0" smtClean="0">
                <a:ln w="10160">
                  <a:solidFill>
                    <a:schemeClr val="accent1"/>
                  </a:solidFill>
                  <a:prstDash val="solid"/>
                </a:ln>
                <a:solidFill>
                  <a:srgbClr val="FFFFFF"/>
                </a:solidFill>
                <a:effectLst>
                  <a:outerShdw blurRad="38100" dist="32000" dir="5400000" algn="tl">
                    <a:srgbClr val="000000">
                      <a:alpha val="30000"/>
                    </a:srgbClr>
                  </a:outerShdw>
                </a:effectLst>
              </a:rPr>
            </a:br>
            <a:r>
              <a:rPr lang="pl-PL" sz="5400" b="0" cap="none" spc="0" dirty="0" smtClean="0">
                <a:ln w="10160">
                  <a:solidFill>
                    <a:schemeClr val="accent1"/>
                  </a:solidFill>
                  <a:prstDash val="solid"/>
                </a:ln>
                <a:solidFill>
                  <a:srgbClr val="FFFFFF"/>
                </a:solidFill>
                <a:effectLst>
                  <a:outerShdw blurRad="38100" dist="32000" dir="5400000" algn="tl">
                    <a:srgbClr val="000000">
                      <a:alpha val="30000"/>
                    </a:srgbClr>
                  </a:outerShdw>
                </a:effectLst>
              </a:rPr>
              <a:t>Karolina Matuszewska</a:t>
            </a:r>
            <a:br>
              <a:rPr lang="pl-PL" sz="5400" b="0" cap="none" spc="0" dirty="0" smtClean="0">
                <a:ln w="10160">
                  <a:solidFill>
                    <a:schemeClr val="accent1"/>
                  </a:solidFill>
                  <a:prstDash val="solid"/>
                </a:ln>
                <a:solidFill>
                  <a:srgbClr val="FFFFFF"/>
                </a:solidFill>
                <a:effectLst>
                  <a:outerShdw blurRad="38100" dist="32000" dir="5400000" algn="tl">
                    <a:srgbClr val="000000">
                      <a:alpha val="30000"/>
                    </a:srgbClr>
                  </a:outerShdw>
                </a:effectLst>
              </a:rPr>
            </a:br>
            <a:r>
              <a:rPr lang="pl-PL" sz="5400" b="0" cap="none" spc="0" dirty="0" smtClean="0">
                <a:ln w="10160">
                  <a:solidFill>
                    <a:schemeClr val="accent1"/>
                  </a:solidFill>
                  <a:prstDash val="solid"/>
                </a:ln>
                <a:solidFill>
                  <a:srgbClr val="FFFFFF"/>
                </a:solidFill>
                <a:effectLst>
                  <a:outerShdw blurRad="38100" dist="32000" dir="5400000" algn="tl">
                    <a:srgbClr val="000000">
                      <a:alpha val="30000"/>
                    </a:srgbClr>
                  </a:outerShdw>
                </a:effectLst>
              </a:rPr>
              <a:t>Aleksandra Pietrzak</a:t>
            </a:r>
          </a:p>
        </p:txBody>
      </p:sp>
    </p:spTree>
  </p:cSld>
  <p:clrMapOvr>
    <a:masterClrMapping/>
  </p:clrMapOvr>
  <p:transition>
    <p:split dir="in"/>
  </p:transition>
  <p:timing>
    <p:tnLst>
      <p:par>
        <p:cTn id="1" dur="indefinite" restart="never" nodeType="tmRoot"/>
      </p:par>
    </p:tnLst>
  </p:timing>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122</TotalTime>
  <Words>237</Words>
  <Application>Microsoft Office PowerPoint</Application>
  <PresentationFormat>Pokaz na ekranie (4:3)</PresentationFormat>
  <Paragraphs>19</Paragraphs>
  <Slides>8</Slides>
  <Notes>0</Notes>
  <HiddenSlides>0</HiddenSlides>
  <MMClips>0</MMClips>
  <ScaleCrop>false</ScaleCrop>
  <HeadingPairs>
    <vt:vector size="4" baseType="variant">
      <vt:variant>
        <vt:lpstr>Motyw</vt:lpstr>
      </vt:variant>
      <vt:variant>
        <vt:i4>1</vt:i4>
      </vt:variant>
      <vt:variant>
        <vt:lpstr>Tytuły slajdów</vt:lpstr>
      </vt:variant>
      <vt:variant>
        <vt:i4>8</vt:i4>
      </vt:variant>
    </vt:vector>
  </HeadingPairs>
  <TitlesOfParts>
    <vt:vector size="9" baseType="lpstr">
      <vt:lpstr>Motyw pakietu Office</vt:lpstr>
      <vt:lpstr>Slajd 1</vt:lpstr>
      <vt:lpstr>Slajd 2</vt:lpstr>
      <vt:lpstr>Slajd 3</vt:lpstr>
      <vt:lpstr>Slajd 4</vt:lpstr>
      <vt:lpstr>Slajd 5</vt:lpstr>
      <vt:lpstr>Slajd 6</vt:lpstr>
      <vt:lpstr>Slajd 7</vt:lpstr>
      <vt:lpstr>Slajd 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Slajd 1</dc:title>
  <dc:creator>Marciocha</dc:creator>
  <cp:lastModifiedBy>Marciocha</cp:lastModifiedBy>
  <cp:revision>13</cp:revision>
  <dcterms:created xsi:type="dcterms:W3CDTF">2014-03-30T16:14:38Z</dcterms:created>
  <dcterms:modified xsi:type="dcterms:W3CDTF">2014-03-31T16:27:36Z</dcterms:modified>
</cp:coreProperties>
</file>