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1" r:id="rId15"/>
    <p:sldId id="272" r:id="rId16"/>
    <p:sldId id="273" r:id="rId17"/>
    <p:sldId id="274" r:id="rId18"/>
    <p:sldId id="275" r:id="rId19"/>
    <p:sldId id="276" r:id="rId20"/>
    <p:sldId id="277" r:id="rId21"/>
    <p:sldId id="278" r:id="rId22"/>
    <p:sldId id="283" r:id="rId23"/>
    <p:sldId id="280" r:id="rId24"/>
    <p:sldId id="284" r:id="rId25"/>
    <p:sldId id="281" r:id="rId26"/>
    <p:sldId id="285" r:id="rId27"/>
    <p:sldId id="286" r:id="rId2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516" y="4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36604E-5944-4448-ADB2-74AC463BAFFF}" type="datetimeFigureOut">
              <a:rPr lang="pl-PL" smtClean="0"/>
              <a:pPr/>
              <a:t>2016-10-31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76BE7C-4F4E-485D-8824-82EE4E609973}"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ytuł 28"/>
          <p:cNvSpPr>
            <a:spLocks noGrp="1"/>
          </p:cNvSpPr>
          <p:nvPr>
            <p:ph type="ctrTitle"/>
          </p:nvPr>
        </p:nvSpPr>
        <p:spPr>
          <a:xfrm>
            <a:off x="381000" y="4853411"/>
            <a:ext cx="8458200" cy="1222375"/>
          </a:xfrm>
        </p:spPr>
        <p:txBody>
          <a:bodyPr anchor="t"/>
          <a:lstStyle/>
          <a:p>
            <a:r>
              <a:rPr kumimoji="0" lang="pl-PL" smtClean="0"/>
              <a:t>Kliknij, aby edytować styl</a:t>
            </a:r>
            <a:endParaRPr kumimoji="0" lang="en-US"/>
          </a:p>
        </p:txBody>
      </p:sp>
      <p:sp>
        <p:nvSpPr>
          <p:cNvPr id="9" name="Podtytuł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16" name="Symbol zastępczy daty 15"/>
          <p:cNvSpPr>
            <a:spLocks noGrp="1"/>
          </p:cNvSpPr>
          <p:nvPr>
            <p:ph type="dt" sz="half" idx="10"/>
          </p:nvPr>
        </p:nvSpPr>
        <p:spPr/>
        <p:txBody>
          <a:bodyPr/>
          <a:lstStyle/>
          <a:p>
            <a:fld id="{C14FDA5D-6CA4-46FE-A063-8A9ADF01204E}" type="datetimeFigureOut">
              <a:rPr lang="pl-PL" smtClean="0"/>
              <a:pPr/>
              <a:t>2016-10-31</a:t>
            </a:fld>
            <a:endParaRPr lang="pl-PL"/>
          </a:p>
        </p:txBody>
      </p:sp>
      <p:sp>
        <p:nvSpPr>
          <p:cNvPr id="2" name="Symbol zastępczy stopki 1"/>
          <p:cNvSpPr>
            <a:spLocks noGrp="1"/>
          </p:cNvSpPr>
          <p:nvPr>
            <p:ph type="ftr" sz="quarter" idx="11"/>
          </p:nvPr>
        </p:nvSpPr>
        <p:spPr/>
        <p:txBody>
          <a:bodyPr/>
          <a:lstStyle/>
          <a:p>
            <a:endParaRPr lang="pl-PL"/>
          </a:p>
        </p:txBody>
      </p:sp>
      <p:sp>
        <p:nvSpPr>
          <p:cNvPr id="15" name="Symbol zastępczy numeru slajdu 14"/>
          <p:cNvSpPr>
            <a:spLocks noGrp="1"/>
          </p:cNvSpPr>
          <p:nvPr>
            <p:ph type="sldNum" sz="quarter" idx="12"/>
          </p:nvPr>
        </p:nvSpPr>
        <p:spPr>
          <a:xfrm>
            <a:off x="8229600" y="6473952"/>
            <a:ext cx="758952" cy="246888"/>
          </a:xfrm>
        </p:spPr>
        <p:txBody>
          <a:bodyPr/>
          <a:lstStyle/>
          <a:p>
            <a:fld id="{1E678B71-A13B-414E-8CEC-2667C187ED1B}"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14FDA5D-6CA4-46FE-A063-8A9ADF01204E}" type="datetimeFigureOut">
              <a:rPr lang="pl-PL" smtClean="0"/>
              <a:pPr/>
              <a:t>2016-10-31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E678B71-A13B-414E-8CEC-2667C187ED1B}"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58000" y="549276"/>
            <a:ext cx="18288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549276"/>
            <a:ext cx="62484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14FDA5D-6CA4-46FE-A063-8A9ADF01204E}" type="datetimeFigureOut">
              <a:rPr lang="pl-PL" smtClean="0"/>
              <a:pPr/>
              <a:t>2016-10-31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E678B71-A13B-414E-8CEC-2667C187ED1B}"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2" name="Tytuł 21"/>
          <p:cNvSpPr>
            <a:spLocks noGrp="1"/>
          </p:cNvSpPr>
          <p:nvPr>
            <p:ph type="title"/>
          </p:nvPr>
        </p:nvSpPr>
        <p:spPr/>
        <p:txBody>
          <a:bodyPr/>
          <a:lstStyle/>
          <a:p>
            <a:r>
              <a:rPr kumimoji="0" lang="pl-PL" smtClean="0"/>
              <a:t>Kliknij, aby edytować styl</a:t>
            </a:r>
            <a:endParaRPr kumimoji="0" lang="en-US"/>
          </a:p>
        </p:txBody>
      </p:sp>
      <p:sp>
        <p:nvSpPr>
          <p:cNvPr id="27" name="Symbol zastępczy zawartości 26"/>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C14FDA5D-6CA4-46FE-A063-8A9ADF01204E}" type="datetimeFigureOut">
              <a:rPr lang="pl-PL" smtClean="0"/>
              <a:pPr/>
              <a:t>2016-10-31</a:t>
            </a:fld>
            <a:endParaRPr lang="pl-PL"/>
          </a:p>
        </p:txBody>
      </p:sp>
      <p:sp>
        <p:nvSpPr>
          <p:cNvPr id="19" name="Symbol zastępczy stopki 18"/>
          <p:cNvSpPr>
            <a:spLocks noGrp="1"/>
          </p:cNvSpPr>
          <p:nvPr>
            <p:ph type="ftr" sz="quarter" idx="11"/>
          </p:nvPr>
        </p:nvSpPr>
        <p:spPr>
          <a:xfrm>
            <a:off x="3581400" y="76200"/>
            <a:ext cx="2895600" cy="288925"/>
          </a:xfrm>
        </p:spPr>
        <p:txBody>
          <a:bodyPr/>
          <a:lstStyle/>
          <a:p>
            <a:endParaRPr lang="pl-PL"/>
          </a:p>
        </p:txBody>
      </p:sp>
      <p:sp>
        <p:nvSpPr>
          <p:cNvPr id="16" name="Symbol zastępczy numeru slajdu 15"/>
          <p:cNvSpPr>
            <a:spLocks noGrp="1"/>
          </p:cNvSpPr>
          <p:nvPr>
            <p:ph type="sldNum" sz="quarter" idx="12"/>
          </p:nvPr>
        </p:nvSpPr>
        <p:spPr>
          <a:xfrm>
            <a:off x="8229600" y="6473952"/>
            <a:ext cx="758952" cy="246888"/>
          </a:xfrm>
        </p:spPr>
        <p:txBody>
          <a:bodyPr/>
          <a:lstStyle/>
          <a:p>
            <a:fld id="{1E678B71-A13B-414E-8CEC-2667C187ED1B}"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2"/>
      </p:bgRef>
    </p:bg>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ymbol zastępczy tekst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19" name="Symbol zastępczy daty 18"/>
          <p:cNvSpPr>
            <a:spLocks noGrp="1"/>
          </p:cNvSpPr>
          <p:nvPr>
            <p:ph type="dt" sz="half" idx="10"/>
          </p:nvPr>
        </p:nvSpPr>
        <p:spPr/>
        <p:txBody>
          <a:bodyPr/>
          <a:lstStyle/>
          <a:p>
            <a:fld id="{C14FDA5D-6CA4-46FE-A063-8A9ADF01204E}" type="datetimeFigureOut">
              <a:rPr lang="pl-PL" smtClean="0"/>
              <a:pPr/>
              <a:t>2016-10-31</a:t>
            </a:fld>
            <a:endParaRPr lang="pl-PL"/>
          </a:p>
        </p:txBody>
      </p:sp>
      <p:sp>
        <p:nvSpPr>
          <p:cNvPr id="11" name="Symbol zastępczy stopki 10"/>
          <p:cNvSpPr>
            <a:spLocks noGrp="1"/>
          </p:cNvSpPr>
          <p:nvPr>
            <p:ph type="ftr" sz="quarter" idx="11"/>
          </p:nvPr>
        </p:nvSpPr>
        <p:spPr/>
        <p:txBody>
          <a:bodyPr/>
          <a:lstStyle/>
          <a:p>
            <a:endParaRPr lang="pl-PL"/>
          </a:p>
        </p:txBody>
      </p:sp>
      <p:sp>
        <p:nvSpPr>
          <p:cNvPr id="16" name="Symbol zastępczy numeru slajdu 15"/>
          <p:cNvSpPr>
            <a:spLocks noGrp="1"/>
          </p:cNvSpPr>
          <p:nvPr>
            <p:ph type="sldNum" sz="quarter" idx="12"/>
          </p:nvPr>
        </p:nvSpPr>
        <p:spPr/>
        <p:txBody>
          <a:bodyPr/>
          <a:lstStyle/>
          <a:p>
            <a:fld id="{1E678B71-A13B-414E-8CEC-2667C187ED1B}" type="slidenum">
              <a:rPr lang="pl-PL" smtClean="0"/>
              <a:pPr/>
              <a:t>‹#›</a:t>
            </a:fld>
            <a:endParaRPr lang="pl-PL"/>
          </a:p>
        </p:txBody>
      </p:sp>
      <p:sp>
        <p:nvSpPr>
          <p:cNvPr id="8" name="Tytuł 7"/>
          <p:cNvSpPr>
            <a:spLocks noGrp="1"/>
          </p:cNvSpPr>
          <p:nvPr>
            <p:ph type="title"/>
          </p:nvPr>
        </p:nvSpPr>
        <p:spPr>
          <a:xfrm>
            <a:off x="180475" y="2947085"/>
            <a:ext cx="8686800" cy="1184825"/>
          </a:xfrm>
        </p:spPr>
        <p:txBody>
          <a:bodyPr rtlCol="0" anchor="t"/>
          <a:lstStyle>
            <a:lvl1pPr algn="r">
              <a:defRPr/>
            </a:lvl1pPr>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0" name="Tytuł 1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4" name="Symbol zastępczy zawartości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0"/>
          </p:nvPr>
        </p:nvSpPr>
        <p:spPr/>
        <p:txBody>
          <a:bodyPr/>
          <a:lstStyle/>
          <a:p>
            <a:fld id="{C14FDA5D-6CA4-46FE-A063-8A9ADF01204E}" type="datetimeFigureOut">
              <a:rPr lang="pl-PL" smtClean="0"/>
              <a:pPr/>
              <a:t>2016-10-31</a:t>
            </a:fld>
            <a:endParaRPr lang="pl-PL"/>
          </a:p>
        </p:txBody>
      </p:sp>
      <p:sp>
        <p:nvSpPr>
          <p:cNvPr id="10" name="Symbol zastępczy stopki 9"/>
          <p:cNvSpPr>
            <a:spLocks noGrp="1"/>
          </p:cNvSpPr>
          <p:nvPr>
            <p:ph type="ftr" sz="quarter" idx="11"/>
          </p:nvPr>
        </p:nvSpPr>
        <p:spPr/>
        <p:txBody>
          <a:bodyPr/>
          <a:lstStyle/>
          <a:p>
            <a:endParaRPr lang="pl-PL"/>
          </a:p>
        </p:txBody>
      </p:sp>
      <p:sp>
        <p:nvSpPr>
          <p:cNvPr id="31" name="Symbol zastępczy numeru slajdu 30"/>
          <p:cNvSpPr>
            <a:spLocks noGrp="1"/>
          </p:cNvSpPr>
          <p:nvPr>
            <p:ph type="sldNum" sz="quarter" idx="12"/>
          </p:nvPr>
        </p:nvSpPr>
        <p:spPr/>
        <p:txBody>
          <a:bodyPr/>
          <a:lstStyle/>
          <a:p>
            <a:fld id="{1E678B71-A13B-414E-8CEC-2667C187ED1B}"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9" name="Tytuł 28"/>
          <p:cNvSpPr>
            <a:spLocks noGrp="1"/>
          </p:cNvSpPr>
          <p:nvPr>
            <p:ph type="title"/>
          </p:nvPr>
        </p:nvSpPr>
        <p:spPr>
          <a:xfrm>
            <a:off x="304800" y="5410200"/>
            <a:ext cx="8610600" cy="882650"/>
          </a:xfrm>
        </p:spPr>
        <p:txBody>
          <a:bodyPr anchor="ctr"/>
          <a:lstStyle>
            <a:lvl1pPr>
              <a:defRPr/>
            </a:lvl1pPr>
          </a:lstStyle>
          <a:p>
            <a:r>
              <a:rPr kumimoji="0" lang="pl-PL" smtClean="0"/>
              <a:t>Kliknij, aby edytować styl</a:t>
            </a:r>
            <a:endParaRPr kumimoji="0" lang="en-US"/>
          </a:p>
        </p:txBody>
      </p:sp>
      <p:sp>
        <p:nvSpPr>
          <p:cNvPr id="13" name="Symbol zastępczy tekst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25" name="Symbol zastępczy tekst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zawartości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8" name="Symbol zastępczy zawartości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Symbol zastępczy daty 9"/>
          <p:cNvSpPr>
            <a:spLocks noGrp="1"/>
          </p:cNvSpPr>
          <p:nvPr>
            <p:ph type="dt" sz="half" idx="10"/>
          </p:nvPr>
        </p:nvSpPr>
        <p:spPr/>
        <p:txBody>
          <a:bodyPr/>
          <a:lstStyle/>
          <a:p>
            <a:fld id="{C14FDA5D-6CA4-46FE-A063-8A9ADF01204E}" type="datetimeFigureOut">
              <a:rPr lang="pl-PL" smtClean="0"/>
              <a:pPr/>
              <a:t>2016-10-31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229600" y="6477000"/>
            <a:ext cx="762000" cy="246888"/>
          </a:xfrm>
        </p:spPr>
        <p:txBody>
          <a:bodyPr/>
          <a:lstStyle/>
          <a:p>
            <a:fld id="{1E678B71-A13B-414E-8CEC-2667C187ED1B}" type="slidenum">
              <a:rPr lang="pl-PL" smtClean="0"/>
              <a:pPr/>
              <a:t>‹#›</a:t>
            </a:fld>
            <a:endParaRPr lang="pl-PL"/>
          </a:p>
        </p:txBody>
      </p:sp>
      <p:sp>
        <p:nvSpPr>
          <p:cNvPr id="11" name="Łącznik prosty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0" name="Tytuł 2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2" name="Symbol zastępczy daty 11"/>
          <p:cNvSpPr>
            <a:spLocks noGrp="1"/>
          </p:cNvSpPr>
          <p:nvPr>
            <p:ph type="dt" sz="half" idx="10"/>
          </p:nvPr>
        </p:nvSpPr>
        <p:spPr/>
        <p:txBody>
          <a:bodyPr/>
          <a:lstStyle/>
          <a:p>
            <a:fld id="{C14FDA5D-6CA4-46FE-A063-8A9ADF01204E}" type="datetimeFigureOut">
              <a:rPr lang="pl-PL" smtClean="0"/>
              <a:pPr/>
              <a:t>2016-10-31</a:t>
            </a:fld>
            <a:endParaRPr lang="pl-PL"/>
          </a:p>
        </p:txBody>
      </p:sp>
      <p:sp>
        <p:nvSpPr>
          <p:cNvPr id="21" name="Symbol zastępczy stopki 20"/>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E678B71-A13B-414E-8CEC-2667C187ED1B}"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C14FDA5D-6CA4-46FE-A063-8A9ADF01204E}" type="datetimeFigureOut">
              <a:rPr lang="pl-PL" smtClean="0"/>
              <a:pPr/>
              <a:t>2016-10-31</a:t>
            </a:fld>
            <a:endParaRPr lang="pl-PL"/>
          </a:p>
        </p:txBody>
      </p:sp>
      <p:sp>
        <p:nvSpPr>
          <p:cNvPr id="24" name="Symbol zastępczy stopki 23"/>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E678B71-A13B-414E-8CEC-2667C187ED1B}"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Łącznik prosty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ytuł 11"/>
          <p:cNvSpPr>
            <a:spLocks noGrp="1"/>
          </p:cNvSpPr>
          <p:nvPr>
            <p:ph type="title"/>
          </p:nvPr>
        </p:nvSpPr>
        <p:spPr>
          <a:xfrm>
            <a:off x="457200" y="5486400"/>
            <a:ext cx="8458200" cy="520700"/>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14" name="Symbol zastępczy zawartości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C14FDA5D-6CA4-46FE-A063-8A9ADF01204E}" type="datetimeFigureOut">
              <a:rPr lang="pl-PL" smtClean="0"/>
              <a:pPr/>
              <a:t>2016-10-31</a:t>
            </a:fld>
            <a:endParaRPr lang="pl-PL"/>
          </a:p>
        </p:txBody>
      </p:sp>
      <p:sp>
        <p:nvSpPr>
          <p:cNvPr id="29" name="Symbol zastępczy stopki 28"/>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E678B71-A13B-414E-8CEC-2667C187ED1B}"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3" name="Symbol zastępczy obraz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pl-PL" smtClean="0"/>
              <a:t>Kliknij ikonę, aby dodać obraz</a:t>
            </a:r>
            <a:endParaRPr kumimoji="0" lang="en-US" dirty="0"/>
          </a:p>
        </p:txBody>
      </p:sp>
      <p:sp>
        <p:nvSpPr>
          <p:cNvPr id="7" name="Symbol zastępczy daty 6"/>
          <p:cNvSpPr>
            <a:spLocks noGrp="1"/>
          </p:cNvSpPr>
          <p:nvPr>
            <p:ph type="dt" sz="half" idx="10"/>
          </p:nvPr>
        </p:nvSpPr>
        <p:spPr/>
        <p:txBody>
          <a:bodyPr/>
          <a:lstStyle/>
          <a:p>
            <a:fld id="{C14FDA5D-6CA4-46FE-A063-8A9ADF01204E}" type="datetimeFigureOut">
              <a:rPr lang="pl-PL" smtClean="0"/>
              <a:pPr/>
              <a:t>2016-10-31</a:t>
            </a:fld>
            <a:endParaRPr lang="pl-PL"/>
          </a:p>
        </p:txBody>
      </p:sp>
      <p:sp>
        <p:nvSpPr>
          <p:cNvPr id="5" name="Symbol zastępczy stopki 4"/>
          <p:cNvSpPr>
            <a:spLocks noGrp="1"/>
          </p:cNvSpPr>
          <p:nvPr>
            <p:ph type="ftr" sz="quarter" idx="11"/>
          </p:nvPr>
        </p:nvSpPr>
        <p:spPr/>
        <p:txBody>
          <a:bodyPr/>
          <a:lstStyle/>
          <a:p>
            <a:endParaRPr lang="pl-PL"/>
          </a:p>
        </p:txBody>
      </p:sp>
      <p:sp>
        <p:nvSpPr>
          <p:cNvPr id="31" name="Symbol zastępczy numeru slajdu 30"/>
          <p:cNvSpPr>
            <a:spLocks noGrp="1"/>
          </p:cNvSpPr>
          <p:nvPr>
            <p:ph type="sldNum" sz="quarter" idx="12"/>
          </p:nvPr>
        </p:nvSpPr>
        <p:spPr/>
        <p:txBody>
          <a:bodyPr/>
          <a:lstStyle/>
          <a:p>
            <a:fld id="{1E678B71-A13B-414E-8CEC-2667C187ED1B}" type="slidenum">
              <a:rPr lang="pl-PL" smtClean="0"/>
              <a:pPr/>
              <a:t>‹#›</a:t>
            </a:fld>
            <a:endParaRPr lang="pl-PL"/>
          </a:p>
        </p:txBody>
      </p:sp>
      <p:sp>
        <p:nvSpPr>
          <p:cNvPr id="17" name="Tytuł 16"/>
          <p:cNvSpPr>
            <a:spLocks noGrp="1"/>
          </p:cNvSpPr>
          <p:nvPr>
            <p:ph type="title"/>
          </p:nvPr>
        </p:nvSpPr>
        <p:spPr>
          <a:xfrm>
            <a:off x="381000" y="4993760"/>
            <a:ext cx="5867400" cy="522288"/>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ymbol zastępczy tekst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1" name="Symbol zastępczy daty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14FDA5D-6CA4-46FE-A063-8A9ADF01204E}" type="datetimeFigureOut">
              <a:rPr lang="pl-PL" smtClean="0"/>
              <a:pPr/>
              <a:t>2016-10-31</a:t>
            </a:fld>
            <a:endParaRPr lang="pl-PL"/>
          </a:p>
        </p:txBody>
      </p:sp>
      <p:sp>
        <p:nvSpPr>
          <p:cNvPr id="28" name="Symbol zastępczy stopki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pl-PL"/>
          </a:p>
        </p:txBody>
      </p:sp>
      <p:sp>
        <p:nvSpPr>
          <p:cNvPr id="5" name="Symbol zastępczy numeru slajd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E678B71-A13B-414E-8CEC-2667C187ED1B}" type="slidenum">
              <a:rPr lang="pl-PL" smtClean="0"/>
              <a:pPr/>
              <a:t>‹#›</a:t>
            </a:fld>
            <a:endParaRPr lang="pl-PL"/>
          </a:p>
        </p:txBody>
      </p:sp>
      <p:sp>
        <p:nvSpPr>
          <p:cNvPr id="10" name="Symbol zastępczy tytułu 9"/>
          <p:cNvSpPr>
            <a:spLocks noGrp="1"/>
          </p:cNvSpPr>
          <p:nvPr>
            <p:ph type="title"/>
          </p:nvPr>
        </p:nvSpPr>
        <p:spPr>
          <a:xfrm>
            <a:off x="304800" y="457200"/>
            <a:ext cx="8686800" cy="838200"/>
          </a:xfrm>
          <a:prstGeom prst="rect">
            <a:avLst/>
          </a:prstGeom>
        </p:spPr>
        <p:txBody>
          <a:bodyPr vert="horz" anchor="ctr">
            <a:normAutofit/>
          </a:bodyPr>
          <a:lstStyle/>
          <a:p>
            <a:r>
              <a:rPr kumimoji="0" lang="pl-PL" smtClean="0"/>
              <a:t>Kliknij, aby edytować styl</a:t>
            </a:r>
            <a:endParaRPr kumimoji="0" lang="en-US"/>
          </a:p>
        </p:txBody>
      </p:sp>
      <p:sp>
        <p:nvSpPr>
          <p:cNvPr id="9" name="Łącznik prosty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Łącznik prosty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4286256"/>
            <a:ext cx="8458200" cy="1222375"/>
          </a:xfrm>
        </p:spPr>
        <p:txBody>
          <a:bodyPr/>
          <a:lstStyle/>
          <a:p>
            <a:r>
              <a:rPr lang="pl-PL" dirty="0" smtClean="0"/>
              <a:t>New </a:t>
            </a:r>
            <a:r>
              <a:rPr lang="pl-PL" dirty="0" err="1" smtClean="0"/>
              <a:t>zeland</a:t>
            </a:r>
            <a:r>
              <a:rPr lang="pl-PL" dirty="0" smtClean="0"/>
              <a:t> – </a:t>
            </a:r>
            <a:r>
              <a:rPr lang="pl-PL" dirty="0" err="1" smtClean="0"/>
              <a:t>The</a:t>
            </a:r>
            <a:r>
              <a:rPr lang="pl-PL" dirty="0" smtClean="0"/>
              <a:t> </a:t>
            </a:r>
            <a:r>
              <a:rPr lang="pl-PL" dirty="0" err="1" smtClean="0"/>
              <a:t>middle</a:t>
            </a:r>
            <a:r>
              <a:rPr lang="pl-PL" dirty="0" smtClean="0"/>
              <a:t> </a:t>
            </a:r>
            <a:r>
              <a:rPr lang="pl-PL" dirty="0" err="1" smtClean="0"/>
              <a:t>earth</a:t>
            </a:r>
            <a:r>
              <a:rPr lang="pl-PL" dirty="0" smtClean="0"/>
              <a:t/>
            </a:r>
            <a:br>
              <a:rPr lang="pl-PL" dirty="0" smtClean="0"/>
            </a:br>
            <a:r>
              <a:rPr lang="pl-PL" sz="1800" dirty="0" err="1" smtClean="0"/>
              <a:t>Author</a:t>
            </a:r>
            <a:r>
              <a:rPr lang="pl-PL" sz="1800" dirty="0" smtClean="0"/>
              <a:t>: Patryk </a:t>
            </a:r>
            <a:r>
              <a:rPr lang="pl-PL" sz="1800" dirty="0" err="1" smtClean="0"/>
              <a:t>Amsolik</a:t>
            </a:r>
            <a:r>
              <a:rPr lang="pl-PL" sz="1800" dirty="0" smtClean="0"/>
              <a:t> III A 		opiekun: Małgorzata Stasińska</a:t>
            </a:r>
            <a:endParaRPr lang="pl-PL" dirty="0"/>
          </a:p>
        </p:txBody>
      </p:sp>
      <p:sp>
        <p:nvSpPr>
          <p:cNvPr id="4" name="pole tekstowe 3"/>
          <p:cNvSpPr txBox="1"/>
          <p:nvPr/>
        </p:nvSpPr>
        <p:spPr>
          <a:xfrm>
            <a:off x="285720" y="6143644"/>
            <a:ext cx="6357982" cy="369332"/>
          </a:xfrm>
          <a:prstGeom prst="rect">
            <a:avLst/>
          </a:prstGeom>
          <a:noFill/>
        </p:spPr>
        <p:txBody>
          <a:bodyPr wrap="square" rtlCol="0">
            <a:spAutoFit/>
          </a:bodyPr>
          <a:lstStyle/>
          <a:p>
            <a:r>
              <a:rPr lang="pl-PL" dirty="0" smtClean="0"/>
              <a:t>Przygotował: Patryk </a:t>
            </a:r>
            <a:r>
              <a:rPr lang="pl-PL" dirty="0" err="1" smtClean="0"/>
              <a:t>Amsiolik</a:t>
            </a:r>
            <a:endParaRPr lang="pl-PL" dirty="0"/>
          </a:p>
        </p:txBody>
      </p:sp>
      <p:sp>
        <p:nvSpPr>
          <p:cNvPr id="5" name="pole tekstowe 4"/>
          <p:cNvSpPr txBox="1"/>
          <p:nvPr/>
        </p:nvSpPr>
        <p:spPr>
          <a:xfrm>
            <a:off x="6215074" y="6488668"/>
            <a:ext cx="5286412" cy="369332"/>
          </a:xfrm>
          <a:prstGeom prst="rect">
            <a:avLst/>
          </a:prstGeom>
          <a:noFill/>
        </p:spPr>
        <p:txBody>
          <a:bodyPr wrap="square" rtlCol="0">
            <a:spAutoFit/>
          </a:bodyPr>
          <a:lstStyle/>
          <a:p>
            <a:r>
              <a:rPr lang="pl-PL" dirty="0" smtClean="0"/>
              <a:t>Opiekun: M. Stasińska</a:t>
            </a:r>
            <a:endParaRPr lang="pl-PL" dirty="0"/>
          </a:p>
        </p:txBody>
      </p:sp>
      <p:pic>
        <p:nvPicPr>
          <p:cNvPr id="16386" name="Picture 2" descr="C:\Users\Użytkownik\Desktop\lord-of-the-rings-movie.jpg"/>
          <p:cNvPicPr>
            <a:picLocks noChangeAspect="1" noChangeArrowheads="1"/>
          </p:cNvPicPr>
          <p:nvPr/>
        </p:nvPicPr>
        <p:blipFill>
          <a:blip r:embed="rId2" cstate="print"/>
          <a:srcRect/>
          <a:stretch>
            <a:fillRect/>
          </a:stretch>
        </p:blipFill>
        <p:spPr bwMode="auto">
          <a:xfrm>
            <a:off x="1285852" y="571480"/>
            <a:ext cx="6476677" cy="364331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chetwood</a:t>
            </a:r>
            <a:r>
              <a:rPr lang="pl-PL" dirty="0" smtClean="0"/>
              <a:t> </a:t>
            </a:r>
            <a:r>
              <a:rPr lang="pl-PL" dirty="0" err="1" smtClean="0"/>
              <a:t>forest</a:t>
            </a:r>
            <a:endParaRPr lang="pl-PL" dirty="0"/>
          </a:p>
        </p:txBody>
      </p:sp>
      <p:pic>
        <p:nvPicPr>
          <p:cNvPr id="6146" name="Picture 2" descr="C:\Users\Użytkownik\Desktop\Takaka-Hill_thorsten.rinne_1.jpg"/>
          <p:cNvPicPr>
            <a:picLocks noChangeAspect="1" noChangeArrowheads="1"/>
          </p:cNvPicPr>
          <p:nvPr/>
        </p:nvPicPr>
        <p:blipFill>
          <a:blip r:embed="rId2"/>
          <a:srcRect/>
          <a:stretch>
            <a:fillRect/>
          </a:stretch>
        </p:blipFill>
        <p:spPr bwMode="auto">
          <a:xfrm>
            <a:off x="785786" y="1357298"/>
            <a:ext cx="7643866" cy="3643338"/>
          </a:xfrm>
          <a:prstGeom prst="rect">
            <a:avLst/>
          </a:prstGeom>
          <a:noFill/>
        </p:spPr>
      </p:pic>
      <p:sp>
        <p:nvSpPr>
          <p:cNvPr id="4" name="Prostokąt 3"/>
          <p:cNvSpPr/>
          <p:nvPr/>
        </p:nvSpPr>
        <p:spPr>
          <a:xfrm>
            <a:off x="714348" y="5103674"/>
            <a:ext cx="7786742" cy="1477328"/>
          </a:xfrm>
          <a:prstGeom prst="rect">
            <a:avLst/>
          </a:prstGeom>
        </p:spPr>
        <p:txBody>
          <a:bodyPr wrap="square">
            <a:spAutoFit/>
          </a:bodyPr>
          <a:lstStyle/>
          <a:p>
            <a:pPr algn="just" fontAlgn="base"/>
            <a:r>
              <a:rPr lang="en-US" b="1" dirty="0" err="1" smtClean="0"/>
              <a:t>Chetwood</a:t>
            </a:r>
            <a:r>
              <a:rPr lang="en-US" b="1" dirty="0" smtClean="0"/>
              <a:t> is a small forest in the realm of </a:t>
            </a:r>
            <a:r>
              <a:rPr lang="en-US" b="1" dirty="0" err="1" smtClean="0"/>
              <a:t>Bree</a:t>
            </a:r>
            <a:r>
              <a:rPr lang="en-US" b="1" dirty="0" smtClean="0"/>
              <a:t> Land. The town of </a:t>
            </a:r>
            <a:r>
              <a:rPr lang="en-US" b="1" dirty="0" err="1" smtClean="0"/>
              <a:t>Archetis</a:t>
            </a:r>
            <a:r>
              <a:rPr lang="en-US" b="1" dirty="0" smtClean="0"/>
              <a:t> </a:t>
            </a:r>
            <a:r>
              <a:rPr lang="pl-PL" b="1" dirty="0" err="1" smtClean="0"/>
              <a:t>is</a:t>
            </a:r>
            <a:r>
              <a:rPr lang="pl-PL" b="1" dirty="0" smtClean="0"/>
              <a:t> </a:t>
            </a:r>
            <a:r>
              <a:rPr lang="en-US" b="1" dirty="0" smtClean="0"/>
              <a:t>located </a:t>
            </a:r>
            <a:r>
              <a:rPr lang="en-US" b="1" dirty="0" smtClean="0"/>
              <a:t>at its </a:t>
            </a:r>
            <a:r>
              <a:rPr lang="en-US" b="1" dirty="0" smtClean="0"/>
              <a:t>edge.</a:t>
            </a:r>
            <a:r>
              <a:rPr lang="pl-PL" b="1" dirty="0" smtClean="0"/>
              <a:t> </a:t>
            </a:r>
            <a:r>
              <a:rPr lang="en-US" b="1" dirty="0" smtClean="0"/>
              <a:t>It </a:t>
            </a:r>
            <a:r>
              <a:rPr lang="en-US" b="1" dirty="0" smtClean="0"/>
              <a:t>is on the East-West Road northeast of </a:t>
            </a:r>
            <a:r>
              <a:rPr lang="en-US" b="1" dirty="0" err="1" smtClean="0"/>
              <a:t>Bree</a:t>
            </a:r>
            <a:r>
              <a:rPr lang="en-US" b="1" dirty="0" smtClean="0"/>
              <a:t>. </a:t>
            </a:r>
            <a:r>
              <a:rPr lang="en-US" b="1" dirty="0" err="1" smtClean="0"/>
              <a:t>Combe</a:t>
            </a:r>
            <a:r>
              <a:rPr lang="en-US" b="1" dirty="0" smtClean="0"/>
              <a:t> is situated on the borders of </a:t>
            </a:r>
            <a:r>
              <a:rPr lang="en-US" b="1" dirty="0" err="1" smtClean="0"/>
              <a:t>Chetwood</a:t>
            </a:r>
            <a:r>
              <a:rPr lang="en-US" b="1" dirty="0" smtClean="0"/>
              <a:t>. The Great East Road runs through the southern edge of </a:t>
            </a:r>
            <a:r>
              <a:rPr lang="en-US" b="1" dirty="0" err="1" smtClean="0"/>
              <a:t>Chetwood</a:t>
            </a:r>
            <a:r>
              <a:rPr lang="en-US" b="1" dirty="0" smtClean="0"/>
              <a:t>, while the Greenway runs through the western edge. On the east side of </a:t>
            </a:r>
            <a:r>
              <a:rPr lang="en-US" b="1" dirty="0" err="1" smtClean="0"/>
              <a:t>Chetwood</a:t>
            </a:r>
            <a:r>
              <a:rPr lang="en-US" b="1" dirty="0" smtClean="0"/>
              <a:t> </a:t>
            </a:r>
            <a:r>
              <a:rPr lang="pl-PL" b="1" dirty="0" smtClean="0"/>
              <a:t> </a:t>
            </a:r>
            <a:r>
              <a:rPr lang="pl-PL" b="1" dirty="0" err="1" smtClean="0"/>
              <a:t>there</a:t>
            </a:r>
            <a:r>
              <a:rPr lang="pl-PL" b="1" dirty="0" smtClean="0"/>
              <a:t> </a:t>
            </a:r>
            <a:r>
              <a:rPr lang="en-US" b="1" dirty="0" smtClean="0"/>
              <a:t>are </a:t>
            </a:r>
            <a:r>
              <a:rPr lang="en-US" b="1" dirty="0" smtClean="0"/>
              <a:t>the </a:t>
            </a:r>
            <a:r>
              <a:rPr lang="en-US" b="1" dirty="0" err="1" smtClean="0"/>
              <a:t>Midgewater</a:t>
            </a:r>
            <a:r>
              <a:rPr lang="en-US" b="1" dirty="0" smtClean="0"/>
              <a:t> Marshes.</a:t>
            </a:r>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minas</a:t>
            </a:r>
            <a:r>
              <a:rPr lang="pl-PL" dirty="0" smtClean="0"/>
              <a:t> </a:t>
            </a:r>
            <a:r>
              <a:rPr lang="pl-PL" dirty="0" err="1" smtClean="0"/>
              <a:t>tirith</a:t>
            </a:r>
            <a:r>
              <a:rPr lang="pl-PL" dirty="0" smtClean="0"/>
              <a:t> &amp; </a:t>
            </a:r>
            <a:r>
              <a:rPr lang="pl-PL" dirty="0" err="1" smtClean="0"/>
              <a:t>helm's</a:t>
            </a:r>
            <a:r>
              <a:rPr lang="pl-PL" dirty="0" smtClean="0"/>
              <a:t> </a:t>
            </a:r>
            <a:r>
              <a:rPr lang="pl-PL" dirty="0" err="1" smtClean="0"/>
              <a:t>deep</a:t>
            </a:r>
            <a:endParaRPr lang="pl-PL" dirty="0"/>
          </a:p>
        </p:txBody>
      </p:sp>
      <p:pic>
        <p:nvPicPr>
          <p:cNvPr id="7171" name="Picture 3" descr="C:\Users\Użytkownik\Desktop\HelmsDeep_beauty_001.jpg"/>
          <p:cNvPicPr>
            <a:picLocks noChangeAspect="1" noChangeArrowheads="1"/>
          </p:cNvPicPr>
          <p:nvPr/>
        </p:nvPicPr>
        <p:blipFill>
          <a:blip r:embed="rId2" cstate="print"/>
          <a:srcRect/>
          <a:stretch>
            <a:fillRect/>
          </a:stretch>
        </p:blipFill>
        <p:spPr bwMode="auto">
          <a:xfrm>
            <a:off x="142844" y="1357298"/>
            <a:ext cx="4500594" cy="5000660"/>
          </a:xfrm>
          <a:prstGeom prst="rect">
            <a:avLst/>
          </a:prstGeom>
          <a:noFill/>
        </p:spPr>
      </p:pic>
      <p:sp>
        <p:nvSpPr>
          <p:cNvPr id="5" name="Prostokąt 4"/>
          <p:cNvSpPr/>
          <p:nvPr/>
        </p:nvSpPr>
        <p:spPr>
          <a:xfrm>
            <a:off x="4786314" y="1071546"/>
            <a:ext cx="4143404" cy="5447645"/>
          </a:xfrm>
          <a:prstGeom prst="rect">
            <a:avLst/>
          </a:prstGeom>
        </p:spPr>
        <p:txBody>
          <a:bodyPr wrap="square">
            <a:spAutoFit/>
          </a:bodyPr>
          <a:lstStyle/>
          <a:p>
            <a:r>
              <a:rPr lang="pl-PL" sz="2400" b="1" dirty="0" err="1" smtClean="0"/>
              <a:t>Helm's</a:t>
            </a:r>
            <a:r>
              <a:rPr lang="pl-PL" sz="2400" b="1" dirty="0" smtClean="0"/>
              <a:t> </a:t>
            </a:r>
            <a:r>
              <a:rPr lang="pl-PL" sz="2400" b="1" dirty="0" err="1" smtClean="0"/>
              <a:t>Deep</a:t>
            </a:r>
            <a:endParaRPr lang="pl-PL" sz="2400" b="1" dirty="0" smtClean="0"/>
          </a:p>
          <a:p>
            <a:pPr algn="just">
              <a:lnSpc>
                <a:spcPct val="150000"/>
              </a:lnSpc>
            </a:pPr>
            <a:r>
              <a:rPr lang="en-US" b="1" dirty="0" smtClean="0"/>
              <a:t>The </a:t>
            </a:r>
            <a:r>
              <a:rPr lang="en-US" b="1" dirty="0"/>
              <a:t>valley </a:t>
            </a:r>
            <a:r>
              <a:rPr lang="pl-PL" b="1" dirty="0" err="1" smtClean="0"/>
              <a:t>is</a:t>
            </a:r>
            <a:r>
              <a:rPr lang="pl-PL" b="1" dirty="0" smtClean="0"/>
              <a:t> </a:t>
            </a:r>
            <a:r>
              <a:rPr lang="pl-PL" b="1" dirty="0" err="1" smtClean="0"/>
              <a:t>surrounded</a:t>
            </a:r>
            <a:r>
              <a:rPr lang="en-US" b="1" dirty="0" smtClean="0"/>
              <a:t> by </a:t>
            </a:r>
            <a:r>
              <a:rPr lang="en-US" b="1" dirty="0"/>
              <a:t>the natural series of hills </a:t>
            </a:r>
            <a:r>
              <a:rPr lang="en-US" b="1" dirty="0" smtClean="0"/>
              <a:t>called</a:t>
            </a:r>
            <a:r>
              <a:rPr lang="pl-PL" b="1" dirty="0" smtClean="0"/>
              <a:t> </a:t>
            </a:r>
            <a:r>
              <a:rPr lang="en-US" b="1" dirty="0" smtClean="0"/>
              <a:t>Helm's </a:t>
            </a:r>
            <a:r>
              <a:rPr lang="en-US" b="1" dirty="0"/>
              <a:t>Dike and behind that </a:t>
            </a:r>
            <a:r>
              <a:rPr lang="en-US" b="1" dirty="0" smtClean="0"/>
              <a:t>lay</a:t>
            </a:r>
            <a:r>
              <a:rPr lang="pl-PL" b="1" dirty="0" smtClean="0"/>
              <a:t> </a:t>
            </a:r>
            <a:r>
              <a:rPr lang="en-US" b="1" dirty="0" smtClean="0"/>
              <a:t>the</a:t>
            </a:r>
            <a:r>
              <a:rPr lang="en-US" b="1" dirty="0"/>
              <a:t> fortress </a:t>
            </a:r>
            <a:r>
              <a:rPr lang="en-US" b="1" dirty="0" smtClean="0"/>
              <a:t>of</a:t>
            </a:r>
            <a:r>
              <a:rPr lang="en-US" b="1" dirty="0"/>
              <a:t> </a:t>
            </a:r>
            <a:r>
              <a:rPr lang="en-US" b="1" dirty="0" err="1"/>
              <a:t>Aglarond</a:t>
            </a:r>
            <a:r>
              <a:rPr lang="en-US" b="1" dirty="0"/>
              <a:t> </a:t>
            </a:r>
            <a:endParaRPr lang="pl-PL" b="1" dirty="0" smtClean="0"/>
          </a:p>
          <a:p>
            <a:pPr algn="just">
              <a:lnSpc>
                <a:spcPct val="150000"/>
              </a:lnSpc>
            </a:pPr>
            <a:r>
              <a:rPr lang="en-US" b="1" dirty="0" smtClean="0"/>
              <a:t>or the</a:t>
            </a:r>
            <a:r>
              <a:rPr lang="en-US" b="1" dirty="0"/>
              <a:t> </a:t>
            </a:r>
            <a:r>
              <a:rPr lang="en-US" b="1" dirty="0" err="1"/>
              <a:t>Hornburg</a:t>
            </a:r>
            <a:r>
              <a:rPr lang="en-US" b="1" dirty="0"/>
              <a:t>, at the entrance to the Glittering Caves. A long causeway </a:t>
            </a:r>
            <a:r>
              <a:rPr lang="en-US" b="1" dirty="0" smtClean="0"/>
              <a:t>w</a:t>
            </a:r>
            <a:r>
              <a:rPr lang="pl-PL" b="1" dirty="0" err="1" smtClean="0"/>
              <a:t>in</a:t>
            </a:r>
            <a:r>
              <a:rPr lang="en-US" b="1" dirty="0" smtClean="0"/>
              <a:t>d</a:t>
            </a:r>
            <a:r>
              <a:rPr lang="pl-PL" b="1" dirty="0" smtClean="0"/>
              <a:t>s</a:t>
            </a:r>
            <a:r>
              <a:rPr lang="en-US" b="1" dirty="0" smtClean="0"/>
              <a:t> </a:t>
            </a:r>
            <a:r>
              <a:rPr lang="en-US" b="1" dirty="0"/>
              <a:t>up to the great gate of the fortress itself. Inside the keep there </a:t>
            </a:r>
            <a:r>
              <a:rPr lang="pl-PL" b="1" dirty="0" smtClean="0"/>
              <a:t>a</a:t>
            </a:r>
            <a:r>
              <a:rPr lang="en-US" b="1" dirty="0" smtClean="0"/>
              <a:t>re </a:t>
            </a:r>
            <a:r>
              <a:rPr lang="en-US" b="1" dirty="0"/>
              <a:t>stables and an armory, as well as a great hall in the rear which </a:t>
            </a:r>
            <a:r>
              <a:rPr lang="pl-PL" b="1" dirty="0" smtClean="0"/>
              <a:t>i</a:t>
            </a:r>
            <a:r>
              <a:rPr lang="en-US" b="1" dirty="0" smtClean="0"/>
              <a:t>s </a:t>
            </a:r>
            <a:r>
              <a:rPr lang="en-US" b="1" dirty="0"/>
              <a:t>dug out </a:t>
            </a:r>
            <a:r>
              <a:rPr lang="pl-PL" b="1" dirty="0" err="1" smtClean="0"/>
              <a:t>in</a:t>
            </a:r>
            <a:r>
              <a:rPr lang="en-US" b="1" dirty="0" smtClean="0"/>
              <a:t> </a:t>
            </a:r>
            <a:r>
              <a:rPr lang="en-US" b="1" dirty="0"/>
              <a:t>the mountainside. There </a:t>
            </a:r>
            <a:r>
              <a:rPr lang="pl-PL" b="1" dirty="0" smtClean="0"/>
              <a:t>i</a:t>
            </a:r>
            <a:r>
              <a:rPr lang="en-US" b="1" dirty="0" smtClean="0"/>
              <a:t>s also a </a:t>
            </a:r>
            <a:r>
              <a:rPr lang="en-US" b="1" dirty="0"/>
              <a:t>great </a:t>
            </a:r>
            <a:r>
              <a:rPr lang="en-US" b="1" dirty="0" smtClean="0"/>
              <a:t>tower</a:t>
            </a:r>
            <a:r>
              <a:rPr lang="pl-PL" b="1" dirty="0" smtClean="0"/>
              <a:t>,</a:t>
            </a:r>
            <a:r>
              <a:rPr lang="en-US" b="1" dirty="0" smtClean="0"/>
              <a:t> </a:t>
            </a:r>
            <a:r>
              <a:rPr lang="pl-PL" b="1" dirty="0" err="1" smtClean="0"/>
              <a:t>at</a:t>
            </a:r>
            <a:r>
              <a:rPr lang="pl-PL" b="1" dirty="0" smtClean="0"/>
              <a:t> </a:t>
            </a:r>
            <a:r>
              <a:rPr lang="en-US" b="1" dirty="0" smtClean="0"/>
              <a:t>the </a:t>
            </a:r>
            <a:r>
              <a:rPr lang="en-US" b="1" dirty="0"/>
              <a:t>top of which </a:t>
            </a:r>
            <a:r>
              <a:rPr lang="pl-PL" b="1" dirty="0" err="1" smtClean="0"/>
              <a:t>there</a:t>
            </a:r>
            <a:r>
              <a:rPr lang="pl-PL" b="1" dirty="0" smtClean="0"/>
              <a:t> </a:t>
            </a:r>
            <a:r>
              <a:rPr lang="pl-PL" b="1" dirty="0" err="1" smtClean="0"/>
              <a:t>is</a:t>
            </a:r>
            <a:r>
              <a:rPr lang="pl-PL" b="1" dirty="0" smtClean="0"/>
              <a:t> </a:t>
            </a:r>
            <a:r>
              <a:rPr lang="en-US" b="1" dirty="0" smtClean="0"/>
              <a:t>the </a:t>
            </a:r>
            <a:r>
              <a:rPr lang="en-US" b="1" dirty="0"/>
              <a:t>great horn of Helm </a:t>
            </a:r>
            <a:r>
              <a:rPr lang="en-US" b="1" dirty="0" err="1"/>
              <a:t>Hammerhand</a:t>
            </a:r>
            <a:r>
              <a:rPr lang="en-US" b="1" dirty="0" smtClean="0"/>
              <a:t>.</a:t>
            </a:r>
            <a:endParaRPr lang="pl-PL" b="1"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5000628" y="1285860"/>
            <a:ext cx="3929090" cy="6001643"/>
          </a:xfrm>
          <a:prstGeom prst="rect">
            <a:avLst/>
          </a:prstGeom>
        </p:spPr>
        <p:txBody>
          <a:bodyPr wrap="square">
            <a:spAutoFit/>
          </a:bodyPr>
          <a:lstStyle/>
          <a:p>
            <a:r>
              <a:rPr lang="pl-PL" sz="2400" b="1" dirty="0" smtClean="0"/>
              <a:t>Minas </a:t>
            </a:r>
            <a:r>
              <a:rPr lang="pl-PL" sz="2400" b="1" dirty="0" err="1" smtClean="0"/>
              <a:t>Trith</a:t>
            </a:r>
            <a:r>
              <a:rPr lang="pl-PL" sz="2400" b="1" dirty="0" smtClean="0"/>
              <a:t> </a:t>
            </a:r>
            <a:endParaRPr lang="pl-PL" sz="2400" b="1" dirty="0" smtClean="0"/>
          </a:p>
          <a:p>
            <a:pPr algn="just">
              <a:lnSpc>
                <a:spcPct val="150000"/>
              </a:lnSpc>
            </a:pPr>
            <a:r>
              <a:rPr lang="en-US" b="1" dirty="0" smtClean="0"/>
              <a:t>Minas </a:t>
            </a:r>
            <a:r>
              <a:rPr lang="en-US" b="1" dirty="0" err="1"/>
              <a:t>Tirith</a:t>
            </a:r>
            <a:r>
              <a:rPr lang="en-US" b="1" dirty="0"/>
              <a:t> </a:t>
            </a:r>
            <a:r>
              <a:rPr lang="en-US" b="1" dirty="0" smtClean="0"/>
              <a:t>originally </a:t>
            </a:r>
            <a:r>
              <a:rPr lang="en-US" b="1" dirty="0"/>
              <a:t>named Minas </a:t>
            </a:r>
            <a:r>
              <a:rPr lang="en-US" b="1" dirty="0" err="1" smtClean="0"/>
              <a:t>AnorIt</a:t>
            </a:r>
            <a:r>
              <a:rPr lang="pl-PL" b="1" dirty="0"/>
              <a:t> </a:t>
            </a:r>
            <a:r>
              <a:rPr lang="en-US" b="1" dirty="0" smtClean="0"/>
              <a:t>became </a:t>
            </a:r>
            <a:r>
              <a:rPr lang="en-US" b="1" dirty="0"/>
              <a:t>the </a:t>
            </a:r>
            <a:r>
              <a:rPr lang="en-US" b="1" dirty="0" smtClean="0"/>
              <a:t>heavily</a:t>
            </a:r>
            <a:r>
              <a:rPr lang="pl-PL" b="1" dirty="0"/>
              <a:t> </a:t>
            </a:r>
            <a:r>
              <a:rPr lang="en-US" b="1" dirty="0" smtClean="0"/>
              <a:t>fortified</a:t>
            </a:r>
            <a:r>
              <a:rPr lang="en-US" b="1" dirty="0"/>
              <a:t> capital </a:t>
            </a:r>
            <a:r>
              <a:rPr lang="en-US" b="1" dirty="0" smtClean="0"/>
              <a:t>of</a:t>
            </a:r>
            <a:r>
              <a:rPr lang="pl-PL" b="1" dirty="0" smtClean="0"/>
              <a:t> </a:t>
            </a:r>
            <a:r>
              <a:rPr lang="en-US" b="1" dirty="0" err="1" smtClean="0"/>
              <a:t>Gondor</a:t>
            </a:r>
            <a:r>
              <a:rPr lang="en-US" b="1" dirty="0"/>
              <a:t> in the second half of the Third Age. It was originally built to guard the former capital, </a:t>
            </a:r>
            <a:r>
              <a:rPr lang="en-US" b="1" dirty="0" err="1"/>
              <a:t>Osgiliath</a:t>
            </a:r>
            <a:r>
              <a:rPr lang="en-US" b="1" dirty="0"/>
              <a:t>, </a:t>
            </a:r>
            <a:r>
              <a:rPr lang="pl-PL" b="1" dirty="0" err="1" smtClean="0"/>
              <a:t>against</a:t>
            </a:r>
            <a:r>
              <a:rPr lang="en-US" b="1" dirty="0" smtClean="0"/>
              <a:t> attack</a:t>
            </a:r>
            <a:r>
              <a:rPr lang="pl-PL" b="1" dirty="0" smtClean="0"/>
              <a:t>s</a:t>
            </a:r>
            <a:r>
              <a:rPr lang="en-US" b="1" dirty="0" smtClean="0"/>
              <a:t> </a:t>
            </a:r>
            <a:r>
              <a:rPr lang="en-US" b="1" dirty="0"/>
              <a:t>from the west, but became the capital when </a:t>
            </a:r>
            <a:r>
              <a:rPr lang="en-US" b="1" dirty="0" err="1"/>
              <a:t>Osgiliath</a:t>
            </a:r>
            <a:r>
              <a:rPr lang="en-US" b="1" dirty="0"/>
              <a:t> fell into ruin following the </a:t>
            </a:r>
            <a:r>
              <a:rPr lang="en-US" b="1" dirty="0" smtClean="0"/>
              <a:t>Kin-strife</a:t>
            </a:r>
            <a:r>
              <a:rPr lang="pl-PL" b="1" dirty="0"/>
              <a:t> </a:t>
            </a:r>
            <a:r>
              <a:rPr lang="en-US" b="1" dirty="0" smtClean="0"/>
              <a:t>and </a:t>
            </a:r>
            <a:r>
              <a:rPr lang="en-US" b="1" dirty="0"/>
              <a:t>the Great Plague. It is often referred to as </a:t>
            </a:r>
            <a:r>
              <a:rPr lang="en-US" b="1" dirty="0" smtClean="0"/>
              <a:t>the</a:t>
            </a:r>
            <a:r>
              <a:rPr lang="pl-PL" b="1" dirty="0" smtClean="0"/>
              <a:t> </a:t>
            </a:r>
            <a:r>
              <a:rPr lang="en-US" b="1" i="1" dirty="0" smtClean="0"/>
              <a:t>White </a:t>
            </a:r>
            <a:r>
              <a:rPr lang="en-US" b="1" i="1" dirty="0"/>
              <a:t>City</a:t>
            </a:r>
            <a:r>
              <a:rPr lang="en-US" b="1" dirty="0"/>
              <a:t> (though that name is not in the book) </a:t>
            </a:r>
            <a:r>
              <a:rPr lang="pl-PL" b="1" dirty="0" err="1" smtClean="0"/>
              <a:t>or</a:t>
            </a:r>
            <a:r>
              <a:rPr lang="en-US" b="1" dirty="0" smtClean="0"/>
              <a:t> </a:t>
            </a:r>
            <a:r>
              <a:rPr lang="en-US" b="1" dirty="0"/>
              <a:t>the </a:t>
            </a:r>
            <a:r>
              <a:rPr lang="en-US" b="1" i="1" dirty="0"/>
              <a:t>City of the Kings</a:t>
            </a:r>
            <a:r>
              <a:rPr lang="en-US" b="1" i="1" dirty="0" smtClean="0"/>
              <a:t>.</a:t>
            </a:r>
            <a:endParaRPr lang="pl-PL" b="1" i="1" dirty="0" smtClean="0"/>
          </a:p>
          <a:p>
            <a:endParaRPr lang="pl-PL" b="1" dirty="0" smtClean="0"/>
          </a:p>
          <a:p>
            <a:endParaRPr lang="pl-PL" b="1" dirty="0"/>
          </a:p>
        </p:txBody>
      </p:sp>
      <p:pic>
        <p:nvPicPr>
          <p:cNvPr id="8" name="Picture 2" descr="C:\Users\Użytkownik\Desktop\gandalf-galopping-to-minas-tirith-lord-of-the-rings-5883.jpg"/>
          <p:cNvPicPr>
            <a:picLocks noChangeAspect="1" noChangeArrowheads="1"/>
          </p:cNvPicPr>
          <p:nvPr/>
        </p:nvPicPr>
        <p:blipFill>
          <a:blip r:embed="rId2" cstate="print"/>
          <a:srcRect/>
          <a:stretch>
            <a:fillRect/>
          </a:stretch>
        </p:blipFill>
        <p:spPr bwMode="auto">
          <a:xfrm>
            <a:off x="214282" y="2143116"/>
            <a:ext cx="4643470" cy="371477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b="1" dirty="0" err="1" smtClean="0"/>
              <a:t>Dimrill</a:t>
            </a:r>
            <a:r>
              <a:rPr lang="en-US" b="1" dirty="0" smtClean="0"/>
              <a:t> Dale</a:t>
            </a:r>
            <a:r>
              <a:rPr lang="en-US" dirty="0" smtClean="0"/>
              <a:t> </a:t>
            </a:r>
            <a:endParaRPr lang="pl-PL" dirty="0"/>
          </a:p>
        </p:txBody>
      </p:sp>
      <p:pic>
        <p:nvPicPr>
          <p:cNvPr id="8194" name="Picture 2" descr="C:\Users\Użytkownik\Desktop\Ted_Nasmith_-_Dimrill_Dale.jpg"/>
          <p:cNvPicPr>
            <a:picLocks noChangeAspect="1" noChangeArrowheads="1"/>
          </p:cNvPicPr>
          <p:nvPr/>
        </p:nvPicPr>
        <p:blipFill>
          <a:blip r:embed="rId2"/>
          <a:srcRect/>
          <a:stretch>
            <a:fillRect/>
          </a:stretch>
        </p:blipFill>
        <p:spPr bwMode="auto">
          <a:xfrm>
            <a:off x="480986" y="1528752"/>
            <a:ext cx="3917184" cy="3357586"/>
          </a:xfrm>
          <a:prstGeom prst="rect">
            <a:avLst/>
          </a:prstGeom>
          <a:noFill/>
        </p:spPr>
      </p:pic>
      <p:pic>
        <p:nvPicPr>
          <p:cNvPr id="8195" name="Picture 3" descr="C:\Users\Użytkownik\Desktop\dimrill2.jpg"/>
          <p:cNvPicPr>
            <a:picLocks noChangeAspect="1" noChangeArrowheads="1"/>
          </p:cNvPicPr>
          <p:nvPr/>
        </p:nvPicPr>
        <p:blipFill>
          <a:blip r:embed="rId3"/>
          <a:srcRect/>
          <a:stretch>
            <a:fillRect/>
          </a:stretch>
        </p:blipFill>
        <p:spPr bwMode="auto">
          <a:xfrm>
            <a:off x="4572000" y="3357562"/>
            <a:ext cx="4273592" cy="2882449"/>
          </a:xfrm>
          <a:prstGeom prst="rect">
            <a:avLst/>
          </a:prstGeom>
          <a:noFill/>
        </p:spPr>
      </p:pic>
      <p:sp>
        <p:nvSpPr>
          <p:cNvPr id="5" name="Prostokąt 4"/>
          <p:cNvSpPr/>
          <p:nvPr/>
        </p:nvSpPr>
        <p:spPr>
          <a:xfrm>
            <a:off x="4572000" y="1357298"/>
            <a:ext cx="4357718" cy="1754326"/>
          </a:xfrm>
          <a:prstGeom prst="rect">
            <a:avLst/>
          </a:prstGeom>
        </p:spPr>
        <p:txBody>
          <a:bodyPr wrap="square">
            <a:spAutoFit/>
          </a:bodyPr>
          <a:lstStyle/>
          <a:p>
            <a:r>
              <a:rPr lang="en-US" b="1" dirty="0" err="1" smtClean="0"/>
              <a:t>Dimrill</a:t>
            </a:r>
            <a:r>
              <a:rPr lang="en-US" b="1" dirty="0" smtClean="0"/>
              <a:t> Dale </a:t>
            </a:r>
            <a:r>
              <a:rPr lang="pl-PL" b="1" dirty="0" smtClean="0"/>
              <a:t>i</a:t>
            </a:r>
            <a:r>
              <a:rPr lang="en-US" b="1" dirty="0" smtClean="0"/>
              <a:t>s a valley on the east side of the Misty Mountains, beneath the</a:t>
            </a:r>
            <a:r>
              <a:rPr lang="pl-PL" b="1" dirty="0" smtClean="0"/>
              <a:t> </a:t>
            </a:r>
            <a:r>
              <a:rPr lang="en-US" b="1" dirty="0" err="1" smtClean="0"/>
              <a:t>Redhorn</a:t>
            </a:r>
            <a:r>
              <a:rPr lang="en-US" b="1" dirty="0" smtClean="0"/>
              <a:t>, </a:t>
            </a:r>
            <a:r>
              <a:rPr lang="en-US" b="1" dirty="0" err="1" smtClean="0"/>
              <a:t>Silvertine</a:t>
            </a:r>
            <a:r>
              <a:rPr lang="pl-PL" b="1" dirty="0" smtClean="0"/>
              <a:t> </a:t>
            </a:r>
            <a:r>
              <a:rPr lang="en-US" b="1" dirty="0" smtClean="0"/>
              <a:t>and</a:t>
            </a:r>
            <a:r>
              <a:rPr lang="en-US" b="1" dirty="0" smtClean="0"/>
              <a:t> </a:t>
            </a:r>
            <a:r>
              <a:rPr lang="en-US" b="1" dirty="0" err="1" smtClean="0"/>
              <a:t>Cloudyhead</a:t>
            </a:r>
            <a:r>
              <a:rPr lang="en-US" b="1" dirty="0" smtClean="0"/>
              <a:t> peaks. It </a:t>
            </a:r>
            <a:r>
              <a:rPr lang="pl-PL" b="1" dirty="0" smtClean="0"/>
              <a:t>i</a:t>
            </a:r>
            <a:r>
              <a:rPr lang="en-US" b="1" dirty="0" smtClean="0"/>
              <a:t>s the eastern end of </a:t>
            </a:r>
            <a:r>
              <a:rPr lang="en-US" b="1" dirty="0" err="1" smtClean="0"/>
              <a:t>Redhorn</a:t>
            </a:r>
            <a:r>
              <a:rPr lang="en-US" b="1" dirty="0" smtClean="0"/>
              <a:t> Pass and </a:t>
            </a:r>
            <a:r>
              <a:rPr lang="pl-PL" b="1" dirty="0" smtClean="0"/>
              <a:t>i</a:t>
            </a:r>
            <a:r>
              <a:rPr lang="en-US" b="1" dirty="0" smtClean="0"/>
              <a:t>s bordered by the </a:t>
            </a:r>
            <a:r>
              <a:rPr lang="en-US" b="1" dirty="0" err="1" smtClean="0"/>
              <a:t>Dimrill</a:t>
            </a:r>
            <a:r>
              <a:rPr lang="en-US" b="1" dirty="0" smtClean="0"/>
              <a:t> Stair. </a:t>
            </a:r>
            <a:endParaRPr lang="pl-PL" b="1" dirty="0" smtClean="0"/>
          </a:p>
          <a:p>
            <a:endParaRPr lang="pl-PL" dirty="0"/>
          </a:p>
        </p:txBody>
      </p:sp>
      <p:sp>
        <p:nvSpPr>
          <p:cNvPr id="6" name="Prostokąt 5"/>
          <p:cNvSpPr/>
          <p:nvPr/>
        </p:nvSpPr>
        <p:spPr>
          <a:xfrm>
            <a:off x="214282" y="4929198"/>
            <a:ext cx="4214842" cy="1477328"/>
          </a:xfrm>
          <a:prstGeom prst="rect">
            <a:avLst/>
          </a:prstGeom>
        </p:spPr>
        <p:txBody>
          <a:bodyPr wrap="square">
            <a:spAutoFit/>
          </a:bodyPr>
          <a:lstStyle/>
          <a:p>
            <a:r>
              <a:rPr lang="en-US" b="1" dirty="0" err="1" smtClean="0"/>
              <a:t>Dimrill</a:t>
            </a:r>
            <a:r>
              <a:rPr lang="en-US" b="1" dirty="0" smtClean="0"/>
              <a:t> Dale </a:t>
            </a:r>
            <a:r>
              <a:rPr lang="pl-PL" b="1" dirty="0" smtClean="0"/>
              <a:t>i</a:t>
            </a:r>
            <a:r>
              <a:rPr lang="en-US" b="1" dirty="0" smtClean="0"/>
              <a:t>s the source of the </a:t>
            </a:r>
            <a:r>
              <a:rPr lang="en-US" b="1" dirty="0" err="1" smtClean="0"/>
              <a:t>Silverlode</a:t>
            </a:r>
            <a:r>
              <a:rPr lang="en-US" b="1" dirty="0" smtClean="0"/>
              <a:t> river. At its southeast corner </a:t>
            </a:r>
            <a:r>
              <a:rPr lang="pl-PL" b="1" dirty="0" err="1" smtClean="0"/>
              <a:t>there</a:t>
            </a:r>
            <a:r>
              <a:rPr lang="pl-PL" b="1" dirty="0" smtClean="0"/>
              <a:t> i</a:t>
            </a:r>
            <a:r>
              <a:rPr lang="en-US" b="1" dirty="0" smtClean="0"/>
              <a:t>s </a:t>
            </a:r>
            <a:r>
              <a:rPr lang="en-US" b="1" dirty="0" err="1" smtClean="0"/>
              <a:t>Mirrormere</a:t>
            </a:r>
            <a:r>
              <a:rPr lang="en-US" b="1" dirty="0" smtClean="0"/>
              <a:t>, a sacred lake to the Dwarves</a:t>
            </a:r>
            <a:r>
              <a:rPr lang="pl-PL" b="1" dirty="0" smtClean="0"/>
              <a:t> </a:t>
            </a:r>
            <a:r>
              <a:rPr lang="en-US" b="1" dirty="0" smtClean="0"/>
              <a:t>of </a:t>
            </a:r>
            <a:r>
              <a:rPr lang="en-US" b="1" dirty="0" err="1" smtClean="0"/>
              <a:t>Durin's</a:t>
            </a:r>
            <a:r>
              <a:rPr lang="en-US" b="1" dirty="0" smtClean="0"/>
              <a:t> Folk</a:t>
            </a:r>
            <a:r>
              <a:rPr lang="pl-PL" b="1" dirty="0" smtClean="0"/>
              <a:t>.</a:t>
            </a:r>
          </a:p>
          <a:p>
            <a:endParaRPr lang="pl-PL"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moria</a:t>
            </a:r>
            <a:endParaRPr lang="pl-PL" dirty="0"/>
          </a:p>
        </p:txBody>
      </p:sp>
      <p:pic>
        <p:nvPicPr>
          <p:cNvPr id="9219" name="Picture 3" descr="C:\Users\Użytkownik\Desktop\Dwarrowdelf_LoTR.png"/>
          <p:cNvPicPr>
            <a:picLocks noChangeAspect="1" noChangeArrowheads="1"/>
          </p:cNvPicPr>
          <p:nvPr/>
        </p:nvPicPr>
        <p:blipFill>
          <a:blip r:embed="rId2"/>
          <a:srcRect/>
          <a:stretch>
            <a:fillRect/>
          </a:stretch>
        </p:blipFill>
        <p:spPr bwMode="auto">
          <a:xfrm>
            <a:off x="928662" y="3143248"/>
            <a:ext cx="7144225" cy="3305179"/>
          </a:xfrm>
          <a:prstGeom prst="rect">
            <a:avLst/>
          </a:prstGeom>
          <a:noFill/>
        </p:spPr>
      </p:pic>
      <p:sp>
        <p:nvSpPr>
          <p:cNvPr id="5" name="Prostokąt 4"/>
          <p:cNvSpPr/>
          <p:nvPr/>
        </p:nvSpPr>
        <p:spPr>
          <a:xfrm>
            <a:off x="642910" y="1214422"/>
            <a:ext cx="7786742" cy="2215991"/>
          </a:xfrm>
          <a:prstGeom prst="rect">
            <a:avLst/>
          </a:prstGeom>
        </p:spPr>
        <p:txBody>
          <a:bodyPr wrap="square">
            <a:spAutoFit/>
          </a:bodyPr>
          <a:lstStyle/>
          <a:p>
            <a:pPr algn="just" fontAlgn="base"/>
            <a:r>
              <a:rPr lang="en-US" sz="2000" b="1" dirty="0" err="1" smtClean="0"/>
              <a:t>Moria</a:t>
            </a:r>
            <a:r>
              <a:rPr lang="en-US" sz="2000" b="1" dirty="0" smtClean="0"/>
              <a:t> was the </a:t>
            </a:r>
            <a:r>
              <a:rPr lang="en-US" sz="2000" b="1" dirty="0" err="1" smtClean="0"/>
              <a:t>Dwarven</a:t>
            </a:r>
            <a:r>
              <a:rPr lang="en-US" sz="2000" b="1" dirty="0" smtClean="0"/>
              <a:t> underground city beneath the Misty Mountains. For thousands of years, a thriving</a:t>
            </a:r>
            <a:r>
              <a:rPr lang="pl-PL" sz="2000" b="1" dirty="0" smtClean="0"/>
              <a:t> </a:t>
            </a:r>
            <a:r>
              <a:rPr lang="en-US" sz="2000" b="1" dirty="0" err="1" smtClean="0"/>
              <a:t>Dwarvish</a:t>
            </a:r>
            <a:r>
              <a:rPr lang="en-US" sz="2000" b="1" dirty="0" smtClean="0"/>
              <a:t> community had delved deep below the mountains seeking to build their lives there, and to find sources of treasure, gold and </a:t>
            </a:r>
            <a:r>
              <a:rPr lang="en-US" sz="2000" b="1" dirty="0" err="1" smtClean="0"/>
              <a:t>Mithril</a:t>
            </a:r>
            <a:r>
              <a:rPr lang="en-US" sz="2000" b="1" dirty="0" smtClean="0"/>
              <a:t>. The city was abandoned during the Third Age after excavations accidentally released a </a:t>
            </a:r>
            <a:r>
              <a:rPr lang="pl-PL" sz="2000" b="1" dirty="0" smtClean="0"/>
              <a:t>B</a:t>
            </a:r>
            <a:r>
              <a:rPr lang="en-US" sz="2000" b="1" dirty="0" err="1" smtClean="0"/>
              <a:t>alrog</a:t>
            </a:r>
            <a:r>
              <a:rPr lang="en-US" sz="2000" b="1" dirty="0" smtClean="0"/>
              <a:t>.</a:t>
            </a:r>
            <a:endParaRPr lang="pl-PL" sz="2000" b="1" dirty="0" smtClean="0"/>
          </a:p>
          <a:p>
            <a:pPr algn="just" fontAlgn="base"/>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785786" y="1285860"/>
            <a:ext cx="7286676" cy="1631216"/>
          </a:xfrm>
          <a:prstGeom prst="rect">
            <a:avLst/>
          </a:prstGeom>
        </p:spPr>
        <p:txBody>
          <a:bodyPr wrap="square">
            <a:spAutoFit/>
          </a:bodyPr>
          <a:lstStyle/>
          <a:p>
            <a:pPr algn="just" fontAlgn="base"/>
            <a:r>
              <a:rPr lang="en-US" sz="2000" b="1" dirty="0" smtClean="0"/>
              <a:t>After </a:t>
            </a:r>
            <a:r>
              <a:rPr lang="en-US" sz="2000" b="1" dirty="0"/>
              <a:t>the events in </a:t>
            </a:r>
            <a:r>
              <a:rPr lang="en-US" sz="2000" b="1" i="1" dirty="0"/>
              <a:t>The Hobbit</a:t>
            </a:r>
            <a:r>
              <a:rPr lang="en-US" sz="2000" b="1" dirty="0"/>
              <a:t>, </a:t>
            </a:r>
            <a:r>
              <a:rPr lang="pl-PL" sz="2000" b="1" dirty="0" err="1" smtClean="0"/>
              <a:t>some</a:t>
            </a:r>
            <a:r>
              <a:rPr lang="en-US" sz="2000" b="1" dirty="0" smtClean="0"/>
              <a:t> </a:t>
            </a:r>
            <a:r>
              <a:rPr lang="en-US" sz="2000" b="1" dirty="0"/>
              <a:t>of the </a:t>
            </a:r>
            <a:r>
              <a:rPr lang="pl-PL" sz="2000" b="1" dirty="0" err="1" smtClean="0"/>
              <a:t>D</a:t>
            </a:r>
            <a:r>
              <a:rPr lang="en-US" sz="2000" b="1" dirty="0" err="1" smtClean="0"/>
              <a:t>warven</a:t>
            </a:r>
            <a:r>
              <a:rPr lang="en-US" sz="2000" b="1" dirty="0" smtClean="0"/>
              <a:t> </a:t>
            </a:r>
            <a:r>
              <a:rPr lang="pl-PL" sz="2000" b="1" dirty="0" smtClean="0"/>
              <a:t>C</a:t>
            </a:r>
            <a:r>
              <a:rPr lang="en-US" sz="2000" b="1" dirty="0" err="1" smtClean="0"/>
              <a:t>ompany</a:t>
            </a:r>
            <a:r>
              <a:rPr lang="pl-PL" sz="2000" b="1" dirty="0" smtClean="0"/>
              <a:t>, </a:t>
            </a:r>
            <a:r>
              <a:rPr lang="pl-PL" sz="2000" b="1" dirty="0" err="1" smtClean="0"/>
              <a:t>namely</a:t>
            </a:r>
            <a:r>
              <a:rPr lang="pl-PL" sz="2000" b="1" dirty="0" smtClean="0"/>
              <a:t>: </a:t>
            </a:r>
            <a:r>
              <a:rPr lang="en-US" sz="2000" b="1" dirty="0" err="1" smtClean="0"/>
              <a:t>Balin</a:t>
            </a:r>
            <a:r>
              <a:rPr lang="pl-PL" sz="2000" b="1" dirty="0" smtClean="0"/>
              <a:t>,</a:t>
            </a:r>
            <a:r>
              <a:rPr lang="en-US" sz="2000" b="1" dirty="0"/>
              <a:t> </a:t>
            </a:r>
            <a:r>
              <a:rPr lang="en-US" sz="2000" b="1" dirty="0" err="1"/>
              <a:t>Oin</a:t>
            </a:r>
            <a:r>
              <a:rPr lang="en-US" sz="2000" b="1" dirty="0"/>
              <a:t>, and </a:t>
            </a:r>
            <a:r>
              <a:rPr lang="en-US" sz="2000" b="1" dirty="0" err="1" smtClean="0"/>
              <a:t>Ori</a:t>
            </a:r>
            <a:r>
              <a:rPr lang="pl-PL" sz="2000" b="1" dirty="0" smtClean="0"/>
              <a:t> </a:t>
            </a:r>
            <a:r>
              <a:rPr lang="en-US" sz="2000" b="1" dirty="0" smtClean="0"/>
              <a:t>led </a:t>
            </a:r>
            <a:r>
              <a:rPr lang="en-US" sz="2000" b="1" dirty="0"/>
              <a:t>an expedition to reclaim and </a:t>
            </a:r>
            <a:r>
              <a:rPr lang="en-US" sz="2000" b="1" dirty="0" err="1"/>
              <a:t>recolonize</a:t>
            </a:r>
            <a:r>
              <a:rPr lang="en-US" sz="2000" b="1" dirty="0"/>
              <a:t> the city. </a:t>
            </a:r>
            <a:r>
              <a:rPr lang="pl-PL" sz="2000" b="1" dirty="0" err="1" smtClean="0"/>
              <a:t>However</a:t>
            </a:r>
            <a:r>
              <a:rPr lang="pl-PL" sz="2000" b="1" dirty="0" smtClean="0"/>
              <a:t>, t</a:t>
            </a:r>
            <a:r>
              <a:rPr lang="en-US" sz="2000" b="1" dirty="0" smtClean="0"/>
              <a:t>he </a:t>
            </a:r>
            <a:r>
              <a:rPr lang="en-US" sz="2000" b="1" dirty="0"/>
              <a:t>group encountered significant </a:t>
            </a:r>
            <a:r>
              <a:rPr lang="en-US" sz="2000" b="1" dirty="0" err="1"/>
              <a:t>Orc</a:t>
            </a:r>
            <a:r>
              <a:rPr lang="en-US" sz="2000" b="1" dirty="0"/>
              <a:t> </a:t>
            </a:r>
            <a:r>
              <a:rPr lang="en-US" sz="2000" b="1" dirty="0" smtClean="0"/>
              <a:t>resistance</a:t>
            </a:r>
            <a:r>
              <a:rPr lang="pl-PL" sz="2000" b="1" dirty="0" smtClean="0"/>
              <a:t>, </a:t>
            </a:r>
            <a:r>
              <a:rPr lang="pl-PL" sz="2000" b="1" dirty="0" err="1" smtClean="0"/>
              <a:t>who</a:t>
            </a:r>
            <a:r>
              <a:rPr lang="en-US" sz="2000" b="1" dirty="0" smtClean="0"/>
              <a:t> </a:t>
            </a:r>
            <a:r>
              <a:rPr lang="en-US" sz="2000" b="1" dirty="0"/>
              <a:t>still </a:t>
            </a:r>
            <a:r>
              <a:rPr lang="en-US" sz="2000" b="1" dirty="0" err="1" smtClean="0"/>
              <a:t>occup</a:t>
            </a:r>
            <a:r>
              <a:rPr lang="pl-PL" sz="2000" b="1" dirty="0" err="1" smtClean="0"/>
              <a:t>ied</a:t>
            </a:r>
            <a:r>
              <a:rPr lang="pl-PL" sz="2000" b="1" dirty="0" smtClean="0"/>
              <a:t> </a:t>
            </a:r>
            <a:r>
              <a:rPr lang="en-US" sz="2000" b="1" dirty="0" smtClean="0"/>
              <a:t>the mine</a:t>
            </a:r>
            <a:r>
              <a:rPr lang="pl-PL" sz="2000" b="1" dirty="0" smtClean="0"/>
              <a:t>s. </a:t>
            </a:r>
            <a:r>
              <a:rPr lang="pl-PL" sz="2000" b="1" dirty="0" err="1" smtClean="0"/>
              <a:t>Unfortunatelly</a:t>
            </a:r>
            <a:r>
              <a:rPr lang="pl-PL" sz="2000" b="1" dirty="0" smtClean="0"/>
              <a:t> </a:t>
            </a:r>
            <a:r>
              <a:rPr lang="pl-PL" sz="2000" b="1" dirty="0" err="1" smtClean="0"/>
              <a:t>they</a:t>
            </a:r>
            <a:r>
              <a:rPr lang="pl-PL" sz="2000" b="1" dirty="0" smtClean="0"/>
              <a:t> </a:t>
            </a:r>
            <a:r>
              <a:rPr lang="pl-PL" sz="2000" b="1" dirty="0" err="1" smtClean="0"/>
              <a:t>all</a:t>
            </a:r>
            <a:r>
              <a:rPr lang="pl-PL" sz="2000" b="1" dirty="0" smtClean="0"/>
              <a:t> </a:t>
            </a:r>
            <a:r>
              <a:rPr lang="pl-PL" sz="2000" b="1" dirty="0" err="1" smtClean="0"/>
              <a:t>died</a:t>
            </a:r>
            <a:r>
              <a:rPr lang="pl-PL" sz="2000" b="1" dirty="0" smtClean="0"/>
              <a:t> </a:t>
            </a:r>
            <a:r>
              <a:rPr lang="pl-PL" sz="2000" b="1" dirty="0" err="1" smtClean="0"/>
              <a:t>in</a:t>
            </a:r>
            <a:r>
              <a:rPr lang="pl-PL" sz="2000" b="1" dirty="0" smtClean="0"/>
              <a:t> </a:t>
            </a:r>
            <a:r>
              <a:rPr lang="pl-PL" sz="2000" b="1" dirty="0" err="1" smtClean="0"/>
              <a:t>the</a:t>
            </a:r>
            <a:r>
              <a:rPr lang="pl-PL" sz="2000" b="1" dirty="0" smtClean="0"/>
              <a:t> </a:t>
            </a:r>
            <a:r>
              <a:rPr lang="pl-PL" sz="2000" b="1" dirty="0" err="1" smtClean="0"/>
              <a:t>fight</a:t>
            </a:r>
            <a:r>
              <a:rPr lang="pl-PL" sz="2000" b="1" dirty="0" smtClean="0"/>
              <a:t> </a:t>
            </a:r>
            <a:r>
              <a:rPr lang="pl-PL" sz="2000" b="1" dirty="0" err="1" smtClean="0"/>
              <a:t>with</a:t>
            </a:r>
            <a:r>
              <a:rPr lang="pl-PL" sz="2000" b="1" dirty="0" smtClean="0"/>
              <a:t> </a:t>
            </a:r>
            <a:r>
              <a:rPr lang="pl-PL" sz="2000" b="1" dirty="0" err="1" smtClean="0"/>
              <a:t>Orcs</a:t>
            </a:r>
            <a:r>
              <a:rPr lang="pl-PL" sz="2000" b="1" dirty="0" smtClean="0"/>
              <a:t>.</a:t>
            </a:r>
            <a:endParaRPr lang="en-US" sz="2000" b="1" dirty="0"/>
          </a:p>
        </p:txBody>
      </p:sp>
      <p:pic>
        <p:nvPicPr>
          <p:cNvPr id="3" name="Picture 2" descr="C:\Users\Użytkownik\Desktop\Peter_Jackson's_Moria.jpg"/>
          <p:cNvPicPr>
            <a:picLocks noChangeAspect="1" noChangeArrowheads="1"/>
          </p:cNvPicPr>
          <p:nvPr/>
        </p:nvPicPr>
        <p:blipFill>
          <a:blip r:embed="rId2"/>
          <a:srcRect/>
          <a:stretch>
            <a:fillRect/>
          </a:stretch>
        </p:blipFill>
        <p:spPr bwMode="auto">
          <a:xfrm>
            <a:off x="1071538" y="3357562"/>
            <a:ext cx="7072362" cy="2928958"/>
          </a:xfrm>
          <a:prstGeom prst="rect">
            <a:avLst/>
          </a:prstGeom>
          <a:noFill/>
        </p:spPr>
      </p:pic>
      <p:sp>
        <p:nvSpPr>
          <p:cNvPr id="5" name="Tytuł 4"/>
          <p:cNvSpPr>
            <a:spLocks noGrp="1"/>
          </p:cNvSpPr>
          <p:nvPr>
            <p:ph type="title"/>
          </p:nvPr>
        </p:nvSpPr>
        <p:spPr/>
        <p:txBody>
          <a:bodyPr/>
          <a:lstStyle/>
          <a:p>
            <a:r>
              <a:rPr lang="pl-PL" dirty="0" smtClean="0"/>
              <a:t>Moria</a:t>
            </a:r>
            <a:endParaRPr lang="pl-P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misty</a:t>
            </a:r>
            <a:r>
              <a:rPr lang="pl-PL" dirty="0" smtClean="0"/>
              <a:t> mountains</a:t>
            </a:r>
            <a:endParaRPr lang="pl-PL" dirty="0"/>
          </a:p>
        </p:txBody>
      </p:sp>
      <p:pic>
        <p:nvPicPr>
          <p:cNvPr id="10242" name="Picture 2" descr="C:\Users\Użytkownik\Desktop\mistymountains.jpg"/>
          <p:cNvPicPr>
            <a:picLocks noChangeAspect="1" noChangeArrowheads="1"/>
          </p:cNvPicPr>
          <p:nvPr/>
        </p:nvPicPr>
        <p:blipFill>
          <a:blip r:embed="rId2"/>
          <a:srcRect/>
          <a:stretch>
            <a:fillRect/>
          </a:stretch>
        </p:blipFill>
        <p:spPr bwMode="auto">
          <a:xfrm>
            <a:off x="253895" y="1285860"/>
            <a:ext cx="8675823" cy="3786214"/>
          </a:xfrm>
          <a:prstGeom prst="rect">
            <a:avLst/>
          </a:prstGeom>
          <a:noFill/>
        </p:spPr>
      </p:pic>
      <p:sp>
        <p:nvSpPr>
          <p:cNvPr id="5" name="Symbol zastępczy zawartości 4"/>
          <p:cNvSpPr>
            <a:spLocks noGrp="1"/>
          </p:cNvSpPr>
          <p:nvPr>
            <p:ph idx="1"/>
          </p:nvPr>
        </p:nvSpPr>
        <p:spPr>
          <a:xfrm>
            <a:off x="214282" y="5286388"/>
            <a:ext cx="8686800" cy="1323439"/>
          </a:xfrm>
          <a:prstGeom prst="rect">
            <a:avLst/>
          </a:prstGeom>
        </p:spPr>
        <p:txBody>
          <a:bodyPr wrap="square">
            <a:spAutoFit/>
          </a:bodyPr>
          <a:lstStyle/>
          <a:p>
            <a:pPr algn="just">
              <a:buNone/>
            </a:pPr>
            <a:r>
              <a:rPr lang="en-US" sz="2000" b="1" dirty="0"/>
              <a:t>The Misty Mountains, or </a:t>
            </a:r>
            <a:r>
              <a:rPr lang="en-US" sz="2000" b="1" i="1" dirty="0" err="1" smtClean="0"/>
              <a:t>Hithaeglir</a:t>
            </a:r>
            <a:r>
              <a:rPr lang="en-US" sz="2000" b="1" dirty="0" smtClean="0"/>
              <a:t>, </a:t>
            </a:r>
            <a:r>
              <a:rPr lang="pl-PL" sz="2000" b="1" dirty="0" smtClean="0"/>
              <a:t>i</a:t>
            </a:r>
            <a:r>
              <a:rPr lang="en-US" sz="2000" b="1" dirty="0" smtClean="0"/>
              <a:t>s </a:t>
            </a:r>
            <a:r>
              <a:rPr lang="en-US" sz="2000" b="1" dirty="0"/>
              <a:t>a mountain range that </a:t>
            </a:r>
            <a:r>
              <a:rPr lang="en-US" sz="2000" b="1" dirty="0" smtClean="0"/>
              <a:t>r</a:t>
            </a:r>
            <a:r>
              <a:rPr lang="pl-PL" sz="2000" b="1" dirty="0" smtClean="0"/>
              <a:t>u</a:t>
            </a:r>
            <a:r>
              <a:rPr lang="en-US" sz="2000" b="1" dirty="0" smtClean="0"/>
              <a:t>n</a:t>
            </a:r>
            <a:r>
              <a:rPr lang="pl-PL" sz="2000" b="1" dirty="0" smtClean="0"/>
              <a:t>s</a:t>
            </a:r>
            <a:r>
              <a:rPr lang="en-US" sz="2000" b="1" dirty="0" smtClean="0"/>
              <a:t> 1280</a:t>
            </a:r>
            <a:r>
              <a:rPr lang="pl-PL" sz="2000" b="1" dirty="0" smtClean="0"/>
              <a:t> </a:t>
            </a:r>
            <a:r>
              <a:rPr lang="en-US" sz="2000" b="1" dirty="0" err="1" smtClean="0"/>
              <a:t>kilometres</a:t>
            </a:r>
            <a:r>
              <a:rPr lang="en-US" sz="2000" b="1" dirty="0" smtClean="0"/>
              <a:t> </a:t>
            </a:r>
            <a:r>
              <a:rPr lang="en-US" sz="2000" b="1" dirty="0"/>
              <a:t> from north to </a:t>
            </a:r>
            <a:r>
              <a:rPr lang="en-US" sz="2000" b="1" dirty="0" smtClean="0"/>
              <a:t>south</a:t>
            </a:r>
            <a:r>
              <a:rPr lang="pl-PL" sz="2000" b="1" dirty="0" smtClean="0"/>
              <a:t> </a:t>
            </a:r>
            <a:r>
              <a:rPr lang="en-US" sz="2000" b="1" dirty="0" smtClean="0"/>
              <a:t>between</a:t>
            </a:r>
            <a:r>
              <a:rPr lang="en-US" sz="2000" b="1" dirty="0"/>
              <a:t> </a:t>
            </a:r>
            <a:r>
              <a:rPr lang="en-US" sz="2000" b="1" dirty="0" err="1"/>
              <a:t>Eriador</a:t>
            </a:r>
            <a:r>
              <a:rPr lang="en-US" sz="2000" b="1" dirty="0"/>
              <a:t> and the valley of the Great River, </a:t>
            </a:r>
            <a:r>
              <a:rPr lang="en-US" sz="2000" b="1" dirty="0" err="1"/>
              <a:t>Anduin</a:t>
            </a:r>
            <a:r>
              <a:rPr lang="en-US" sz="2000" b="1" dirty="0"/>
              <a:t>, and from Mount </a:t>
            </a:r>
            <a:r>
              <a:rPr lang="en-US" sz="2000" b="1" dirty="0" err="1"/>
              <a:t>Gundabad</a:t>
            </a:r>
            <a:r>
              <a:rPr lang="en-US" sz="2000" b="1" dirty="0"/>
              <a:t> in the far north to </a:t>
            </a:r>
            <a:r>
              <a:rPr lang="en-US" sz="2000" b="1" dirty="0" err="1"/>
              <a:t>Methedras</a:t>
            </a:r>
            <a:r>
              <a:rPr lang="en-US" sz="2000" b="1" dirty="0"/>
              <a:t> in the south. An early version of its name was </a:t>
            </a:r>
            <a:r>
              <a:rPr lang="en-US" sz="2000" b="1" i="1" dirty="0" err="1"/>
              <a:t>Ered</a:t>
            </a:r>
            <a:r>
              <a:rPr lang="en-US" sz="2000" b="1" i="1" dirty="0"/>
              <a:t> </a:t>
            </a:r>
            <a:r>
              <a:rPr lang="en-US" sz="2000" b="1" i="1" dirty="0" err="1"/>
              <a:t>Hithui</a:t>
            </a:r>
            <a:endParaRPr lang="pl-PL" sz="20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285720" y="1214422"/>
            <a:ext cx="8501090" cy="4401205"/>
          </a:xfrm>
          <a:prstGeom prst="rect">
            <a:avLst/>
          </a:prstGeom>
        </p:spPr>
        <p:txBody>
          <a:bodyPr wrap="square">
            <a:spAutoFit/>
          </a:bodyPr>
          <a:lstStyle/>
          <a:p>
            <a:pPr algn="just" fontAlgn="base">
              <a:buFont typeface="Arial" pitchFamily="34" charset="0"/>
              <a:buChar char="•"/>
            </a:pPr>
            <a:endParaRPr lang="pl-PL" sz="2000" b="1" dirty="0" smtClean="0"/>
          </a:p>
          <a:p>
            <a:pPr algn="just" fontAlgn="base">
              <a:buFont typeface="Arial" pitchFamily="34" charset="0"/>
              <a:buChar char="•"/>
            </a:pPr>
            <a:r>
              <a:rPr lang="pl-PL" sz="2000" b="1" dirty="0" smtClean="0"/>
              <a:t> </a:t>
            </a:r>
            <a:r>
              <a:rPr lang="en-US" sz="2000" b="1" dirty="0" smtClean="0"/>
              <a:t>The </a:t>
            </a:r>
            <a:r>
              <a:rPr lang="en-US" sz="2000" b="1" dirty="0"/>
              <a:t>northernmost peak of the Misty Mountains </a:t>
            </a:r>
            <a:r>
              <a:rPr lang="pl-PL" sz="2000" b="1" dirty="0" smtClean="0"/>
              <a:t>i</a:t>
            </a:r>
            <a:r>
              <a:rPr lang="en-US" sz="2000" b="1" dirty="0" smtClean="0"/>
              <a:t>s </a:t>
            </a:r>
            <a:r>
              <a:rPr lang="en-US" sz="2000" b="1" dirty="0"/>
              <a:t>Mount </a:t>
            </a:r>
            <a:r>
              <a:rPr lang="en-US" sz="2000" b="1" dirty="0" err="1"/>
              <a:t>Gundabad</a:t>
            </a:r>
            <a:r>
              <a:rPr lang="en-US" sz="2000" b="1" dirty="0"/>
              <a:t>; where according to </a:t>
            </a:r>
            <a:r>
              <a:rPr lang="en-US" sz="2000" b="1" dirty="0" smtClean="0"/>
              <a:t>legend</a:t>
            </a:r>
            <a:r>
              <a:rPr lang="pl-PL" sz="2000" b="1" dirty="0" smtClean="0"/>
              <a:t>,</a:t>
            </a:r>
            <a:r>
              <a:rPr lang="en-US" sz="2000" b="1" dirty="0"/>
              <a:t> </a:t>
            </a:r>
            <a:r>
              <a:rPr lang="en-US" sz="2000" b="1" dirty="0" err="1"/>
              <a:t>Durin</a:t>
            </a:r>
            <a:r>
              <a:rPr lang="en-US" sz="2000" b="1" dirty="0"/>
              <a:t> </a:t>
            </a:r>
            <a:r>
              <a:rPr lang="en-US" sz="2000" b="1" dirty="0" smtClean="0"/>
              <a:t>(</a:t>
            </a:r>
            <a:r>
              <a:rPr lang="pl-PL" sz="2000" b="1" dirty="0" err="1" smtClean="0"/>
              <a:t>the</a:t>
            </a:r>
            <a:r>
              <a:rPr lang="pl-PL" sz="2000" b="1" dirty="0" smtClean="0"/>
              <a:t> </a:t>
            </a:r>
            <a:r>
              <a:rPr lang="en-US" sz="2000" b="1" dirty="0" smtClean="0"/>
              <a:t>eldest </a:t>
            </a:r>
            <a:r>
              <a:rPr lang="en-US" sz="2000" b="1" dirty="0"/>
              <a:t>of the Seven Fathers of the Dwarves) awoke, </a:t>
            </a:r>
            <a:r>
              <a:rPr lang="pl-PL" sz="2000" b="1" dirty="0" err="1" smtClean="0"/>
              <a:t>unfortunatelly</a:t>
            </a:r>
            <a:r>
              <a:rPr lang="pl-PL" sz="2000" b="1" dirty="0" smtClean="0"/>
              <a:t>, </a:t>
            </a:r>
            <a:r>
              <a:rPr lang="pl-PL" sz="2000" b="1" dirty="0" err="1" smtClean="0"/>
              <a:t>after</a:t>
            </a:r>
            <a:r>
              <a:rPr lang="pl-PL" sz="2000" b="1" dirty="0" smtClean="0"/>
              <a:t> </a:t>
            </a:r>
            <a:r>
              <a:rPr lang="pl-PL" sz="2000" b="1" dirty="0" err="1" smtClean="0"/>
              <a:t>waking</a:t>
            </a:r>
            <a:r>
              <a:rPr lang="pl-PL" sz="2000" b="1" dirty="0" smtClean="0"/>
              <a:t> </a:t>
            </a:r>
            <a:r>
              <a:rPr lang="pl-PL" sz="2000" b="1" dirty="0" err="1" smtClean="0"/>
              <a:t>up</a:t>
            </a:r>
            <a:r>
              <a:rPr lang="pl-PL" sz="2000" b="1" dirty="0" smtClean="0"/>
              <a:t> </a:t>
            </a:r>
            <a:r>
              <a:rPr lang="pl-PL" sz="2000" b="1" dirty="0" err="1" smtClean="0"/>
              <a:t>Balrog</a:t>
            </a:r>
            <a:r>
              <a:rPr lang="pl-PL" sz="2000" b="1" dirty="0" smtClean="0"/>
              <a:t>,</a:t>
            </a:r>
            <a:r>
              <a:rPr lang="en-US" sz="2000" b="1" dirty="0" smtClean="0"/>
              <a:t> </a:t>
            </a:r>
            <a:r>
              <a:rPr lang="en-US" sz="2000" b="1" dirty="0"/>
              <a:t>it became an abode and mountain-fortress of </a:t>
            </a:r>
            <a:r>
              <a:rPr lang="pl-PL" sz="2000" b="1" dirty="0" err="1" smtClean="0"/>
              <a:t>O</a:t>
            </a:r>
            <a:r>
              <a:rPr lang="en-US" sz="2000" b="1" dirty="0" err="1" smtClean="0"/>
              <a:t>rcs</a:t>
            </a:r>
            <a:r>
              <a:rPr lang="en-US" sz="2000" b="1" dirty="0" smtClean="0"/>
              <a:t>.</a:t>
            </a:r>
            <a:endParaRPr lang="pl-PL" sz="2000" b="1" dirty="0" smtClean="0"/>
          </a:p>
          <a:p>
            <a:pPr algn="just" fontAlgn="base">
              <a:buFont typeface="Arial" pitchFamily="34" charset="0"/>
              <a:buChar char="•"/>
            </a:pPr>
            <a:endParaRPr lang="pl-PL" sz="2000" b="1" dirty="0" smtClean="0"/>
          </a:p>
          <a:p>
            <a:pPr algn="just" fontAlgn="base">
              <a:buFont typeface="Arial" pitchFamily="34" charset="0"/>
              <a:buChar char="•"/>
            </a:pPr>
            <a:endParaRPr lang="en-US" sz="2000" b="1" dirty="0"/>
          </a:p>
          <a:p>
            <a:pPr algn="just" fontAlgn="base">
              <a:buFont typeface="Arial" pitchFamily="34" charset="0"/>
              <a:buChar char="•"/>
            </a:pPr>
            <a:r>
              <a:rPr lang="pl-PL" sz="2000" b="1" dirty="0" smtClean="0"/>
              <a:t> </a:t>
            </a:r>
            <a:r>
              <a:rPr lang="en-US" sz="2000" b="1" dirty="0" smtClean="0"/>
              <a:t>The </a:t>
            </a:r>
            <a:r>
              <a:rPr lang="en-US" sz="2000" b="1" dirty="0"/>
              <a:t>greatest </a:t>
            </a:r>
            <a:r>
              <a:rPr lang="en-US" sz="2000" b="1" dirty="0" err="1"/>
              <a:t>Dwarven</a:t>
            </a:r>
            <a:r>
              <a:rPr lang="en-US" sz="2000" b="1" dirty="0"/>
              <a:t> realm in Middle-Earth, </a:t>
            </a:r>
            <a:r>
              <a:rPr lang="en-US" sz="2000" b="1" dirty="0" err="1"/>
              <a:t>Khazad-dûm</a:t>
            </a:r>
            <a:r>
              <a:rPr lang="en-US" sz="2000" b="1" dirty="0"/>
              <a:t> (later named </a:t>
            </a:r>
            <a:r>
              <a:rPr lang="en-US" sz="2000" b="1" dirty="0" err="1"/>
              <a:t>Moria</a:t>
            </a:r>
            <a:r>
              <a:rPr lang="en-US" sz="2000" b="1" dirty="0"/>
              <a:t>), was located at the midpoint of the Misty Mountains. The three peaks that were part of </a:t>
            </a:r>
            <a:r>
              <a:rPr lang="en-US" sz="2000" b="1" dirty="0" err="1"/>
              <a:t>Khazad-dûm</a:t>
            </a:r>
            <a:r>
              <a:rPr lang="en-US" sz="2000" b="1" dirty="0"/>
              <a:t> were </a:t>
            </a:r>
            <a:r>
              <a:rPr lang="en-US" sz="2000" b="1" dirty="0" err="1"/>
              <a:t>Caradhras</a:t>
            </a:r>
            <a:r>
              <a:rPr lang="en-US" sz="2000" b="1" dirty="0"/>
              <a:t> (</a:t>
            </a:r>
            <a:r>
              <a:rPr lang="en-US" sz="2000" b="1" dirty="0" err="1"/>
              <a:t>Redhorn</a:t>
            </a:r>
            <a:r>
              <a:rPr lang="en-US" sz="2000" b="1" dirty="0"/>
              <a:t>), </a:t>
            </a:r>
            <a:r>
              <a:rPr lang="en-US" sz="2000" b="1" dirty="0" err="1"/>
              <a:t>Celebdil</a:t>
            </a:r>
            <a:r>
              <a:rPr lang="en-US" sz="2000" b="1" dirty="0"/>
              <a:t> (</a:t>
            </a:r>
            <a:r>
              <a:rPr lang="en-US" sz="2000" b="1" dirty="0" err="1"/>
              <a:t>Silvertine</a:t>
            </a:r>
            <a:r>
              <a:rPr lang="en-US" sz="2000" b="1" dirty="0"/>
              <a:t>) and </a:t>
            </a:r>
            <a:r>
              <a:rPr lang="en-US" sz="2000" b="1" dirty="0" err="1"/>
              <a:t>Fanuidhol</a:t>
            </a:r>
            <a:r>
              <a:rPr lang="en-US" sz="2000" b="1" dirty="0"/>
              <a:t> (</a:t>
            </a:r>
            <a:r>
              <a:rPr lang="en-US" sz="2000" b="1" dirty="0" err="1"/>
              <a:t>Cloudyhead</a:t>
            </a:r>
            <a:r>
              <a:rPr lang="en-US" sz="2000" b="1" dirty="0"/>
              <a:t>). Inside </a:t>
            </a:r>
            <a:r>
              <a:rPr lang="en-US" sz="2000" b="1" dirty="0" err="1"/>
              <a:t>Celebdil</a:t>
            </a:r>
            <a:r>
              <a:rPr lang="en-US" sz="2000" b="1" dirty="0"/>
              <a:t>, the Dwarves built the Endless </a:t>
            </a:r>
            <a:r>
              <a:rPr lang="en-US" sz="2000" b="1" dirty="0" smtClean="0"/>
              <a:t>Stair</a:t>
            </a:r>
            <a:r>
              <a:rPr lang="pl-PL" sz="2000" b="1" dirty="0" smtClean="0"/>
              <a:t>s,</a:t>
            </a:r>
            <a:r>
              <a:rPr lang="en-US" sz="2000" b="1" dirty="0" smtClean="0"/>
              <a:t> </a:t>
            </a:r>
            <a:r>
              <a:rPr lang="en-US" sz="2000" b="1" dirty="0"/>
              <a:t>from the foundations of the mountain to the top of it. The southernmost peak of the Misty Mountains </a:t>
            </a:r>
            <a:r>
              <a:rPr lang="pl-PL" sz="2000" b="1" dirty="0" smtClean="0"/>
              <a:t>i</a:t>
            </a:r>
            <a:r>
              <a:rPr lang="en-US" sz="2000" b="1" dirty="0" smtClean="0"/>
              <a:t>s </a:t>
            </a:r>
            <a:r>
              <a:rPr lang="en-US" sz="2000" b="1" dirty="0" err="1"/>
              <a:t>Methedras</a:t>
            </a:r>
            <a:r>
              <a:rPr lang="en-US" sz="2000" b="1" dirty="0"/>
              <a:t>, meaning "the Last Peak".</a:t>
            </a:r>
          </a:p>
        </p:txBody>
      </p:sp>
      <p:sp>
        <p:nvSpPr>
          <p:cNvPr id="6" name="Tytuł 5"/>
          <p:cNvSpPr>
            <a:spLocks noGrp="1"/>
          </p:cNvSpPr>
          <p:nvPr>
            <p:ph type="title"/>
          </p:nvPr>
        </p:nvSpPr>
        <p:spPr/>
        <p:txBody>
          <a:bodyPr/>
          <a:lstStyle/>
          <a:p>
            <a:r>
              <a:rPr lang="pl-PL" dirty="0" err="1" smtClean="0"/>
              <a:t>Misty</a:t>
            </a:r>
            <a:r>
              <a:rPr lang="pl-PL" dirty="0" smtClean="0"/>
              <a:t> Mountains</a:t>
            </a:r>
            <a:endParaRPr lang="pl-PL"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edoras</a:t>
            </a:r>
            <a:endParaRPr lang="pl-PL" dirty="0"/>
          </a:p>
        </p:txBody>
      </p:sp>
      <p:pic>
        <p:nvPicPr>
          <p:cNvPr id="11266" name="Picture 2" descr="C:\Users\Użytkownik\Desktop\Edoras.jpg"/>
          <p:cNvPicPr>
            <a:picLocks noChangeAspect="1" noChangeArrowheads="1"/>
          </p:cNvPicPr>
          <p:nvPr/>
        </p:nvPicPr>
        <p:blipFill>
          <a:blip r:embed="rId2"/>
          <a:srcRect/>
          <a:stretch>
            <a:fillRect/>
          </a:stretch>
        </p:blipFill>
        <p:spPr bwMode="auto">
          <a:xfrm>
            <a:off x="357158" y="1428736"/>
            <a:ext cx="8620122" cy="3638599"/>
          </a:xfrm>
          <a:prstGeom prst="rect">
            <a:avLst/>
          </a:prstGeom>
          <a:noFill/>
        </p:spPr>
      </p:pic>
      <p:sp>
        <p:nvSpPr>
          <p:cNvPr id="4" name="Prostokąt 3"/>
          <p:cNvSpPr/>
          <p:nvPr/>
        </p:nvSpPr>
        <p:spPr>
          <a:xfrm>
            <a:off x="642910" y="5429264"/>
            <a:ext cx="8143932" cy="1015663"/>
          </a:xfrm>
          <a:prstGeom prst="rect">
            <a:avLst/>
          </a:prstGeom>
        </p:spPr>
        <p:txBody>
          <a:bodyPr wrap="square">
            <a:spAutoFit/>
          </a:bodyPr>
          <a:lstStyle/>
          <a:p>
            <a:pPr algn="just" fontAlgn="base"/>
            <a:r>
              <a:rPr lang="en-US" sz="2000" b="1" dirty="0" smtClean="0"/>
              <a:t>The city of </a:t>
            </a:r>
            <a:r>
              <a:rPr lang="en-US" sz="2000" b="1" dirty="0" err="1" smtClean="0"/>
              <a:t>Edoras</a:t>
            </a:r>
            <a:r>
              <a:rPr lang="en-US" sz="2000" b="1" dirty="0" smtClean="0"/>
              <a:t> was built on a hi</a:t>
            </a:r>
            <a:r>
              <a:rPr lang="pl-PL" sz="2000" b="1" dirty="0" smtClean="0"/>
              <a:t>l</a:t>
            </a:r>
            <a:r>
              <a:rPr lang="en-US" sz="2000" b="1" dirty="0" smtClean="0"/>
              <a:t>l in a valley of the White Mountains by </a:t>
            </a:r>
            <a:r>
              <a:rPr lang="en-US" sz="2000" b="1" dirty="0" err="1" smtClean="0"/>
              <a:t>Rohan's</a:t>
            </a:r>
            <a:r>
              <a:rPr lang="en-US" sz="2000" b="1" dirty="0" smtClean="0"/>
              <a:t> second King, </a:t>
            </a:r>
            <a:r>
              <a:rPr lang="en-US" sz="2000" b="1" dirty="0" err="1" smtClean="0"/>
              <a:t>Brego</a:t>
            </a:r>
            <a:r>
              <a:rPr lang="en-US" sz="2000" b="1" dirty="0" smtClean="0"/>
              <a:t> son of </a:t>
            </a:r>
            <a:r>
              <a:rPr lang="en-US" sz="2000" b="1" dirty="0" err="1" smtClean="0"/>
              <a:t>Eorl</a:t>
            </a:r>
            <a:r>
              <a:rPr lang="en-US" sz="2000" b="1" dirty="0" smtClean="0"/>
              <a:t> the Young. Before this, </a:t>
            </a:r>
            <a:r>
              <a:rPr lang="en-US" sz="2000" b="1" dirty="0" err="1" smtClean="0"/>
              <a:t>Rohan's</a:t>
            </a:r>
            <a:r>
              <a:rPr lang="en-US" sz="2000" b="1" dirty="0" smtClean="0"/>
              <a:t> capital was at</a:t>
            </a:r>
            <a:r>
              <a:rPr lang="pl-PL" sz="2000" b="1" dirty="0" smtClean="0"/>
              <a:t> </a:t>
            </a:r>
            <a:r>
              <a:rPr lang="en-US" sz="2000" b="1" dirty="0" err="1" smtClean="0"/>
              <a:t>Aldburg</a:t>
            </a:r>
            <a:r>
              <a:rPr lang="en-US" sz="2000" b="1" dirty="0" smtClean="0"/>
              <a:t> in the </a:t>
            </a:r>
            <a:r>
              <a:rPr lang="en-US" sz="2000" b="1" dirty="0" err="1" smtClean="0"/>
              <a:t>Folde</a:t>
            </a:r>
            <a:r>
              <a:rPr lang="en-US" sz="2000" b="1" dirty="0" smtClean="0"/>
              <a:t>.</a:t>
            </a:r>
            <a:endParaRPr lang="en-US" sz="20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071538" y="1214422"/>
            <a:ext cx="7143800" cy="2246769"/>
          </a:xfrm>
          <a:prstGeom prst="rect">
            <a:avLst/>
          </a:prstGeom>
        </p:spPr>
        <p:txBody>
          <a:bodyPr wrap="square">
            <a:spAutoFit/>
          </a:bodyPr>
          <a:lstStyle/>
          <a:p>
            <a:pPr algn="just" fontAlgn="base"/>
            <a:r>
              <a:rPr lang="en-US" sz="2000" b="1" dirty="0" err="1" smtClean="0"/>
              <a:t>Edoras</a:t>
            </a:r>
            <a:r>
              <a:rPr lang="en-US" sz="2000" b="1" dirty="0" smtClean="0"/>
              <a:t> </a:t>
            </a:r>
            <a:r>
              <a:rPr lang="en-US" sz="2000" b="1" dirty="0"/>
              <a:t>was built at the end of the valley of </a:t>
            </a:r>
            <a:r>
              <a:rPr lang="en-US" sz="2000" b="1" dirty="0" err="1"/>
              <a:t>Harrowdale</a:t>
            </a:r>
            <a:r>
              <a:rPr lang="en-US" sz="2000" b="1" dirty="0"/>
              <a:t>, which lay under the great mountain </a:t>
            </a:r>
            <a:r>
              <a:rPr lang="en-US" sz="2000" b="1" dirty="0" err="1"/>
              <a:t>Starkhorn</a:t>
            </a:r>
            <a:r>
              <a:rPr lang="en-US" sz="2000" b="1" dirty="0"/>
              <a:t>. The river </a:t>
            </a:r>
            <a:r>
              <a:rPr lang="en-US" sz="2000" b="1" dirty="0" err="1"/>
              <a:t>Snowbourn</a:t>
            </a:r>
            <a:r>
              <a:rPr lang="en-US" sz="2000" b="1" dirty="0"/>
              <a:t> flowed past the city on its way west towards the </a:t>
            </a:r>
            <a:r>
              <a:rPr lang="en-US" sz="2000" b="1" dirty="0" err="1"/>
              <a:t>Entwash</a:t>
            </a:r>
            <a:r>
              <a:rPr lang="en-US" sz="2000" b="1" dirty="0"/>
              <a:t>. As </a:t>
            </a:r>
            <a:r>
              <a:rPr lang="en-US" sz="2000" b="1" dirty="0" err="1"/>
              <a:t>Rohan</a:t>
            </a:r>
            <a:r>
              <a:rPr lang="en-US" sz="2000" b="1" dirty="0"/>
              <a:t> consisted of mostly small villages and farmsteads, </a:t>
            </a:r>
            <a:r>
              <a:rPr lang="en-US" sz="2000" b="1" dirty="0" err="1"/>
              <a:t>Edoras</a:t>
            </a:r>
            <a:r>
              <a:rPr lang="en-US" sz="2000" b="1" dirty="0"/>
              <a:t> was the closest thing </a:t>
            </a:r>
            <a:r>
              <a:rPr lang="en-US" sz="2000" b="1" dirty="0" err="1"/>
              <a:t>Rohan</a:t>
            </a:r>
            <a:r>
              <a:rPr lang="en-US" sz="2000" b="1" dirty="0"/>
              <a:t> had to a city, and held the Golden Hall </a:t>
            </a:r>
            <a:r>
              <a:rPr lang="en-US" sz="2000" b="1" dirty="0" smtClean="0"/>
              <a:t>of</a:t>
            </a:r>
            <a:r>
              <a:rPr lang="pl-PL" sz="2000" b="1" dirty="0" smtClean="0"/>
              <a:t> </a:t>
            </a:r>
            <a:r>
              <a:rPr lang="en-US" sz="2000" b="1" dirty="0" err="1" smtClean="0"/>
              <a:t>Meduseld</a:t>
            </a:r>
            <a:r>
              <a:rPr lang="en-US" sz="2000" b="1" dirty="0"/>
              <a:t>. It was here that Aragorn, </a:t>
            </a:r>
            <a:r>
              <a:rPr lang="en-US" sz="2000" b="1" dirty="0" err="1"/>
              <a:t>Gimli</a:t>
            </a:r>
            <a:r>
              <a:rPr lang="en-US" sz="2000" b="1" dirty="0"/>
              <a:t>, </a:t>
            </a:r>
            <a:r>
              <a:rPr lang="en-US" sz="2000" b="1" dirty="0" err="1"/>
              <a:t>Legolas</a:t>
            </a:r>
            <a:r>
              <a:rPr lang="en-US" sz="2000" b="1" dirty="0"/>
              <a:t>, and Gandalf met with </a:t>
            </a:r>
            <a:r>
              <a:rPr lang="en-US" sz="2000" b="1" dirty="0" smtClean="0"/>
              <a:t>King</a:t>
            </a:r>
            <a:r>
              <a:rPr lang="pl-PL" sz="2000" b="1" dirty="0" smtClean="0"/>
              <a:t> </a:t>
            </a:r>
            <a:r>
              <a:rPr lang="en-US" sz="2000" b="1" dirty="0" err="1" smtClean="0"/>
              <a:t>Th</a:t>
            </a:r>
            <a:r>
              <a:rPr lang="pl-PL" sz="2000" b="1" dirty="0" smtClean="0"/>
              <a:t>e</a:t>
            </a:r>
            <a:r>
              <a:rPr lang="en-US" sz="2000" b="1" dirty="0" err="1" smtClean="0"/>
              <a:t>oden</a:t>
            </a:r>
            <a:r>
              <a:rPr lang="pl-PL" sz="2000" b="1" dirty="0" smtClean="0"/>
              <a:t>.</a:t>
            </a:r>
            <a:endParaRPr lang="en-US" sz="2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Why</a:t>
            </a:r>
            <a:r>
              <a:rPr lang="pl-PL" dirty="0" smtClean="0"/>
              <a:t> </a:t>
            </a:r>
            <a:r>
              <a:rPr lang="pl-PL" dirty="0" err="1" smtClean="0"/>
              <a:t>new</a:t>
            </a:r>
            <a:r>
              <a:rPr lang="pl-PL" dirty="0" smtClean="0"/>
              <a:t> </a:t>
            </a:r>
            <a:r>
              <a:rPr lang="pl-PL" dirty="0" err="1" smtClean="0"/>
              <a:t>zeland</a:t>
            </a:r>
            <a:r>
              <a:rPr lang="pl-PL" dirty="0" smtClean="0"/>
              <a:t> ?</a:t>
            </a:r>
            <a:endParaRPr lang="pl-PL" dirty="0"/>
          </a:p>
        </p:txBody>
      </p:sp>
      <p:pic>
        <p:nvPicPr>
          <p:cNvPr id="1026" name="Picture 2" descr="C:\Users\Użytkownik\Desktop\1280px-Flag_of_New_Zealand.svg.png"/>
          <p:cNvPicPr>
            <a:picLocks noChangeAspect="1" noChangeArrowheads="1"/>
          </p:cNvPicPr>
          <p:nvPr/>
        </p:nvPicPr>
        <p:blipFill>
          <a:blip r:embed="rId2"/>
          <a:srcRect/>
          <a:stretch>
            <a:fillRect/>
          </a:stretch>
        </p:blipFill>
        <p:spPr bwMode="auto">
          <a:xfrm>
            <a:off x="571472" y="1285860"/>
            <a:ext cx="8001056" cy="3214710"/>
          </a:xfrm>
          <a:prstGeom prst="rect">
            <a:avLst/>
          </a:prstGeom>
          <a:noFill/>
        </p:spPr>
      </p:pic>
      <p:sp>
        <p:nvSpPr>
          <p:cNvPr id="5" name="pole tekstowe 4"/>
          <p:cNvSpPr txBox="1"/>
          <p:nvPr/>
        </p:nvSpPr>
        <p:spPr>
          <a:xfrm>
            <a:off x="285720" y="4857760"/>
            <a:ext cx="8501122" cy="1323439"/>
          </a:xfrm>
          <a:prstGeom prst="rect">
            <a:avLst/>
          </a:prstGeom>
          <a:noFill/>
        </p:spPr>
        <p:txBody>
          <a:bodyPr wrap="square" rtlCol="0">
            <a:spAutoFit/>
          </a:bodyPr>
          <a:lstStyle/>
          <a:p>
            <a:pPr algn="just"/>
            <a:r>
              <a:rPr lang="pl-PL" sz="2000" b="1" dirty="0" smtClean="0"/>
              <a:t>Peter </a:t>
            </a:r>
            <a:r>
              <a:rPr lang="pl-PL" sz="2000" b="1" dirty="0" smtClean="0"/>
              <a:t>Jackson, </a:t>
            </a:r>
            <a:r>
              <a:rPr lang="pl-PL" sz="2000" b="1" dirty="0" err="1" smtClean="0"/>
              <a:t>the</a:t>
            </a:r>
            <a:r>
              <a:rPr lang="pl-PL" sz="2000" b="1" dirty="0" smtClean="0"/>
              <a:t> </a:t>
            </a:r>
            <a:r>
              <a:rPr lang="pl-PL" sz="2000" b="1" dirty="0" smtClean="0"/>
              <a:t>film </a:t>
            </a:r>
            <a:r>
              <a:rPr lang="pl-PL" sz="2000" b="1" dirty="0" err="1" smtClean="0"/>
              <a:t>director</a:t>
            </a:r>
            <a:r>
              <a:rPr lang="pl-PL" sz="2000" b="1" dirty="0" smtClean="0"/>
              <a:t>, </a:t>
            </a:r>
            <a:r>
              <a:rPr lang="pl-PL" sz="2000" b="1" dirty="0" err="1" smtClean="0"/>
              <a:t>is</a:t>
            </a:r>
            <a:r>
              <a:rPr lang="pl-PL" sz="2000" b="1" dirty="0" smtClean="0"/>
              <a:t> </a:t>
            </a:r>
            <a:r>
              <a:rPr lang="pl-PL" sz="2000" b="1" dirty="0" err="1" smtClean="0"/>
              <a:t>from</a:t>
            </a:r>
            <a:r>
              <a:rPr lang="pl-PL" sz="2000" b="1" dirty="0" smtClean="0"/>
              <a:t> New </a:t>
            </a:r>
            <a:r>
              <a:rPr lang="pl-PL" sz="2000" b="1" dirty="0" err="1" smtClean="0"/>
              <a:t>Zeland</a:t>
            </a:r>
            <a:r>
              <a:rPr lang="pl-PL" sz="2000" b="1" dirty="0" smtClean="0"/>
              <a:t>. His team </a:t>
            </a:r>
            <a:r>
              <a:rPr lang="pl-PL" sz="2000" b="1" dirty="0" smtClean="0"/>
              <a:t>of </a:t>
            </a:r>
            <a:r>
              <a:rPr lang="pl-PL" sz="2000" b="1" dirty="0" err="1" smtClean="0"/>
              <a:t>location</a:t>
            </a:r>
            <a:r>
              <a:rPr lang="pl-PL" sz="2000" b="1" dirty="0" smtClean="0"/>
              <a:t> </a:t>
            </a:r>
            <a:r>
              <a:rPr lang="pl-PL" sz="2000" b="1" dirty="0" err="1" smtClean="0"/>
              <a:t>scouts</a:t>
            </a:r>
            <a:r>
              <a:rPr lang="pl-PL" sz="2000" b="1" dirty="0" smtClean="0"/>
              <a:t> </a:t>
            </a:r>
            <a:r>
              <a:rPr lang="pl-PL" sz="2000" b="1" dirty="0" err="1" smtClean="0"/>
              <a:t>travelled</a:t>
            </a:r>
            <a:r>
              <a:rPr lang="pl-PL" sz="2000" b="1" dirty="0" smtClean="0"/>
              <a:t> </a:t>
            </a:r>
            <a:r>
              <a:rPr lang="pl-PL" sz="2000" b="1" dirty="0" err="1" smtClean="0"/>
              <a:t>all</a:t>
            </a:r>
            <a:r>
              <a:rPr lang="pl-PL" sz="2000" b="1" dirty="0" smtClean="0"/>
              <a:t> </a:t>
            </a:r>
            <a:r>
              <a:rPr lang="pl-PL" sz="2000" b="1" dirty="0" err="1" smtClean="0"/>
              <a:t>over</a:t>
            </a:r>
            <a:r>
              <a:rPr lang="pl-PL" sz="2000" b="1" dirty="0" smtClean="0"/>
              <a:t> </a:t>
            </a:r>
            <a:r>
              <a:rPr lang="pl-PL" sz="2000" b="1" dirty="0" err="1" smtClean="0"/>
              <a:t>the</a:t>
            </a:r>
            <a:r>
              <a:rPr lang="pl-PL" sz="2000" b="1" dirty="0" smtClean="0"/>
              <a:t> country to </a:t>
            </a:r>
            <a:r>
              <a:rPr lang="pl-PL" sz="2000" b="1" dirty="0" err="1" smtClean="0"/>
              <a:t>find</a:t>
            </a:r>
            <a:r>
              <a:rPr lang="pl-PL" sz="2000" b="1" dirty="0" smtClean="0"/>
              <a:t> </a:t>
            </a:r>
            <a:r>
              <a:rPr lang="pl-PL" sz="2000" b="1" dirty="0" err="1" smtClean="0"/>
              <a:t>the</a:t>
            </a:r>
            <a:r>
              <a:rPr lang="pl-PL" sz="2000" b="1" dirty="0" smtClean="0"/>
              <a:t> most </a:t>
            </a:r>
            <a:r>
              <a:rPr lang="pl-PL" sz="2000" b="1" dirty="0" err="1" smtClean="0"/>
              <a:t>suitable</a:t>
            </a:r>
            <a:r>
              <a:rPr lang="pl-PL" sz="2000" b="1" dirty="0" smtClean="0"/>
              <a:t> </a:t>
            </a:r>
            <a:r>
              <a:rPr lang="pl-PL" sz="2000" b="1" dirty="0" err="1" smtClean="0"/>
              <a:t>locations.They</a:t>
            </a:r>
            <a:r>
              <a:rPr lang="pl-PL" sz="2000" b="1" dirty="0" smtClean="0"/>
              <a:t> </a:t>
            </a:r>
            <a:r>
              <a:rPr lang="pl-PL" sz="2000" b="1" dirty="0" err="1" smtClean="0"/>
              <a:t>chose</a:t>
            </a:r>
            <a:r>
              <a:rPr lang="pl-PL" sz="2000" b="1" dirty="0" smtClean="0"/>
              <a:t> </a:t>
            </a:r>
            <a:r>
              <a:rPr lang="pl-PL" sz="2000" b="1" dirty="0" smtClean="0"/>
              <a:t>New Zealand</a:t>
            </a:r>
            <a:r>
              <a:rPr lang="pl-PL" sz="2000" b="1" dirty="0" smtClean="0"/>
              <a:t> </a:t>
            </a:r>
            <a:r>
              <a:rPr lang="pl-PL" sz="2000" b="1" dirty="0" smtClean="0"/>
              <a:t>for </a:t>
            </a:r>
            <a:r>
              <a:rPr lang="pl-PL" sz="2000" b="1" dirty="0" err="1" smtClean="0"/>
              <a:t>its</a:t>
            </a:r>
            <a:r>
              <a:rPr lang="pl-PL" sz="2000" b="1" dirty="0" smtClean="0"/>
              <a:t> </a:t>
            </a:r>
            <a:r>
              <a:rPr lang="pl-PL" sz="2000" b="1" dirty="0" err="1" smtClean="0"/>
              <a:t>untouched</a:t>
            </a:r>
            <a:r>
              <a:rPr lang="pl-PL" sz="2000" b="1" dirty="0"/>
              <a:t> </a:t>
            </a:r>
            <a:r>
              <a:rPr lang="pl-PL" sz="2000" b="1" dirty="0" err="1" smtClean="0"/>
              <a:t>landscapes</a:t>
            </a:r>
            <a:r>
              <a:rPr lang="pl-PL" sz="2000" b="1" dirty="0" smtClean="0"/>
              <a:t>. </a:t>
            </a:r>
            <a:r>
              <a:rPr lang="pl-PL" sz="2000" b="1" dirty="0" err="1" smtClean="0"/>
              <a:t>The</a:t>
            </a:r>
            <a:r>
              <a:rPr lang="pl-PL" sz="2000" b="1" dirty="0" smtClean="0"/>
              <a:t> </a:t>
            </a:r>
            <a:r>
              <a:rPr lang="pl-PL" sz="2000" b="1" dirty="0" err="1" smtClean="0"/>
              <a:t>filming</a:t>
            </a:r>
            <a:r>
              <a:rPr lang="pl-PL" sz="2000" b="1" dirty="0" smtClean="0"/>
              <a:t> </a:t>
            </a:r>
            <a:r>
              <a:rPr lang="pl-PL" sz="2000" b="1" dirty="0" err="1" smtClean="0"/>
              <a:t>took</a:t>
            </a:r>
            <a:r>
              <a:rPr lang="pl-PL" sz="2000" b="1" dirty="0" smtClean="0"/>
              <a:t> </a:t>
            </a:r>
            <a:r>
              <a:rPr lang="pl-PL" sz="2000" b="1" dirty="0" err="1" smtClean="0"/>
              <a:t>over</a:t>
            </a:r>
            <a:r>
              <a:rPr lang="pl-PL" sz="2000" b="1" dirty="0" smtClean="0"/>
              <a:t> 274 </a:t>
            </a:r>
            <a:r>
              <a:rPr lang="pl-PL" sz="2000" b="1" dirty="0" err="1" smtClean="0"/>
              <a:t>days</a:t>
            </a:r>
            <a:r>
              <a:rPr lang="pl-PL" sz="2000" b="1" dirty="0" smtClean="0"/>
              <a:t>, </a:t>
            </a:r>
            <a:r>
              <a:rPr lang="pl-PL" sz="2000" b="1" dirty="0" err="1" smtClean="0"/>
              <a:t>in</a:t>
            </a:r>
            <a:r>
              <a:rPr lang="pl-PL" sz="2000" b="1" dirty="0" smtClean="0"/>
              <a:t> </a:t>
            </a:r>
            <a:r>
              <a:rPr lang="pl-PL" sz="2000" b="1" dirty="0" err="1" smtClean="0"/>
              <a:t>more</a:t>
            </a:r>
            <a:r>
              <a:rPr lang="pl-PL" sz="2000" b="1" dirty="0" smtClean="0"/>
              <a:t> </a:t>
            </a:r>
            <a:r>
              <a:rPr lang="pl-PL" sz="2000" b="1" dirty="0" err="1" smtClean="0"/>
              <a:t>then</a:t>
            </a:r>
            <a:r>
              <a:rPr lang="pl-PL" sz="2000" b="1" dirty="0" smtClean="0"/>
              <a:t> 150 </a:t>
            </a:r>
            <a:r>
              <a:rPr lang="pl-PL" sz="2000" b="1" dirty="0" err="1" smtClean="0"/>
              <a:t>locations</a:t>
            </a:r>
            <a:r>
              <a:rPr lang="pl-PL" sz="2000" b="1"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fangorn</a:t>
            </a:r>
            <a:r>
              <a:rPr lang="pl-PL" dirty="0" smtClean="0"/>
              <a:t> </a:t>
            </a:r>
            <a:r>
              <a:rPr lang="pl-PL" dirty="0" err="1" smtClean="0"/>
              <a:t>forest</a:t>
            </a:r>
            <a:endParaRPr lang="pl-PL" dirty="0"/>
          </a:p>
        </p:txBody>
      </p:sp>
      <p:pic>
        <p:nvPicPr>
          <p:cNvPr id="12290" name="Picture 2" descr="C:\Users\Użytkownik\Desktop\Fangorn_Forest.jpg"/>
          <p:cNvPicPr>
            <a:picLocks noChangeAspect="1" noChangeArrowheads="1"/>
          </p:cNvPicPr>
          <p:nvPr/>
        </p:nvPicPr>
        <p:blipFill>
          <a:blip r:embed="rId2"/>
          <a:srcRect/>
          <a:stretch>
            <a:fillRect/>
          </a:stretch>
        </p:blipFill>
        <p:spPr bwMode="auto">
          <a:xfrm>
            <a:off x="428596" y="1357298"/>
            <a:ext cx="8001056" cy="3357586"/>
          </a:xfrm>
          <a:prstGeom prst="rect">
            <a:avLst/>
          </a:prstGeom>
          <a:noFill/>
        </p:spPr>
      </p:pic>
      <p:sp>
        <p:nvSpPr>
          <p:cNvPr id="5" name="Prostokąt 4"/>
          <p:cNvSpPr/>
          <p:nvPr/>
        </p:nvSpPr>
        <p:spPr>
          <a:xfrm>
            <a:off x="571472" y="4929198"/>
            <a:ext cx="7572428" cy="1200329"/>
          </a:xfrm>
          <a:prstGeom prst="rect">
            <a:avLst/>
          </a:prstGeom>
        </p:spPr>
        <p:txBody>
          <a:bodyPr wrap="square">
            <a:spAutoFit/>
          </a:bodyPr>
          <a:lstStyle/>
          <a:p>
            <a:pPr algn="just"/>
            <a:r>
              <a:rPr lang="en-US" b="1" dirty="0" err="1" smtClean="0"/>
              <a:t>Fangorn</a:t>
            </a:r>
            <a:r>
              <a:rPr lang="en-US" b="1" dirty="0" smtClean="0"/>
              <a:t> </a:t>
            </a:r>
            <a:r>
              <a:rPr lang="pl-PL" b="1" dirty="0" smtClean="0"/>
              <a:t>i</a:t>
            </a:r>
            <a:r>
              <a:rPr lang="en-US" b="1" dirty="0" smtClean="0"/>
              <a:t>s the home of the tree shepherds, the </a:t>
            </a:r>
            <a:r>
              <a:rPr lang="en-US" b="1" dirty="0" err="1" smtClean="0"/>
              <a:t>Ents</a:t>
            </a:r>
            <a:r>
              <a:rPr lang="en-US" b="1" dirty="0" smtClean="0"/>
              <a:t>. The Forest of </a:t>
            </a:r>
            <a:r>
              <a:rPr lang="en-US" b="1" dirty="0" err="1" smtClean="0"/>
              <a:t>Fangorn</a:t>
            </a:r>
            <a:r>
              <a:rPr lang="en-US" b="1" dirty="0" smtClean="0"/>
              <a:t> provided an important role in </a:t>
            </a:r>
            <a:r>
              <a:rPr lang="en-US" b="1" i="1" dirty="0" smtClean="0"/>
              <a:t>The Lord of the Rings</a:t>
            </a:r>
            <a:r>
              <a:rPr lang="pl-PL" b="1" i="1" dirty="0" smtClean="0"/>
              <a:t> </a:t>
            </a:r>
            <a:r>
              <a:rPr lang="en-US" b="1" dirty="0" smtClean="0"/>
              <a:t>novel as did </a:t>
            </a:r>
            <a:r>
              <a:rPr lang="en-US" b="1" dirty="0" err="1" smtClean="0"/>
              <a:t>Mirkwood</a:t>
            </a:r>
            <a:r>
              <a:rPr lang="en-US" b="1" dirty="0" smtClean="0"/>
              <a:t> and </a:t>
            </a:r>
            <a:r>
              <a:rPr lang="en-US" b="1" dirty="0" err="1" smtClean="0"/>
              <a:t>Lothl</a:t>
            </a:r>
            <a:r>
              <a:rPr lang="pl-PL" b="1" dirty="0" smtClean="0"/>
              <a:t>o</a:t>
            </a:r>
            <a:r>
              <a:rPr lang="en-US" b="1" dirty="0" err="1" smtClean="0"/>
              <a:t>rien</a:t>
            </a:r>
            <a:r>
              <a:rPr lang="en-US" b="1" dirty="0" smtClean="0"/>
              <a:t> in the Third Age, a time when </a:t>
            </a:r>
            <a:r>
              <a:rPr lang="en-US" b="1" dirty="0" err="1" smtClean="0"/>
              <a:t>Sauron</a:t>
            </a:r>
            <a:r>
              <a:rPr lang="en-US" b="1" dirty="0" smtClean="0"/>
              <a:t> challenged Middle-earth to </a:t>
            </a:r>
            <a:r>
              <a:rPr lang="pl-PL" b="1" dirty="0" smtClean="0"/>
              <a:t> a </a:t>
            </a:r>
            <a:r>
              <a:rPr lang="en-US" b="1" dirty="0" smtClean="0"/>
              <a:t>battle </a:t>
            </a:r>
            <a:r>
              <a:rPr lang="pl-PL" b="1" dirty="0" smtClean="0"/>
              <a:t>for</a:t>
            </a:r>
            <a:r>
              <a:rPr lang="en-US" b="1" dirty="0" smtClean="0"/>
              <a:t> domination. </a:t>
            </a:r>
            <a:endParaRPr lang="pl-PL" b="1"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428596" y="1357298"/>
            <a:ext cx="8286808" cy="1631216"/>
          </a:xfrm>
          <a:prstGeom prst="rect">
            <a:avLst/>
          </a:prstGeom>
        </p:spPr>
        <p:txBody>
          <a:bodyPr wrap="square">
            <a:spAutoFit/>
          </a:bodyPr>
          <a:lstStyle/>
          <a:p>
            <a:pPr algn="just"/>
            <a:r>
              <a:rPr lang="en-US" sz="2000" b="1" dirty="0"/>
              <a:t> Merry </a:t>
            </a:r>
            <a:r>
              <a:rPr lang="en-US" sz="2000" b="1" dirty="0" err="1"/>
              <a:t>Brandybuck</a:t>
            </a:r>
            <a:r>
              <a:rPr lang="en-US" sz="2000" b="1" dirty="0"/>
              <a:t> and </a:t>
            </a:r>
            <a:r>
              <a:rPr lang="en-US" sz="2000" b="1" dirty="0" err="1"/>
              <a:t>Peregrin</a:t>
            </a:r>
            <a:r>
              <a:rPr lang="en-US" sz="2000" b="1" dirty="0"/>
              <a:t> Took were the first to discover the </a:t>
            </a:r>
            <a:r>
              <a:rPr lang="en-US" sz="2000" b="1" dirty="0" err="1"/>
              <a:t>Ents</a:t>
            </a:r>
            <a:r>
              <a:rPr lang="en-US" sz="2000" b="1" dirty="0"/>
              <a:t> </a:t>
            </a:r>
            <a:r>
              <a:rPr lang="en-US" sz="2000" b="1" dirty="0" smtClean="0"/>
              <a:t>were</a:t>
            </a:r>
            <a:r>
              <a:rPr lang="pl-PL" sz="2000" b="1" dirty="0" smtClean="0"/>
              <a:t> </a:t>
            </a:r>
            <a:r>
              <a:rPr lang="pl-PL" sz="2000" b="1" dirty="0" err="1" smtClean="0"/>
              <a:t>still</a:t>
            </a:r>
            <a:r>
              <a:rPr lang="en-US" sz="2000" b="1" dirty="0" smtClean="0"/>
              <a:t> </a:t>
            </a:r>
            <a:r>
              <a:rPr lang="en-US" sz="2000" b="1" dirty="0"/>
              <a:t>alive </a:t>
            </a:r>
            <a:r>
              <a:rPr lang="en-US" sz="2000" b="1" dirty="0" smtClean="0"/>
              <a:t>but </a:t>
            </a:r>
            <a:r>
              <a:rPr lang="en-US" sz="2000" b="1" dirty="0"/>
              <a:t>dwindling in numbers due to the loss of </a:t>
            </a:r>
            <a:r>
              <a:rPr lang="en-US" sz="2000" b="1" dirty="0" smtClean="0"/>
              <a:t>the</a:t>
            </a:r>
            <a:r>
              <a:rPr lang="pl-PL" sz="2000" b="1" dirty="0" err="1" smtClean="0"/>
              <a:t>ir</a:t>
            </a:r>
            <a:r>
              <a:rPr lang="en-US" sz="2000" b="1" dirty="0"/>
              <a:t> </a:t>
            </a:r>
            <a:r>
              <a:rPr lang="en-US" sz="2000" b="1" dirty="0" err="1" smtClean="0"/>
              <a:t>Entwives</a:t>
            </a:r>
            <a:r>
              <a:rPr lang="pl-PL" sz="2000" b="1" dirty="0" smtClean="0"/>
              <a:t>, </a:t>
            </a:r>
            <a:r>
              <a:rPr lang="pl-PL" sz="2000" b="1" dirty="0" err="1" smtClean="0"/>
              <a:t>who</a:t>
            </a:r>
            <a:r>
              <a:rPr lang="en-US" sz="2000" b="1" dirty="0" smtClean="0"/>
              <a:t> </a:t>
            </a:r>
            <a:r>
              <a:rPr lang="en-US" sz="2000" b="1" dirty="0"/>
              <a:t>were lost because of the events </a:t>
            </a:r>
            <a:r>
              <a:rPr lang="pl-PL" sz="2000" b="1" dirty="0" err="1" smtClean="0"/>
              <a:t>at</a:t>
            </a:r>
            <a:r>
              <a:rPr lang="pl-PL" sz="2000" b="1" dirty="0" smtClean="0"/>
              <a:t> </a:t>
            </a:r>
            <a:r>
              <a:rPr lang="en-US" sz="2000" b="1" dirty="0" smtClean="0"/>
              <a:t>the</a:t>
            </a:r>
            <a:r>
              <a:rPr lang="en-US" sz="2000" b="1" dirty="0"/>
              <a:t> Last Alliance of Elves and Men. The forest was again severely damaged during the War of the Ring by the forces of </a:t>
            </a:r>
            <a:r>
              <a:rPr lang="en-US" sz="2000" b="1" dirty="0" err="1"/>
              <a:t>Saruman</a:t>
            </a:r>
            <a:r>
              <a:rPr lang="en-US" sz="2000" b="1" dirty="0"/>
              <a:t> who lived close </a:t>
            </a:r>
            <a:r>
              <a:rPr lang="en-US" sz="2000" b="1" dirty="0" smtClean="0"/>
              <a:t>by</a:t>
            </a:r>
            <a:r>
              <a:rPr lang="pl-PL" sz="2000" b="1" dirty="0" smtClean="0"/>
              <a:t>, </a:t>
            </a:r>
            <a:r>
              <a:rPr lang="en-US" sz="2000" b="1" dirty="0" smtClean="0"/>
              <a:t>in </a:t>
            </a:r>
            <a:r>
              <a:rPr lang="en-US" sz="2000" b="1" dirty="0"/>
              <a:t>the fortress of </a:t>
            </a:r>
            <a:r>
              <a:rPr lang="en-US" sz="2000" b="1" dirty="0" err="1"/>
              <a:t>Isengard</a:t>
            </a:r>
            <a:r>
              <a:rPr lang="en-US" sz="2000" b="1" dirty="0"/>
              <a:t>.</a:t>
            </a:r>
            <a:endParaRPr lang="pl-PL" sz="2000" b="1" dirty="0"/>
          </a:p>
        </p:txBody>
      </p:sp>
      <p:pic>
        <p:nvPicPr>
          <p:cNvPr id="3" name="Picture 3" descr="C:\Users\Użytkownik\Desktop\lotr_FangornForest2_by_paul_lasaine.jpg"/>
          <p:cNvPicPr>
            <a:picLocks noChangeAspect="1" noChangeArrowheads="1"/>
          </p:cNvPicPr>
          <p:nvPr/>
        </p:nvPicPr>
        <p:blipFill>
          <a:blip r:embed="rId2"/>
          <a:srcRect/>
          <a:stretch>
            <a:fillRect/>
          </a:stretch>
        </p:blipFill>
        <p:spPr bwMode="auto">
          <a:xfrm>
            <a:off x="642910" y="3143248"/>
            <a:ext cx="7888796" cy="3357586"/>
          </a:xfrm>
          <a:prstGeom prst="rect">
            <a:avLst/>
          </a:prstGeom>
          <a:noFill/>
        </p:spPr>
      </p:pic>
      <p:sp>
        <p:nvSpPr>
          <p:cNvPr id="5" name="Tytuł 4"/>
          <p:cNvSpPr>
            <a:spLocks noGrp="1"/>
          </p:cNvSpPr>
          <p:nvPr>
            <p:ph type="title"/>
          </p:nvPr>
        </p:nvSpPr>
        <p:spPr/>
        <p:txBody>
          <a:bodyPr/>
          <a:lstStyle/>
          <a:p>
            <a:r>
              <a:rPr lang="pl-PL" dirty="0" err="1" smtClean="0"/>
              <a:t>Fangorn</a:t>
            </a:r>
            <a:r>
              <a:rPr lang="pl-PL" dirty="0" smtClean="0"/>
              <a:t> </a:t>
            </a:r>
            <a:r>
              <a:rPr lang="pl-PL" dirty="0" err="1" smtClean="0"/>
              <a:t>Forest</a:t>
            </a:r>
            <a:endParaRPr lang="pl-PL"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2"/>
          <p:cNvSpPr>
            <a:spLocks noGrp="1"/>
          </p:cNvSpPr>
          <p:nvPr>
            <p:ph type="title"/>
          </p:nvPr>
        </p:nvSpPr>
        <p:spPr/>
        <p:txBody>
          <a:bodyPr/>
          <a:lstStyle/>
          <a:p>
            <a:r>
              <a:rPr lang="pl-PL" dirty="0" err="1" smtClean="0"/>
              <a:t>pelennor</a:t>
            </a:r>
            <a:r>
              <a:rPr lang="pl-PL" dirty="0" smtClean="0"/>
              <a:t> </a:t>
            </a:r>
            <a:r>
              <a:rPr lang="pl-PL" dirty="0" err="1" smtClean="0"/>
              <a:t>fields</a:t>
            </a:r>
            <a:r>
              <a:rPr lang="pl-PL" dirty="0" smtClean="0"/>
              <a:t> </a:t>
            </a:r>
            <a:endParaRPr lang="pl-PL" dirty="0"/>
          </a:p>
        </p:txBody>
      </p:sp>
      <p:pic>
        <p:nvPicPr>
          <p:cNvPr id="13314" name="Picture 2" descr="C:\Users\Użytkownik\Desktop\DSCN0933.jpg"/>
          <p:cNvPicPr>
            <a:picLocks noChangeAspect="1" noChangeArrowheads="1"/>
          </p:cNvPicPr>
          <p:nvPr/>
        </p:nvPicPr>
        <p:blipFill>
          <a:blip r:embed="rId2"/>
          <a:srcRect/>
          <a:stretch>
            <a:fillRect/>
          </a:stretch>
        </p:blipFill>
        <p:spPr bwMode="auto">
          <a:xfrm>
            <a:off x="571472" y="1500174"/>
            <a:ext cx="7929618" cy="3214710"/>
          </a:xfrm>
          <a:prstGeom prst="rect">
            <a:avLst/>
          </a:prstGeom>
          <a:noFill/>
        </p:spPr>
      </p:pic>
      <p:sp>
        <p:nvSpPr>
          <p:cNvPr id="5" name="Prostokąt 4"/>
          <p:cNvSpPr/>
          <p:nvPr/>
        </p:nvSpPr>
        <p:spPr>
          <a:xfrm>
            <a:off x="642910" y="5000636"/>
            <a:ext cx="7786742" cy="1015663"/>
          </a:xfrm>
          <a:prstGeom prst="rect">
            <a:avLst/>
          </a:prstGeom>
        </p:spPr>
        <p:txBody>
          <a:bodyPr wrap="square">
            <a:spAutoFit/>
          </a:bodyPr>
          <a:lstStyle/>
          <a:p>
            <a:pPr algn="just" fontAlgn="base"/>
            <a:r>
              <a:rPr lang="en-US" sz="2000" b="1" dirty="0" smtClean="0"/>
              <a:t>After Minas </a:t>
            </a:r>
            <a:r>
              <a:rPr lang="en-US" sz="2000" b="1" dirty="0" err="1" smtClean="0"/>
              <a:t>Ithil</a:t>
            </a:r>
            <a:r>
              <a:rPr lang="en-US" sz="2000" b="1" dirty="0" smtClean="0"/>
              <a:t> had fallen and was renamed </a:t>
            </a:r>
            <a:r>
              <a:rPr lang="en-US" sz="2000" b="1" i="1" dirty="0" smtClean="0"/>
              <a:t>Minas </a:t>
            </a:r>
            <a:r>
              <a:rPr lang="en-US" sz="2000" b="1" i="1" dirty="0" err="1" smtClean="0"/>
              <a:t>Morgul</a:t>
            </a:r>
            <a:r>
              <a:rPr lang="en-US" sz="2000" b="1" dirty="0" smtClean="0"/>
              <a:t>, the </a:t>
            </a:r>
            <a:r>
              <a:rPr lang="en-US" sz="2000" b="1" dirty="0" err="1" smtClean="0"/>
              <a:t>Pelennor</a:t>
            </a:r>
            <a:r>
              <a:rPr lang="en-US" sz="2000" b="1" dirty="0" smtClean="0"/>
              <a:t> Fields were walled by the </a:t>
            </a:r>
            <a:r>
              <a:rPr lang="en-US" sz="2000" b="1" dirty="0" err="1" smtClean="0"/>
              <a:t>Rammas</a:t>
            </a:r>
            <a:r>
              <a:rPr lang="en-US" sz="2000" b="1" dirty="0" smtClean="0"/>
              <a:t> </a:t>
            </a:r>
            <a:r>
              <a:rPr lang="en-US" sz="2000" b="1" dirty="0" err="1" smtClean="0"/>
              <a:t>Echor</a:t>
            </a:r>
            <a:r>
              <a:rPr lang="en-US" sz="2000" b="1" dirty="0" smtClean="0"/>
              <a:t>, to prevent attacks from </a:t>
            </a:r>
            <a:r>
              <a:rPr lang="en-US" sz="2000" b="1" dirty="0" err="1" smtClean="0"/>
              <a:t>Mordor</a:t>
            </a:r>
            <a:r>
              <a:rPr lang="en-US" sz="2000" b="1" dirty="0" smtClean="0"/>
              <a:t>.</a:t>
            </a:r>
            <a:endParaRPr lang="en-US" sz="20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57158" y="4357694"/>
            <a:ext cx="7929618" cy="1754326"/>
          </a:xfrm>
          <a:prstGeom prst="rect">
            <a:avLst/>
          </a:prstGeom>
        </p:spPr>
        <p:txBody>
          <a:bodyPr wrap="square">
            <a:spAutoFit/>
          </a:bodyPr>
          <a:lstStyle/>
          <a:p>
            <a:pPr algn="just">
              <a:buFont typeface="Arial" pitchFamily="34" charset="0"/>
              <a:buChar char="•"/>
            </a:pPr>
            <a:r>
              <a:rPr lang="pl-PL" b="1" dirty="0" smtClean="0"/>
              <a:t> </a:t>
            </a:r>
            <a:r>
              <a:rPr lang="en-US" b="1" dirty="0" smtClean="0"/>
              <a:t>The</a:t>
            </a:r>
            <a:r>
              <a:rPr lang="en-US" b="1" dirty="0"/>
              <a:t> Battle of the </a:t>
            </a:r>
            <a:r>
              <a:rPr lang="en-US" b="1" dirty="0" err="1"/>
              <a:t>Pelennor</a:t>
            </a:r>
            <a:r>
              <a:rPr lang="en-US" b="1" dirty="0"/>
              <a:t> Fields was a battle for the city of Minas </a:t>
            </a:r>
            <a:r>
              <a:rPr lang="en-US" b="1" dirty="0" err="1"/>
              <a:t>Tirith</a:t>
            </a:r>
            <a:r>
              <a:rPr lang="en-US" b="1" dirty="0"/>
              <a:t>, and ultimately for </a:t>
            </a:r>
            <a:r>
              <a:rPr lang="en-US" b="1" dirty="0" err="1"/>
              <a:t>Gondor</a:t>
            </a:r>
            <a:r>
              <a:rPr lang="en-US" b="1" dirty="0"/>
              <a:t>, during the War of the Ring. It was the greatest battle of the War of the Ring, and indeed the largest of the </a:t>
            </a:r>
            <a:r>
              <a:rPr lang="en-US" b="1" dirty="0" smtClean="0"/>
              <a:t>entire</a:t>
            </a:r>
            <a:r>
              <a:rPr lang="pl-PL" b="1" dirty="0" smtClean="0"/>
              <a:t> </a:t>
            </a:r>
            <a:r>
              <a:rPr lang="en-US" b="1" dirty="0" smtClean="0"/>
              <a:t>Third </a:t>
            </a:r>
            <a:r>
              <a:rPr lang="en-US" b="1" dirty="0"/>
              <a:t>Age. </a:t>
            </a:r>
            <a:endParaRPr lang="pl-PL" b="1" dirty="0" smtClean="0"/>
          </a:p>
          <a:p>
            <a:pPr algn="just">
              <a:buFont typeface="Arial" pitchFamily="34" charset="0"/>
              <a:buChar char="•"/>
            </a:pPr>
            <a:endParaRPr lang="pl-PL" b="1" dirty="0" smtClean="0"/>
          </a:p>
          <a:p>
            <a:pPr algn="just">
              <a:buFont typeface="Arial" pitchFamily="34" charset="0"/>
              <a:buChar char="•"/>
            </a:pPr>
            <a:r>
              <a:rPr lang="en-US" b="1" dirty="0" smtClean="0"/>
              <a:t>Major </a:t>
            </a:r>
            <a:r>
              <a:rPr lang="en-US" b="1" dirty="0"/>
              <a:t>casualties resulted from this battle - including the deaths of King </a:t>
            </a:r>
            <a:r>
              <a:rPr lang="en-US" b="1" dirty="0" err="1" smtClean="0"/>
              <a:t>Th</a:t>
            </a:r>
            <a:r>
              <a:rPr lang="pl-PL" b="1" dirty="0" smtClean="0"/>
              <a:t>e</a:t>
            </a:r>
            <a:r>
              <a:rPr lang="en-US" b="1" dirty="0" err="1" smtClean="0"/>
              <a:t>oden</a:t>
            </a:r>
            <a:r>
              <a:rPr lang="en-US" b="1" dirty="0"/>
              <a:t> and the Witch-king of </a:t>
            </a:r>
            <a:r>
              <a:rPr lang="en-US" b="1" dirty="0" err="1" smtClean="0"/>
              <a:t>Angmar</a:t>
            </a:r>
            <a:r>
              <a:rPr lang="pl-PL" b="1" dirty="0" smtClean="0"/>
              <a:t>.</a:t>
            </a:r>
            <a:endParaRPr lang="pl-PL" b="1" dirty="0"/>
          </a:p>
        </p:txBody>
      </p:sp>
      <p:sp>
        <p:nvSpPr>
          <p:cNvPr id="6" name="Prostokąt 5"/>
          <p:cNvSpPr/>
          <p:nvPr/>
        </p:nvSpPr>
        <p:spPr>
          <a:xfrm>
            <a:off x="357158" y="1142984"/>
            <a:ext cx="8072494" cy="2862322"/>
          </a:xfrm>
          <a:prstGeom prst="rect">
            <a:avLst/>
          </a:prstGeom>
        </p:spPr>
        <p:txBody>
          <a:bodyPr wrap="square">
            <a:spAutoFit/>
          </a:bodyPr>
          <a:lstStyle/>
          <a:p>
            <a:pPr fontAlgn="base"/>
            <a:r>
              <a:rPr lang="pl-PL" b="1" dirty="0" smtClean="0"/>
              <a:t> </a:t>
            </a:r>
          </a:p>
          <a:p>
            <a:pPr fontAlgn="base">
              <a:buFont typeface="Arial" pitchFamily="34" charset="0"/>
              <a:buChar char="•"/>
            </a:pPr>
            <a:r>
              <a:rPr lang="en-US" b="1" dirty="0" smtClean="0"/>
              <a:t>During </a:t>
            </a:r>
            <a:r>
              <a:rPr lang="en-US" b="1" dirty="0"/>
              <a:t>the War of the Ring, the </a:t>
            </a:r>
            <a:r>
              <a:rPr lang="en-US" b="1" dirty="0" err="1"/>
              <a:t>Pelennor</a:t>
            </a:r>
            <a:r>
              <a:rPr lang="en-US" b="1" dirty="0"/>
              <a:t> Fields were the location of </a:t>
            </a:r>
            <a:r>
              <a:rPr lang="pl-PL" b="1" dirty="0" smtClean="0"/>
              <a:t>a b</a:t>
            </a:r>
            <a:r>
              <a:rPr lang="en-US" b="1" dirty="0" err="1" smtClean="0"/>
              <a:t>attle</a:t>
            </a:r>
            <a:r>
              <a:rPr lang="pl-PL" b="1" dirty="0" smtClean="0"/>
              <a:t> </a:t>
            </a:r>
            <a:r>
              <a:rPr lang="en-US" b="1" dirty="0" err="1" smtClean="0"/>
              <a:t>whe</a:t>
            </a:r>
            <a:r>
              <a:rPr lang="pl-PL" b="1" dirty="0" err="1" smtClean="0"/>
              <a:t>re</a:t>
            </a:r>
            <a:r>
              <a:rPr lang="en-US" b="1" dirty="0" err="1" smtClean="0"/>
              <a:t>Sauron's</a:t>
            </a:r>
            <a:r>
              <a:rPr lang="en-US" b="1" dirty="0"/>
              <a:t> </a:t>
            </a:r>
            <a:r>
              <a:rPr lang="en-US" b="1" dirty="0" err="1" smtClean="0"/>
              <a:t>Orc</a:t>
            </a:r>
            <a:r>
              <a:rPr lang="pl-PL" b="1" dirty="0" smtClean="0"/>
              <a:t>s </a:t>
            </a:r>
            <a:r>
              <a:rPr lang="en-US" b="1" dirty="0" smtClean="0"/>
              <a:t>and</a:t>
            </a:r>
            <a:r>
              <a:rPr lang="en-US" b="1" dirty="0"/>
              <a:t> </a:t>
            </a:r>
            <a:r>
              <a:rPr lang="en-US" b="1" dirty="0" err="1"/>
              <a:t>Easterling</a:t>
            </a:r>
            <a:r>
              <a:rPr lang="en-US" b="1" dirty="0"/>
              <a:t> armies overran the </a:t>
            </a:r>
            <a:r>
              <a:rPr lang="en-US" b="1" dirty="0" err="1"/>
              <a:t>Rammas</a:t>
            </a:r>
            <a:r>
              <a:rPr lang="en-US" b="1" dirty="0"/>
              <a:t> </a:t>
            </a:r>
            <a:r>
              <a:rPr lang="en-US" b="1" dirty="0" err="1"/>
              <a:t>Echor</a:t>
            </a:r>
            <a:r>
              <a:rPr lang="en-US" b="1" dirty="0"/>
              <a:t> and besieged the city</a:t>
            </a:r>
            <a:r>
              <a:rPr lang="en-US" b="1" dirty="0" smtClean="0"/>
              <a:t>.</a:t>
            </a:r>
            <a:endParaRPr lang="pl-PL" b="1" dirty="0" smtClean="0"/>
          </a:p>
          <a:p>
            <a:pPr fontAlgn="base">
              <a:buFont typeface="Arial" pitchFamily="34" charset="0"/>
              <a:buChar char="•"/>
            </a:pPr>
            <a:endParaRPr lang="en-US" b="1" dirty="0"/>
          </a:p>
          <a:p>
            <a:pPr fontAlgn="base">
              <a:buFont typeface="Arial" pitchFamily="34" charset="0"/>
              <a:buChar char="•"/>
            </a:pPr>
            <a:r>
              <a:rPr lang="pl-PL" b="1" dirty="0" smtClean="0"/>
              <a:t> </a:t>
            </a:r>
            <a:r>
              <a:rPr lang="en-US" b="1" dirty="0" smtClean="0"/>
              <a:t>It </a:t>
            </a:r>
            <a:r>
              <a:rPr lang="en-US" b="1" dirty="0"/>
              <a:t>was on these fields that </a:t>
            </a:r>
            <a:r>
              <a:rPr lang="en-US" b="1" dirty="0" smtClean="0"/>
              <a:t> King </a:t>
            </a:r>
            <a:r>
              <a:rPr lang="en-US" b="1" dirty="0" err="1" smtClean="0"/>
              <a:t>Th</a:t>
            </a:r>
            <a:r>
              <a:rPr lang="pl-PL" b="1" dirty="0" smtClean="0"/>
              <a:t>e</a:t>
            </a:r>
            <a:r>
              <a:rPr lang="en-US" b="1" dirty="0" err="1" smtClean="0"/>
              <a:t>oden</a:t>
            </a:r>
            <a:r>
              <a:rPr lang="en-US" b="1" dirty="0"/>
              <a:t> </a:t>
            </a:r>
            <a:r>
              <a:rPr lang="en-US" b="1" dirty="0" smtClean="0"/>
              <a:t>was </a:t>
            </a:r>
            <a:r>
              <a:rPr lang="en-US" b="1" dirty="0"/>
              <a:t>slain, along with the Witch-king of </a:t>
            </a:r>
            <a:r>
              <a:rPr lang="en-US" b="1" dirty="0" err="1"/>
              <a:t>Angmar</a:t>
            </a:r>
            <a:r>
              <a:rPr lang="en-US" b="1" dirty="0"/>
              <a:t>, and that most of </a:t>
            </a:r>
            <a:r>
              <a:rPr lang="en-US" b="1" dirty="0" err="1" smtClean="0"/>
              <a:t>th</a:t>
            </a:r>
            <a:r>
              <a:rPr lang="pl-PL" b="1" dirty="0" err="1" smtClean="0"/>
              <a:t>is</a:t>
            </a:r>
            <a:r>
              <a:rPr lang="pl-PL" b="1" dirty="0" smtClean="0"/>
              <a:t> </a:t>
            </a:r>
            <a:r>
              <a:rPr lang="en-US" b="1" dirty="0" smtClean="0"/>
              <a:t>great </a:t>
            </a:r>
            <a:r>
              <a:rPr lang="en-US" b="1" dirty="0"/>
              <a:t>battle was fought. </a:t>
            </a:r>
            <a:endParaRPr lang="pl-PL" b="1" dirty="0" smtClean="0"/>
          </a:p>
          <a:p>
            <a:pPr fontAlgn="base">
              <a:buFont typeface="Arial" pitchFamily="34" charset="0"/>
              <a:buChar char="•"/>
            </a:pPr>
            <a:endParaRPr lang="pl-PL" b="1" dirty="0" smtClean="0"/>
          </a:p>
          <a:p>
            <a:pPr fontAlgn="base">
              <a:buFont typeface="Arial" pitchFamily="34" charset="0"/>
              <a:buChar char="•"/>
            </a:pPr>
            <a:r>
              <a:rPr lang="en-US" b="1" dirty="0" smtClean="0"/>
              <a:t>After </a:t>
            </a:r>
            <a:r>
              <a:rPr lang="en-US" b="1" dirty="0"/>
              <a:t>the War of the Ring, the </a:t>
            </a:r>
            <a:r>
              <a:rPr lang="en-US" b="1" dirty="0" err="1"/>
              <a:t>Rammas</a:t>
            </a:r>
            <a:r>
              <a:rPr lang="en-US" b="1" dirty="0"/>
              <a:t> </a:t>
            </a:r>
            <a:r>
              <a:rPr lang="en-US" b="1" dirty="0" err="1"/>
              <a:t>Echor</a:t>
            </a:r>
            <a:r>
              <a:rPr lang="en-US" b="1" dirty="0"/>
              <a:t> was rebuilt by the </a:t>
            </a:r>
            <a:r>
              <a:rPr lang="en-US" b="1" dirty="0" smtClean="0"/>
              <a:t>Dwarves</a:t>
            </a:r>
            <a:r>
              <a:rPr lang="pl-PL" b="1" dirty="0" smtClean="0"/>
              <a:t> </a:t>
            </a:r>
            <a:r>
              <a:rPr lang="en-US" b="1" dirty="0" smtClean="0"/>
              <a:t>of </a:t>
            </a:r>
            <a:r>
              <a:rPr lang="en-US" b="1" dirty="0"/>
              <a:t>the Glittering Caves.</a:t>
            </a:r>
          </a:p>
        </p:txBody>
      </p:sp>
      <p:sp>
        <p:nvSpPr>
          <p:cNvPr id="5" name="Tytuł 4"/>
          <p:cNvSpPr>
            <a:spLocks noGrp="1"/>
          </p:cNvSpPr>
          <p:nvPr>
            <p:ph type="title"/>
          </p:nvPr>
        </p:nvSpPr>
        <p:spPr/>
        <p:txBody>
          <a:bodyPr/>
          <a:lstStyle/>
          <a:p>
            <a:r>
              <a:rPr lang="pl-PL" dirty="0" err="1" smtClean="0"/>
              <a:t>Pelennor</a:t>
            </a:r>
            <a:r>
              <a:rPr lang="pl-PL" dirty="0" smtClean="0"/>
              <a:t> Fields</a:t>
            </a:r>
            <a:endParaRPr lang="pl-PL"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lothlorien</a:t>
            </a:r>
            <a:endParaRPr lang="pl-PL" dirty="0"/>
          </a:p>
        </p:txBody>
      </p:sp>
      <p:pic>
        <p:nvPicPr>
          <p:cNvPr id="14338" name="Picture 2" descr="C:\Users\Użytkownik\Desktop\Lorien.jpg"/>
          <p:cNvPicPr>
            <a:picLocks noChangeAspect="1" noChangeArrowheads="1"/>
          </p:cNvPicPr>
          <p:nvPr/>
        </p:nvPicPr>
        <p:blipFill>
          <a:blip r:embed="rId2"/>
          <a:srcRect/>
          <a:stretch>
            <a:fillRect/>
          </a:stretch>
        </p:blipFill>
        <p:spPr bwMode="auto">
          <a:xfrm>
            <a:off x="214282" y="1428736"/>
            <a:ext cx="8680072" cy="3643338"/>
          </a:xfrm>
          <a:prstGeom prst="rect">
            <a:avLst/>
          </a:prstGeom>
          <a:noFill/>
        </p:spPr>
      </p:pic>
      <p:sp>
        <p:nvSpPr>
          <p:cNvPr id="4" name="Prostokąt 3"/>
          <p:cNvSpPr/>
          <p:nvPr/>
        </p:nvSpPr>
        <p:spPr>
          <a:xfrm>
            <a:off x="428596" y="5286388"/>
            <a:ext cx="8286808" cy="1015663"/>
          </a:xfrm>
          <a:prstGeom prst="rect">
            <a:avLst/>
          </a:prstGeom>
        </p:spPr>
        <p:txBody>
          <a:bodyPr wrap="square">
            <a:spAutoFit/>
          </a:bodyPr>
          <a:lstStyle/>
          <a:p>
            <a:pPr algn="just" fontAlgn="base"/>
            <a:r>
              <a:rPr lang="en-US" sz="2000" b="1" dirty="0" err="1" smtClean="0"/>
              <a:t>Lothl</a:t>
            </a:r>
            <a:r>
              <a:rPr lang="pl-PL" sz="2000" b="1" dirty="0" smtClean="0"/>
              <a:t>o</a:t>
            </a:r>
            <a:r>
              <a:rPr lang="en-US" sz="2000" b="1" dirty="0" err="1" smtClean="0"/>
              <a:t>rien</a:t>
            </a:r>
            <a:r>
              <a:rPr lang="en-US" sz="2000" b="1" dirty="0" smtClean="0"/>
              <a:t> </a:t>
            </a:r>
            <a:r>
              <a:rPr lang="pl-PL" sz="2000" b="1" dirty="0" smtClean="0"/>
              <a:t>i</a:t>
            </a:r>
            <a:r>
              <a:rPr lang="en-US" sz="2000" b="1" dirty="0" smtClean="0"/>
              <a:t>s a forest located next to the lower Misty Mountains. It was first settled by </a:t>
            </a:r>
            <a:r>
              <a:rPr lang="en-US" sz="2000" b="1" dirty="0" err="1" smtClean="0"/>
              <a:t>Nandorin</a:t>
            </a:r>
            <a:r>
              <a:rPr lang="en-US" sz="2000" b="1" dirty="0" smtClean="0"/>
              <a:t> elves, but later enriched by </a:t>
            </a:r>
            <a:r>
              <a:rPr lang="pl-PL" sz="2000" b="1" dirty="0" smtClean="0"/>
              <a:t>N</a:t>
            </a:r>
            <a:r>
              <a:rPr lang="en-US" sz="2000" b="1" dirty="0" err="1" smtClean="0"/>
              <a:t>oldor</a:t>
            </a:r>
            <a:r>
              <a:rPr lang="en-US" sz="2000" b="1" dirty="0" smtClean="0"/>
              <a:t> and </a:t>
            </a:r>
            <a:r>
              <a:rPr lang="en-US" sz="2000" b="1" dirty="0" err="1" smtClean="0"/>
              <a:t>Sindar</a:t>
            </a:r>
            <a:r>
              <a:rPr lang="en-US" sz="2000" b="1" dirty="0" smtClean="0"/>
              <a:t>, under </a:t>
            </a:r>
            <a:r>
              <a:rPr lang="en-US" sz="2000" b="1" dirty="0" err="1" smtClean="0"/>
              <a:t>Celeborn</a:t>
            </a:r>
            <a:r>
              <a:rPr lang="en-US" sz="2000" b="1" dirty="0" smtClean="0"/>
              <a:t> of </a:t>
            </a:r>
            <a:r>
              <a:rPr lang="en-US" sz="2000" b="1" dirty="0" err="1" smtClean="0"/>
              <a:t>Doriath</a:t>
            </a:r>
            <a:r>
              <a:rPr lang="en-US" sz="2000" b="1" dirty="0" smtClean="0"/>
              <a:t> and Galadriel, daughter of </a:t>
            </a:r>
            <a:r>
              <a:rPr lang="en-US" sz="2000" b="1" dirty="0" err="1" smtClean="0"/>
              <a:t>Finarfin</a:t>
            </a:r>
            <a:r>
              <a:rPr lang="en-US" sz="2000" b="1" dirty="0" smtClean="0"/>
              <a:t>.</a:t>
            </a:r>
            <a:endParaRPr lang="en-US" sz="20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714348" y="1214422"/>
            <a:ext cx="7715304" cy="1200329"/>
          </a:xfrm>
          <a:prstGeom prst="rect">
            <a:avLst/>
          </a:prstGeom>
        </p:spPr>
        <p:txBody>
          <a:bodyPr wrap="square">
            <a:spAutoFit/>
          </a:bodyPr>
          <a:lstStyle/>
          <a:p>
            <a:pPr fontAlgn="base"/>
            <a:r>
              <a:rPr lang="en-US" b="1" dirty="0" smtClean="0"/>
              <a:t>Two </a:t>
            </a:r>
            <a:r>
              <a:rPr lang="en-US" b="1" dirty="0"/>
              <a:t>places in </a:t>
            </a:r>
            <a:r>
              <a:rPr lang="en-US" b="1" dirty="0" err="1"/>
              <a:t>Arda</a:t>
            </a:r>
            <a:r>
              <a:rPr lang="en-US" b="1" dirty="0"/>
              <a:t> </a:t>
            </a:r>
            <a:r>
              <a:rPr lang="pl-PL" b="1" dirty="0" smtClean="0"/>
              <a:t>a</a:t>
            </a:r>
            <a:r>
              <a:rPr lang="en-US" b="1" dirty="0" smtClean="0"/>
              <a:t>re </a:t>
            </a:r>
            <a:r>
              <a:rPr lang="pl-PL" b="1" dirty="0" smtClean="0"/>
              <a:t> </a:t>
            </a:r>
            <a:r>
              <a:rPr lang="pl-PL" b="1" dirty="0" err="1" smtClean="0"/>
              <a:t>also</a:t>
            </a:r>
            <a:r>
              <a:rPr lang="pl-PL" b="1" dirty="0" smtClean="0"/>
              <a:t> </a:t>
            </a:r>
            <a:r>
              <a:rPr lang="en-US" b="1" dirty="0" smtClean="0"/>
              <a:t>known </a:t>
            </a:r>
            <a:r>
              <a:rPr lang="en-US" b="1" dirty="0"/>
              <a:t>as </a:t>
            </a:r>
            <a:r>
              <a:rPr lang="en-US" b="1" dirty="0" smtClean="0"/>
              <a:t>L</a:t>
            </a:r>
            <a:r>
              <a:rPr lang="pl-PL" b="1" dirty="0" smtClean="0"/>
              <a:t>o</a:t>
            </a:r>
            <a:r>
              <a:rPr lang="en-US" b="1" dirty="0" err="1" smtClean="0"/>
              <a:t>rien</a:t>
            </a:r>
            <a:r>
              <a:rPr lang="en-US" b="1" dirty="0"/>
              <a:t>, and both were exceptionally beautiful. The first was the gardens of </a:t>
            </a:r>
            <a:r>
              <a:rPr lang="en-US" b="1" dirty="0" smtClean="0"/>
              <a:t>the</a:t>
            </a:r>
            <a:r>
              <a:rPr lang="pl-PL" b="1" dirty="0" smtClean="0"/>
              <a:t> </a:t>
            </a:r>
            <a:r>
              <a:rPr lang="en-US" b="1" dirty="0" err="1" smtClean="0"/>
              <a:t>Vala</a:t>
            </a:r>
            <a:r>
              <a:rPr lang="en-US" b="1" dirty="0"/>
              <a:t> </a:t>
            </a:r>
            <a:r>
              <a:rPr lang="en-US" b="1" dirty="0" err="1"/>
              <a:t>Irmo</a:t>
            </a:r>
            <a:r>
              <a:rPr lang="en-US" b="1" dirty="0"/>
              <a:t> in </a:t>
            </a:r>
            <a:r>
              <a:rPr lang="en-US" b="1" dirty="0" err="1" smtClean="0"/>
              <a:t>Valinor</a:t>
            </a:r>
            <a:r>
              <a:rPr lang="pl-PL" b="1" dirty="0" smtClean="0"/>
              <a:t> </a:t>
            </a:r>
            <a:r>
              <a:rPr lang="en-US" b="1" dirty="0" smtClean="0"/>
              <a:t>(</a:t>
            </a:r>
            <a:r>
              <a:rPr lang="en-US" b="1" dirty="0" err="1" smtClean="0"/>
              <a:t>Irmo</a:t>
            </a:r>
            <a:r>
              <a:rPr lang="en-US" b="1" dirty="0" smtClean="0"/>
              <a:t> </a:t>
            </a:r>
            <a:r>
              <a:rPr lang="en-US" b="1" dirty="0"/>
              <a:t>was usually called </a:t>
            </a:r>
            <a:r>
              <a:rPr lang="en-US" b="1" dirty="0" smtClean="0"/>
              <a:t>L</a:t>
            </a:r>
            <a:r>
              <a:rPr lang="pl-PL" b="1" dirty="0" smtClean="0"/>
              <a:t>o</a:t>
            </a:r>
            <a:r>
              <a:rPr lang="en-US" b="1" dirty="0" err="1" smtClean="0"/>
              <a:t>rien</a:t>
            </a:r>
            <a:r>
              <a:rPr lang="en-US" b="1" dirty="0" smtClean="0"/>
              <a:t> </a:t>
            </a:r>
            <a:r>
              <a:rPr lang="en-US" b="1" dirty="0"/>
              <a:t>as well). The second </a:t>
            </a:r>
            <a:r>
              <a:rPr lang="pl-PL" b="1" dirty="0" smtClean="0"/>
              <a:t>i</a:t>
            </a:r>
            <a:r>
              <a:rPr lang="en-US" b="1" dirty="0" smtClean="0"/>
              <a:t>s </a:t>
            </a:r>
            <a:r>
              <a:rPr lang="en-US" b="1" dirty="0" err="1"/>
              <a:t>Lothlórien</a:t>
            </a:r>
            <a:r>
              <a:rPr lang="en-US" b="1" dirty="0"/>
              <a:t>, where Galadriel dwelled during the events of </a:t>
            </a:r>
            <a:r>
              <a:rPr lang="en-US" b="1" i="1" dirty="0"/>
              <a:t>The Lord of the Rings</a:t>
            </a:r>
            <a:r>
              <a:rPr lang="en-US" b="1" dirty="0"/>
              <a:t>.</a:t>
            </a:r>
          </a:p>
        </p:txBody>
      </p:sp>
      <p:sp>
        <p:nvSpPr>
          <p:cNvPr id="5" name="Prostokąt 4"/>
          <p:cNvSpPr/>
          <p:nvPr/>
        </p:nvSpPr>
        <p:spPr>
          <a:xfrm>
            <a:off x="857224" y="4786322"/>
            <a:ext cx="7358114" cy="1477328"/>
          </a:xfrm>
          <a:prstGeom prst="rect">
            <a:avLst/>
          </a:prstGeom>
        </p:spPr>
        <p:txBody>
          <a:bodyPr wrap="square">
            <a:spAutoFit/>
          </a:bodyPr>
          <a:lstStyle/>
          <a:p>
            <a:pPr algn="just"/>
            <a:r>
              <a:rPr lang="en-US" b="1" dirty="0"/>
              <a:t>Although </a:t>
            </a:r>
            <a:r>
              <a:rPr lang="en-US" b="1" dirty="0" err="1"/>
              <a:t>Sauron's</a:t>
            </a:r>
            <a:r>
              <a:rPr lang="en-US" b="1" dirty="0"/>
              <a:t> recovery of the One Ring was </a:t>
            </a:r>
            <a:r>
              <a:rPr lang="pl-PL" b="1" dirty="0" smtClean="0"/>
              <a:t>a</a:t>
            </a:r>
            <a:r>
              <a:rPr lang="en-US" b="1" dirty="0" smtClean="0"/>
              <a:t> </a:t>
            </a:r>
            <a:r>
              <a:rPr lang="en-US" b="1" dirty="0"/>
              <a:t>great threat to </a:t>
            </a:r>
            <a:r>
              <a:rPr lang="en-US" b="1" dirty="0" smtClean="0"/>
              <a:t>L</a:t>
            </a:r>
            <a:r>
              <a:rPr lang="pl-PL" b="1" dirty="0" smtClean="0"/>
              <a:t>o</a:t>
            </a:r>
            <a:r>
              <a:rPr lang="en-US" b="1" dirty="0" err="1" smtClean="0"/>
              <a:t>rien</a:t>
            </a:r>
            <a:r>
              <a:rPr lang="pl-PL" b="1" dirty="0" smtClean="0"/>
              <a:t>.</a:t>
            </a:r>
            <a:r>
              <a:rPr lang="en-US" b="1" dirty="0" smtClean="0"/>
              <a:t> </a:t>
            </a:r>
            <a:r>
              <a:rPr lang="pl-PL" b="1" dirty="0" smtClean="0"/>
              <a:t>T</a:t>
            </a:r>
            <a:r>
              <a:rPr lang="en-US" b="1" dirty="0" smtClean="0"/>
              <a:t>he </a:t>
            </a:r>
            <a:r>
              <a:rPr lang="en-US" b="1" dirty="0"/>
              <a:t>power of </a:t>
            </a:r>
            <a:r>
              <a:rPr lang="en-US" b="1" dirty="0" err="1"/>
              <a:t>Nenya</a:t>
            </a:r>
            <a:r>
              <a:rPr lang="en-US" b="1" dirty="0"/>
              <a:t> would fade and </a:t>
            </a:r>
            <a:r>
              <a:rPr lang="en-US" b="1" dirty="0" err="1" smtClean="0"/>
              <a:t>Lothl</a:t>
            </a:r>
            <a:r>
              <a:rPr lang="pl-PL" b="1" dirty="0" smtClean="0"/>
              <a:t>o</a:t>
            </a:r>
            <a:r>
              <a:rPr lang="en-US" b="1" dirty="0" err="1" smtClean="0"/>
              <a:t>rien</a:t>
            </a:r>
            <a:r>
              <a:rPr lang="en-US" b="1" dirty="0" smtClean="0"/>
              <a:t> </a:t>
            </a:r>
            <a:r>
              <a:rPr lang="en-US" b="1" dirty="0"/>
              <a:t>would cease to be a magical realm, </a:t>
            </a:r>
            <a:r>
              <a:rPr lang="pl-PL" b="1" dirty="0" err="1" smtClean="0"/>
              <a:t>if</a:t>
            </a:r>
            <a:r>
              <a:rPr lang="pl-PL" b="1" dirty="0" smtClean="0"/>
              <a:t> </a:t>
            </a:r>
            <a:r>
              <a:rPr lang="en-US" b="1" dirty="0" smtClean="0"/>
              <a:t>Frodo destroy</a:t>
            </a:r>
            <a:r>
              <a:rPr lang="pl-PL" b="1" dirty="0" err="1" smtClean="0"/>
              <a:t>ed</a:t>
            </a:r>
            <a:r>
              <a:rPr lang="en-US" b="1" dirty="0" smtClean="0"/>
              <a:t> </a:t>
            </a:r>
            <a:r>
              <a:rPr lang="en-US" b="1" dirty="0" smtClean="0"/>
              <a:t>the </a:t>
            </a:r>
            <a:r>
              <a:rPr lang="en-US" b="1" dirty="0" smtClean="0"/>
              <a:t>Ring</a:t>
            </a:r>
            <a:r>
              <a:rPr lang="pl-PL" b="1" dirty="0" smtClean="0"/>
              <a:t>.</a:t>
            </a:r>
            <a:r>
              <a:rPr lang="en-US" b="1" dirty="0" smtClean="0"/>
              <a:t> </a:t>
            </a:r>
            <a:r>
              <a:rPr lang="pl-PL" b="1" dirty="0" err="1" smtClean="0"/>
              <a:t>The</a:t>
            </a:r>
            <a:r>
              <a:rPr lang="pl-PL" b="1" dirty="0" smtClean="0"/>
              <a:t> </a:t>
            </a:r>
            <a:r>
              <a:rPr lang="pl-PL" b="1" dirty="0" err="1" smtClean="0"/>
              <a:t>Elves</a:t>
            </a:r>
            <a:r>
              <a:rPr lang="pl-PL" b="1" dirty="0" smtClean="0"/>
              <a:t> </a:t>
            </a:r>
            <a:r>
              <a:rPr lang="pl-PL" b="1" dirty="0" err="1" smtClean="0"/>
              <a:t>agreed</a:t>
            </a:r>
            <a:r>
              <a:rPr lang="pl-PL" b="1" dirty="0" smtClean="0"/>
              <a:t> to </a:t>
            </a:r>
            <a:r>
              <a:rPr lang="pl-PL" b="1" dirty="0" err="1" smtClean="0"/>
              <a:t>that</a:t>
            </a:r>
            <a:r>
              <a:rPr lang="pl-PL" b="1" dirty="0" smtClean="0"/>
              <a:t> </a:t>
            </a:r>
            <a:r>
              <a:rPr lang="pl-PL" b="1" dirty="0" err="1" smtClean="0"/>
              <a:t>because</a:t>
            </a:r>
            <a:r>
              <a:rPr lang="pl-PL" b="1" dirty="0" smtClean="0"/>
              <a:t> </a:t>
            </a:r>
            <a:r>
              <a:rPr lang="pl-PL" b="1" dirty="0" err="1" smtClean="0"/>
              <a:t>the</a:t>
            </a:r>
            <a:r>
              <a:rPr lang="pl-PL" b="1" dirty="0" smtClean="0"/>
              <a:t> </a:t>
            </a:r>
            <a:r>
              <a:rPr lang="pl-PL" b="1" dirty="0" err="1" smtClean="0"/>
              <a:t>alternative</a:t>
            </a:r>
            <a:r>
              <a:rPr lang="pl-PL" b="1" dirty="0" smtClean="0"/>
              <a:t> </a:t>
            </a:r>
            <a:r>
              <a:rPr lang="pl-PL" b="1" dirty="0" err="1" smtClean="0"/>
              <a:t>would</a:t>
            </a:r>
            <a:r>
              <a:rPr lang="pl-PL" b="1" dirty="0" smtClean="0"/>
              <a:t> be t</a:t>
            </a:r>
            <a:r>
              <a:rPr lang="en-US" b="1" dirty="0" smtClean="0"/>
              <a:t>he </a:t>
            </a:r>
            <a:r>
              <a:rPr lang="en-US" b="1" dirty="0"/>
              <a:t>enslavement of the Elves </a:t>
            </a:r>
            <a:r>
              <a:rPr lang="en-US" b="1" dirty="0" smtClean="0"/>
              <a:t>if </a:t>
            </a:r>
            <a:r>
              <a:rPr lang="en-US" b="1" dirty="0" err="1"/>
              <a:t>Sauron</a:t>
            </a:r>
            <a:r>
              <a:rPr lang="en-US" b="1" dirty="0"/>
              <a:t> </a:t>
            </a:r>
            <a:r>
              <a:rPr lang="en-US" b="1" dirty="0" smtClean="0"/>
              <a:t>w</a:t>
            </a:r>
            <a:r>
              <a:rPr lang="pl-PL" b="1" dirty="0" smtClean="0"/>
              <a:t>as </a:t>
            </a:r>
            <a:r>
              <a:rPr lang="en-US" b="1" dirty="0" smtClean="0"/>
              <a:t>victorious</a:t>
            </a:r>
            <a:r>
              <a:rPr lang="en-US" b="1" dirty="0"/>
              <a:t>.</a:t>
            </a:r>
            <a:endParaRPr lang="pl-PL" b="1" dirty="0"/>
          </a:p>
        </p:txBody>
      </p:sp>
      <p:sp>
        <p:nvSpPr>
          <p:cNvPr id="6" name="Tytuł 5"/>
          <p:cNvSpPr>
            <a:spLocks noGrp="1"/>
          </p:cNvSpPr>
          <p:nvPr>
            <p:ph type="title"/>
          </p:nvPr>
        </p:nvSpPr>
        <p:spPr/>
        <p:txBody>
          <a:bodyPr>
            <a:normAutofit/>
          </a:bodyPr>
          <a:lstStyle/>
          <a:p>
            <a:r>
              <a:rPr lang="pl-PL" dirty="0" err="1" smtClean="0"/>
              <a:t>Lothlorien</a:t>
            </a:r>
            <a:endParaRPr lang="pl-PL"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The </a:t>
            </a:r>
            <a:r>
              <a:rPr lang="en-US" b="1" dirty="0" smtClean="0"/>
              <a:t>Dead Marshes</a:t>
            </a:r>
            <a:r>
              <a:rPr lang="en-US" dirty="0" smtClean="0"/>
              <a:t> </a:t>
            </a:r>
            <a:endParaRPr lang="pl-PL" dirty="0"/>
          </a:p>
        </p:txBody>
      </p:sp>
      <p:pic>
        <p:nvPicPr>
          <p:cNvPr id="15362" name="Picture 2" descr="C:\Users\Użytkownik\Desktop\Dead-marshes.jpg"/>
          <p:cNvPicPr>
            <a:picLocks noChangeAspect="1" noChangeArrowheads="1"/>
          </p:cNvPicPr>
          <p:nvPr/>
        </p:nvPicPr>
        <p:blipFill>
          <a:blip r:embed="rId2"/>
          <a:srcRect/>
          <a:stretch>
            <a:fillRect/>
          </a:stretch>
        </p:blipFill>
        <p:spPr bwMode="auto">
          <a:xfrm>
            <a:off x="357158" y="1357298"/>
            <a:ext cx="5222868" cy="2206395"/>
          </a:xfrm>
          <a:prstGeom prst="rect">
            <a:avLst/>
          </a:prstGeom>
          <a:noFill/>
        </p:spPr>
      </p:pic>
      <p:pic>
        <p:nvPicPr>
          <p:cNvPr id="15363" name="Picture 3" descr="C:\Users\Użytkownik\Desktop\screen-shot-2014-04-28-at-9-16-54-pm.png"/>
          <p:cNvPicPr>
            <a:picLocks noChangeAspect="1" noChangeArrowheads="1"/>
          </p:cNvPicPr>
          <p:nvPr/>
        </p:nvPicPr>
        <p:blipFill>
          <a:blip r:embed="rId3"/>
          <a:srcRect/>
          <a:stretch>
            <a:fillRect/>
          </a:stretch>
        </p:blipFill>
        <p:spPr bwMode="auto">
          <a:xfrm>
            <a:off x="1857356" y="3571876"/>
            <a:ext cx="7086440" cy="3000372"/>
          </a:xfrm>
          <a:prstGeom prst="rect">
            <a:avLst/>
          </a:prstGeom>
          <a:noFill/>
        </p:spPr>
      </p:pic>
      <p:sp>
        <p:nvSpPr>
          <p:cNvPr id="5" name="Prostokąt 4"/>
          <p:cNvSpPr/>
          <p:nvPr/>
        </p:nvSpPr>
        <p:spPr>
          <a:xfrm>
            <a:off x="5715008" y="1071546"/>
            <a:ext cx="3143272" cy="2308324"/>
          </a:xfrm>
          <a:prstGeom prst="rect">
            <a:avLst/>
          </a:prstGeom>
        </p:spPr>
        <p:txBody>
          <a:bodyPr wrap="square">
            <a:spAutoFit/>
          </a:bodyPr>
          <a:lstStyle/>
          <a:p>
            <a:pPr algn="just"/>
            <a:r>
              <a:rPr lang="en-US" b="1" dirty="0" smtClean="0"/>
              <a:t>The Dead Marshes was an area of swampland east of the </a:t>
            </a:r>
            <a:r>
              <a:rPr lang="en-US" b="1" dirty="0" err="1" smtClean="0"/>
              <a:t>Emyn</a:t>
            </a:r>
            <a:r>
              <a:rPr lang="en-US" b="1" dirty="0" smtClean="0"/>
              <a:t> </a:t>
            </a:r>
            <a:r>
              <a:rPr lang="en-US" b="1" dirty="0" err="1" smtClean="0"/>
              <a:t>Muil</a:t>
            </a:r>
            <a:r>
              <a:rPr lang="en-US" b="1" dirty="0" smtClean="0"/>
              <a:t> and bordered on the east by the </a:t>
            </a:r>
            <a:r>
              <a:rPr lang="en-US" b="1" dirty="0" err="1" smtClean="0"/>
              <a:t>Dagorlad</a:t>
            </a:r>
            <a:r>
              <a:rPr lang="en-US" b="1" dirty="0" smtClean="0"/>
              <a:t> plain, site of the ancient Battle of </a:t>
            </a:r>
            <a:r>
              <a:rPr lang="en-US" b="1" dirty="0" err="1" smtClean="0"/>
              <a:t>Dagorlad</a:t>
            </a:r>
            <a:r>
              <a:rPr lang="en-US" b="1" dirty="0" smtClean="0"/>
              <a:t> during the Last Alliance of Elves and Men.</a:t>
            </a:r>
            <a:endParaRPr lang="pl-PL"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1357290" y="2357430"/>
            <a:ext cx="6000361" cy="1938992"/>
          </a:xfrm>
          <a:prstGeom prst="rect">
            <a:avLst/>
          </a:prstGeom>
          <a:noFill/>
        </p:spPr>
        <p:txBody>
          <a:bodyPr wrap="none" lIns="91440" tIns="45720" rIns="91440" bIns="45720">
            <a:spAutoFit/>
          </a:bodyPr>
          <a:lstStyle/>
          <a:p>
            <a:pPr algn="ctr"/>
            <a:r>
              <a:rPr lang="pl-PL" sz="1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THE END</a:t>
            </a:r>
            <a:endParaRPr lang="pl-PL" sz="1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7" name="pole tekstowe 6"/>
          <p:cNvSpPr txBox="1"/>
          <p:nvPr/>
        </p:nvSpPr>
        <p:spPr>
          <a:xfrm>
            <a:off x="4857720" y="5643578"/>
            <a:ext cx="4286280" cy="369332"/>
          </a:xfrm>
          <a:prstGeom prst="rect">
            <a:avLst/>
          </a:prstGeom>
          <a:noFill/>
        </p:spPr>
        <p:txBody>
          <a:bodyPr wrap="square" rtlCol="0">
            <a:spAutoFit/>
          </a:bodyPr>
          <a:lstStyle/>
          <a:p>
            <a:r>
              <a:rPr lang="pl-PL" dirty="0" err="1" smtClean="0"/>
              <a:t>Thanks</a:t>
            </a:r>
            <a:r>
              <a:rPr lang="pl-PL" dirty="0" smtClean="0"/>
              <a:t> for </a:t>
            </a:r>
            <a:r>
              <a:rPr lang="pl-PL" dirty="0" err="1" smtClean="0"/>
              <a:t>watching</a:t>
            </a:r>
            <a:endParaRPr 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żytkownik\Desktop\presetecja\23-02-24-lotr-nzmap.jpg"/>
          <p:cNvPicPr>
            <a:picLocks noChangeAspect="1" noChangeArrowheads="1"/>
          </p:cNvPicPr>
          <p:nvPr/>
        </p:nvPicPr>
        <p:blipFill>
          <a:blip r:embed="rId2"/>
          <a:srcRect/>
          <a:stretch>
            <a:fillRect/>
          </a:stretch>
        </p:blipFill>
        <p:spPr bwMode="auto">
          <a:xfrm>
            <a:off x="3428992" y="571480"/>
            <a:ext cx="5500726" cy="5957113"/>
          </a:xfrm>
          <a:prstGeom prst="rect">
            <a:avLst/>
          </a:prstGeom>
          <a:ln w="127000" cap="rnd">
            <a:solidFill>
              <a:schemeClr val="accent1">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pole tekstowe 5"/>
          <p:cNvSpPr txBox="1"/>
          <p:nvPr/>
        </p:nvSpPr>
        <p:spPr>
          <a:xfrm>
            <a:off x="285720" y="1214422"/>
            <a:ext cx="2928958" cy="1754326"/>
          </a:xfrm>
          <a:prstGeom prst="rect">
            <a:avLst/>
          </a:prstGeom>
          <a:noFill/>
        </p:spPr>
        <p:txBody>
          <a:bodyPr wrap="square" rtlCol="0">
            <a:spAutoFit/>
          </a:bodyPr>
          <a:lstStyle/>
          <a:p>
            <a:r>
              <a:rPr lang="pl-PL" sz="3600" dirty="0" err="1" smtClean="0"/>
              <a:t>The</a:t>
            </a:r>
            <a:r>
              <a:rPr lang="pl-PL" sz="3600" dirty="0" smtClean="0"/>
              <a:t> most </a:t>
            </a:r>
            <a:r>
              <a:rPr lang="pl-PL" sz="3600" dirty="0" err="1" smtClean="0"/>
              <a:t>known</a:t>
            </a:r>
            <a:r>
              <a:rPr lang="pl-PL" sz="3600" dirty="0" smtClean="0"/>
              <a:t> </a:t>
            </a:r>
            <a:r>
              <a:rPr lang="pl-PL" sz="3600" dirty="0" err="1" smtClean="0"/>
              <a:t>locations</a:t>
            </a:r>
            <a:endParaRPr lang="pl-PL"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Hobbiton</a:t>
            </a:r>
            <a:endParaRPr lang="pl-PL" dirty="0"/>
          </a:p>
        </p:txBody>
      </p:sp>
      <p:pic>
        <p:nvPicPr>
          <p:cNvPr id="3075" name="Picture 3" descr="C:\Users\Użytkownik\Desktop\Hobbiton___Matamata_NewZealand_by_Integral_chan.jpg"/>
          <p:cNvPicPr>
            <a:picLocks noChangeAspect="1" noChangeArrowheads="1"/>
          </p:cNvPicPr>
          <p:nvPr/>
        </p:nvPicPr>
        <p:blipFill>
          <a:blip r:embed="rId2" cstate="print"/>
          <a:srcRect/>
          <a:stretch>
            <a:fillRect/>
          </a:stretch>
        </p:blipFill>
        <p:spPr bwMode="auto">
          <a:xfrm>
            <a:off x="928662" y="1285860"/>
            <a:ext cx="7500990" cy="3696893"/>
          </a:xfrm>
          <a:prstGeom prst="rect">
            <a:avLst/>
          </a:prstGeom>
          <a:noFill/>
        </p:spPr>
      </p:pic>
      <p:sp>
        <p:nvSpPr>
          <p:cNvPr id="5" name="Prostokąt 4"/>
          <p:cNvSpPr/>
          <p:nvPr/>
        </p:nvSpPr>
        <p:spPr>
          <a:xfrm>
            <a:off x="857224" y="5214950"/>
            <a:ext cx="7358114" cy="646331"/>
          </a:xfrm>
          <a:prstGeom prst="rect">
            <a:avLst/>
          </a:prstGeom>
        </p:spPr>
        <p:txBody>
          <a:bodyPr wrap="square">
            <a:spAutoFit/>
          </a:bodyPr>
          <a:lstStyle/>
          <a:p>
            <a:r>
              <a:rPr lang="en-US" b="1" dirty="0" smtClean="0"/>
              <a:t>The set </a:t>
            </a:r>
            <a:r>
              <a:rPr lang="pl-PL" b="1" dirty="0" smtClean="0"/>
              <a:t>was </a:t>
            </a:r>
            <a:r>
              <a:rPr lang="en-US" b="1" dirty="0" smtClean="0"/>
              <a:t>built </a:t>
            </a:r>
            <a:r>
              <a:rPr lang="pl-PL" b="1" dirty="0" err="1" smtClean="0"/>
              <a:t>entirely</a:t>
            </a:r>
            <a:r>
              <a:rPr lang="pl-PL" b="1" dirty="0" smtClean="0"/>
              <a:t> </a:t>
            </a:r>
            <a:r>
              <a:rPr lang="en-US" b="1" dirty="0" smtClean="0"/>
              <a:t>for </a:t>
            </a:r>
            <a:r>
              <a:rPr lang="en-US" b="1" i="1" dirty="0" smtClean="0"/>
              <a:t>The Hobbit</a:t>
            </a:r>
            <a:r>
              <a:rPr lang="en-US" b="1" dirty="0" smtClean="0"/>
              <a:t> and will remain as it was seen in </a:t>
            </a:r>
            <a:r>
              <a:rPr lang="en-US" b="1" dirty="0" smtClean="0"/>
              <a:t>the</a:t>
            </a:r>
            <a:r>
              <a:rPr lang="pl-PL" b="1" dirty="0" smtClean="0"/>
              <a:t> </a:t>
            </a:r>
            <a:r>
              <a:rPr lang="pl-PL" b="1" i="1" dirty="0" err="1" smtClean="0"/>
              <a:t>Hobbit</a:t>
            </a:r>
            <a:r>
              <a:rPr lang="pl-PL" b="1" dirty="0" smtClean="0"/>
              <a:t> </a:t>
            </a:r>
            <a:r>
              <a:rPr lang="en-US" b="1" dirty="0" smtClean="0"/>
              <a:t>films </a:t>
            </a:r>
            <a:r>
              <a:rPr lang="en-US" b="1" dirty="0" smtClean="0"/>
              <a:t>and </a:t>
            </a:r>
            <a:r>
              <a:rPr lang="en-US" b="1" i="1" dirty="0" smtClean="0"/>
              <a:t>The Lord of the Rings</a:t>
            </a:r>
            <a:r>
              <a:rPr lang="pl-PL" b="1" i="1" dirty="0" smtClean="0"/>
              <a:t> </a:t>
            </a:r>
            <a:r>
              <a:rPr lang="en-US" b="1" dirty="0" smtClean="0"/>
              <a:t>film trilogy.</a:t>
            </a:r>
            <a:endParaRPr lang="pl-PL"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Hobbiton</a:t>
            </a:r>
            <a:endParaRPr lang="pl-PL" dirty="0"/>
          </a:p>
        </p:txBody>
      </p:sp>
      <p:sp>
        <p:nvSpPr>
          <p:cNvPr id="6" name="Prostokąt 5"/>
          <p:cNvSpPr/>
          <p:nvPr/>
        </p:nvSpPr>
        <p:spPr>
          <a:xfrm>
            <a:off x="571472" y="1500174"/>
            <a:ext cx="7643866" cy="2031325"/>
          </a:xfrm>
          <a:prstGeom prst="rect">
            <a:avLst/>
          </a:prstGeom>
        </p:spPr>
        <p:txBody>
          <a:bodyPr wrap="square">
            <a:spAutoFit/>
          </a:bodyPr>
          <a:lstStyle/>
          <a:p>
            <a:pPr algn="just"/>
            <a:r>
              <a:rPr lang="en-US" b="1" dirty="0" err="1"/>
              <a:t>Hobbiton</a:t>
            </a:r>
            <a:r>
              <a:rPr lang="en-US" b="1" dirty="0"/>
              <a:t> </a:t>
            </a:r>
            <a:r>
              <a:rPr lang="en-US" b="1" dirty="0" smtClean="0"/>
              <a:t>is </a:t>
            </a:r>
            <a:r>
              <a:rPr lang="en-US" b="1" dirty="0"/>
              <a:t>one of the </a:t>
            </a:r>
            <a:r>
              <a:rPr lang="en-US" b="1" dirty="0" err="1" smtClean="0"/>
              <a:t>olde</a:t>
            </a:r>
            <a:r>
              <a:rPr lang="pl-PL" b="1" dirty="0" err="1" smtClean="0"/>
              <a:t>st</a:t>
            </a:r>
            <a:r>
              <a:rPr lang="en-US" b="1" dirty="0" smtClean="0"/>
              <a:t> villages</a:t>
            </a:r>
            <a:r>
              <a:rPr lang="pl-PL" b="1" dirty="0" smtClean="0"/>
              <a:t> </a:t>
            </a:r>
            <a:r>
              <a:rPr lang="en-US" b="1" dirty="0" smtClean="0"/>
              <a:t>of the Shire and </a:t>
            </a:r>
            <a:r>
              <a:rPr lang="en-US" b="1" dirty="0" err="1" smtClean="0"/>
              <a:t>i</a:t>
            </a:r>
            <a:r>
              <a:rPr lang="pl-PL" b="1" dirty="0" smtClean="0"/>
              <a:t>t i</a:t>
            </a:r>
            <a:r>
              <a:rPr lang="en-US" b="1" dirty="0" smtClean="0"/>
              <a:t>s </a:t>
            </a:r>
            <a:r>
              <a:rPr lang="en-US" b="1" dirty="0"/>
              <a:t>roughly in </a:t>
            </a:r>
            <a:r>
              <a:rPr lang="pl-PL" b="1" dirty="0" err="1" smtClean="0"/>
              <a:t>its</a:t>
            </a:r>
            <a:r>
              <a:rPr lang="pl-PL" b="1" dirty="0" smtClean="0"/>
              <a:t> </a:t>
            </a:r>
            <a:r>
              <a:rPr lang="en-US" b="1" dirty="0" smtClean="0"/>
              <a:t>center. </a:t>
            </a:r>
            <a:r>
              <a:rPr lang="en-US" b="1" dirty="0"/>
              <a:t>It is the home of many illustrious Hobbits, including Bilbo Baggins, Frodo Baggins, </a:t>
            </a:r>
            <a:r>
              <a:rPr lang="en-US" b="1" dirty="0" smtClean="0"/>
              <a:t>and</a:t>
            </a:r>
            <a:r>
              <a:rPr lang="pl-PL" b="1" dirty="0" smtClean="0"/>
              <a:t> </a:t>
            </a:r>
            <a:r>
              <a:rPr lang="en-US" b="1" dirty="0" err="1" smtClean="0"/>
              <a:t>Samwise</a:t>
            </a:r>
            <a:r>
              <a:rPr lang="en-US" b="1" dirty="0" smtClean="0"/>
              <a:t> </a:t>
            </a:r>
            <a:r>
              <a:rPr lang="en-US" b="1" dirty="0" err="1"/>
              <a:t>Gamgee</a:t>
            </a:r>
            <a:r>
              <a:rPr lang="en-US" b="1" dirty="0"/>
              <a:t>. Notable locations in </a:t>
            </a:r>
            <a:r>
              <a:rPr lang="en-US" b="1" dirty="0" err="1"/>
              <a:t>Hobbiton</a:t>
            </a:r>
            <a:r>
              <a:rPr lang="en-US" b="1" dirty="0"/>
              <a:t> include the </a:t>
            </a:r>
            <a:r>
              <a:rPr lang="en-US" b="1" dirty="0" smtClean="0"/>
              <a:t>Mill</a:t>
            </a:r>
            <a:r>
              <a:rPr lang="pl-PL" b="1" dirty="0" smtClean="0"/>
              <a:t>,</a:t>
            </a:r>
            <a:r>
              <a:rPr lang="en-US" b="1" dirty="0" smtClean="0"/>
              <a:t> </a:t>
            </a:r>
            <a:r>
              <a:rPr lang="en-US" b="1" dirty="0"/>
              <a:t>the </a:t>
            </a:r>
            <a:r>
              <a:rPr lang="en-US" b="1" dirty="0" smtClean="0"/>
              <a:t>Baggins</a:t>
            </a:r>
            <a:r>
              <a:rPr lang="en-US" b="1" dirty="0"/>
              <a:t> Hobbit </a:t>
            </a:r>
            <a:r>
              <a:rPr lang="pl-PL" b="1" dirty="0" smtClean="0"/>
              <a:t>H</a:t>
            </a:r>
            <a:r>
              <a:rPr lang="en-US" b="1" dirty="0" smtClean="0"/>
              <a:t>ole </a:t>
            </a:r>
            <a:r>
              <a:rPr lang="en-US" b="1" dirty="0"/>
              <a:t>in the </a:t>
            </a:r>
            <a:r>
              <a:rPr lang="pl-PL" b="1" dirty="0" smtClean="0"/>
              <a:t>Hi</a:t>
            </a:r>
            <a:r>
              <a:rPr lang="en-US" b="1" dirty="0" err="1" smtClean="0"/>
              <a:t>ll</a:t>
            </a:r>
            <a:r>
              <a:rPr lang="en-US" b="1" dirty="0" smtClean="0"/>
              <a:t> </a:t>
            </a:r>
            <a:r>
              <a:rPr lang="en-US" b="1" dirty="0" smtClean="0"/>
              <a:t>and</a:t>
            </a:r>
            <a:r>
              <a:rPr lang="pl-PL" b="1" dirty="0" smtClean="0"/>
              <a:t> </a:t>
            </a:r>
            <a:r>
              <a:rPr lang="en-US" b="1" dirty="0" smtClean="0"/>
              <a:t>Bag </a:t>
            </a:r>
            <a:r>
              <a:rPr lang="en-US" b="1" dirty="0"/>
              <a:t>End. During the War of the Ring, </a:t>
            </a:r>
            <a:r>
              <a:rPr lang="en-US" b="1" dirty="0" err="1"/>
              <a:t>Saruman's</a:t>
            </a:r>
            <a:r>
              <a:rPr lang="en-US" b="1" dirty="0"/>
              <a:t> treachery destroyed much of the Shire, and </a:t>
            </a:r>
            <a:r>
              <a:rPr lang="en-US" b="1" dirty="0" err="1"/>
              <a:t>Hobbiton</a:t>
            </a:r>
            <a:r>
              <a:rPr lang="en-US" b="1" dirty="0"/>
              <a:t> suffered greatly. The Old Mill had been replaced with a noxious factory-like structure, and many trees </a:t>
            </a:r>
            <a:r>
              <a:rPr lang="pl-PL" b="1" dirty="0" err="1" smtClean="0"/>
              <a:t>were</a:t>
            </a:r>
            <a:r>
              <a:rPr lang="pl-PL" b="1" dirty="0" smtClean="0"/>
              <a:t> c</a:t>
            </a:r>
            <a:r>
              <a:rPr lang="en-US" b="1" dirty="0" err="1" smtClean="0"/>
              <a:t>ut</a:t>
            </a:r>
            <a:r>
              <a:rPr lang="en-US" b="1" dirty="0" smtClean="0"/>
              <a:t> </a:t>
            </a:r>
            <a:r>
              <a:rPr lang="en-US" b="1" dirty="0"/>
              <a:t>down.</a:t>
            </a:r>
            <a:endParaRPr lang="pl-PL" b="1" dirty="0"/>
          </a:p>
        </p:txBody>
      </p:sp>
      <p:pic>
        <p:nvPicPr>
          <p:cNvPr id="5" name="Picture 2" descr="C:\Users\Użytkownik\Desktop\Hobbiton%2520Cafe%2520sign%255B3%255D.jpg"/>
          <p:cNvPicPr>
            <a:picLocks noChangeAspect="1" noChangeArrowheads="1"/>
          </p:cNvPicPr>
          <p:nvPr/>
        </p:nvPicPr>
        <p:blipFill>
          <a:blip r:embed="rId2"/>
          <a:srcRect/>
          <a:stretch>
            <a:fillRect/>
          </a:stretch>
        </p:blipFill>
        <p:spPr bwMode="auto">
          <a:xfrm>
            <a:off x="714348" y="3895560"/>
            <a:ext cx="7429552" cy="281958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err="1" smtClean="0"/>
              <a:t>Mordor</a:t>
            </a:r>
            <a:r>
              <a:rPr lang="pl-PL" b="1" dirty="0" smtClean="0"/>
              <a:t> &amp; </a:t>
            </a:r>
            <a:r>
              <a:rPr lang="pl-PL" b="1" dirty="0" err="1" smtClean="0"/>
              <a:t>Emyn</a:t>
            </a:r>
            <a:r>
              <a:rPr lang="pl-PL" b="1" dirty="0" smtClean="0"/>
              <a:t> </a:t>
            </a:r>
            <a:r>
              <a:rPr lang="pl-PL" b="1" dirty="0" err="1" smtClean="0"/>
              <a:t>Muil</a:t>
            </a:r>
            <a:r>
              <a:rPr lang="pl-PL" b="1" dirty="0" smtClean="0"/>
              <a:t/>
            </a:r>
            <a:br>
              <a:rPr lang="pl-PL" b="1" dirty="0" smtClean="0"/>
            </a:br>
            <a:endParaRPr lang="pl-PL" dirty="0"/>
          </a:p>
        </p:txBody>
      </p:sp>
      <p:pic>
        <p:nvPicPr>
          <p:cNvPr id="4098" name="Picture 2" descr="C:\Users\Użytkownik\Desktop\mordor_8_emyn_muil_9.jpg"/>
          <p:cNvPicPr>
            <a:picLocks noChangeAspect="1" noChangeArrowheads="1"/>
          </p:cNvPicPr>
          <p:nvPr/>
        </p:nvPicPr>
        <p:blipFill>
          <a:blip r:embed="rId2"/>
          <a:srcRect b="4687"/>
          <a:stretch>
            <a:fillRect/>
          </a:stretch>
        </p:blipFill>
        <p:spPr bwMode="auto">
          <a:xfrm>
            <a:off x="285720" y="1928802"/>
            <a:ext cx="5000660" cy="4357718"/>
          </a:xfrm>
          <a:prstGeom prst="rect">
            <a:avLst/>
          </a:prstGeom>
          <a:noFill/>
        </p:spPr>
      </p:pic>
      <p:sp>
        <p:nvSpPr>
          <p:cNvPr id="5" name="Prostokąt 4"/>
          <p:cNvSpPr/>
          <p:nvPr/>
        </p:nvSpPr>
        <p:spPr>
          <a:xfrm>
            <a:off x="5357818" y="1643050"/>
            <a:ext cx="3500462" cy="6463308"/>
          </a:xfrm>
          <a:prstGeom prst="rect">
            <a:avLst/>
          </a:prstGeom>
        </p:spPr>
        <p:txBody>
          <a:bodyPr wrap="square">
            <a:spAutoFit/>
          </a:bodyPr>
          <a:lstStyle/>
          <a:p>
            <a:pPr>
              <a:lnSpc>
                <a:spcPct val="150000"/>
              </a:lnSpc>
            </a:pPr>
            <a:r>
              <a:rPr lang="en-US" b="1" dirty="0" smtClean="0"/>
              <a:t>The scenes involving Frodo, Sam and Gollum's trek through the "razor sharp rocks" of the </a:t>
            </a:r>
            <a:r>
              <a:rPr lang="en-US" b="1" dirty="0" err="1" smtClean="0"/>
              <a:t>Emyn</a:t>
            </a:r>
            <a:r>
              <a:rPr lang="en-US" b="1" dirty="0" smtClean="0"/>
              <a:t> </a:t>
            </a:r>
            <a:r>
              <a:rPr lang="en-US" b="1" dirty="0" err="1" smtClean="0"/>
              <a:t>Muil</a:t>
            </a:r>
            <a:r>
              <a:rPr lang="en-US" b="1" dirty="0" smtClean="0"/>
              <a:t>, and later through the desert flats of </a:t>
            </a:r>
            <a:r>
              <a:rPr lang="en-US" b="1" dirty="0" err="1" smtClean="0"/>
              <a:t>Mordor</a:t>
            </a:r>
            <a:r>
              <a:rPr lang="en-US" b="1" dirty="0" smtClean="0"/>
              <a:t>, were largely shot on </a:t>
            </a:r>
            <a:r>
              <a:rPr lang="en-US" b="1" dirty="0" err="1" smtClean="0"/>
              <a:t>Whakapapa</a:t>
            </a:r>
            <a:r>
              <a:rPr lang="en-US" b="1" dirty="0" smtClean="0"/>
              <a:t> Ski Field, on the slopes of Mt </a:t>
            </a:r>
            <a:r>
              <a:rPr lang="en-US" b="1" dirty="0" err="1" smtClean="0"/>
              <a:t>Ruapehu</a:t>
            </a:r>
            <a:r>
              <a:rPr lang="en-US" b="1" dirty="0" smtClean="0"/>
              <a:t>. The location is a short walk from the parking space at the top of the access road to the ski field, which branches off the main highway a few km past National Park. </a:t>
            </a:r>
            <a:endParaRPr lang="pl-PL" b="1" dirty="0" smtClean="0"/>
          </a:p>
          <a:p>
            <a:endParaRPr lang="pl-PL" b="1" dirty="0" smtClean="0"/>
          </a:p>
          <a:p>
            <a:endParaRPr lang="pl-PL" b="1" dirty="0" smtClean="0"/>
          </a:p>
          <a:p>
            <a:endParaRPr lang="pl-PL" b="1" dirty="0" smtClean="0"/>
          </a:p>
          <a:p>
            <a:endParaRPr lang="pl-PL" b="1" dirty="0" smtClean="0"/>
          </a:p>
          <a:p>
            <a:endParaRPr lang="pl-PL" b="1"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1142976" y="1285860"/>
            <a:ext cx="4500594" cy="4893647"/>
          </a:xfrm>
          <a:prstGeom prst="rect">
            <a:avLst/>
          </a:prstGeom>
        </p:spPr>
        <p:txBody>
          <a:bodyPr wrap="square">
            <a:spAutoFit/>
          </a:bodyPr>
          <a:lstStyle/>
          <a:p>
            <a:pPr>
              <a:lnSpc>
                <a:spcPct val="150000"/>
              </a:lnSpc>
            </a:pPr>
            <a:r>
              <a:rPr lang="en-US" sz="2400" b="1" dirty="0" smtClean="0"/>
              <a:t>Warm </a:t>
            </a:r>
            <a:r>
              <a:rPr lang="en-US" sz="2400" b="1" dirty="0"/>
              <a:t>clothing and solid footwear are recommended! The weather is prone to quick changes, and cold winds, rain, and even snow should be reckoned with even in summer. If the weather is nice, it is a good place to view </a:t>
            </a:r>
            <a:endParaRPr lang="pl-PL" sz="2400" b="1" dirty="0" smtClean="0"/>
          </a:p>
          <a:p>
            <a:pPr>
              <a:lnSpc>
                <a:spcPct val="150000"/>
              </a:lnSpc>
            </a:pPr>
            <a:r>
              <a:rPr lang="en-US" sz="2400" b="1" dirty="0" smtClean="0"/>
              <a:t>Mt </a:t>
            </a:r>
            <a:r>
              <a:rPr lang="en-US" sz="2400" b="1" dirty="0" err="1"/>
              <a:t>Ngauruhoe</a:t>
            </a:r>
            <a:r>
              <a:rPr lang="en-US" sz="2400" b="1" dirty="0"/>
              <a:t>, aka </a:t>
            </a:r>
            <a:r>
              <a:rPr lang="en-US" sz="2400" b="1" dirty="0" smtClean="0"/>
              <a:t>Mt</a:t>
            </a:r>
            <a:r>
              <a:rPr lang="pl-PL" sz="2400" b="1" dirty="0" smtClean="0"/>
              <a:t>.</a:t>
            </a:r>
            <a:r>
              <a:rPr lang="en-US" sz="2400" b="1" dirty="0" smtClean="0"/>
              <a:t> </a:t>
            </a:r>
            <a:r>
              <a:rPr lang="en-US" sz="2400" b="1" dirty="0"/>
              <a:t>Doom</a:t>
            </a:r>
            <a:r>
              <a:rPr lang="en-US" sz="2400" b="1" dirty="0" smtClean="0"/>
              <a:t>.</a:t>
            </a:r>
            <a:endParaRPr lang="pl-PL" sz="2400" b="1" dirty="0" smtClean="0"/>
          </a:p>
          <a:p>
            <a:endParaRPr lang="pl-PL" sz="2400" b="1" dirty="0" smtClean="0"/>
          </a:p>
        </p:txBody>
      </p:sp>
      <p:pic>
        <p:nvPicPr>
          <p:cNvPr id="3" name="Picture 3" descr="C:\Users\Użytkownik\Desktop\mordor_8_emyn_muil_29.jpg"/>
          <p:cNvPicPr>
            <a:picLocks noChangeAspect="1" noChangeArrowheads="1"/>
          </p:cNvPicPr>
          <p:nvPr/>
        </p:nvPicPr>
        <p:blipFill>
          <a:blip r:embed="rId2"/>
          <a:srcRect b="4001"/>
          <a:stretch>
            <a:fillRect/>
          </a:stretch>
        </p:blipFill>
        <p:spPr bwMode="auto">
          <a:xfrm>
            <a:off x="6000760" y="1500174"/>
            <a:ext cx="2717759" cy="4429156"/>
          </a:xfrm>
          <a:prstGeom prst="rect">
            <a:avLst/>
          </a:prstGeom>
          <a:noFill/>
        </p:spPr>
      </p:pic>
      <p:sp>
        <p:nvSpPr>
          <p:cNvPr id="4" name="Prostokąt 3"/>
          <p:cNvSpPr/>
          <p:nvPr/>
        </p:nvSpPr>
        <p:spPr>
          <a:xfrm>
            <a:off x="1142976" y="428604"/>
            <a:ext cx="6786610" cy="707886"/>
          </a:xfrm>
          <a:prstGeom prst="rect">
            <a:avLst/>
          </a:prstGeom>
        </p:spPr>
        <p:txBody>
          <a:bodyPr wrap="square">
            <a:spAutoFit/>
          </a:bodyPr>
          <a:lstStyle/>
          <a:p>
            <a:r>
              <a:rPr lang="pl-PL" sz="4000" b="1" dirty="0" err="1" smtClean="0"/>
              <a:t>Mordor</a:t>
            </a:r>
            <a:r>
              <a:rPr lang="pl-PL" sz="4000" b="1" dirty="0" smtClean="0"/>
              <a:t> &amp; </a:t>
            </a:r>
            <a:r>
              <a:rPr lang="pl-PL" sz="4000" b="1" dirty="0" err="1" smtClean="0"/>
              <a:t>Emyn</a:t>
            </a:r>
            <a:r>
              <a:rPr lang="pl-PL" sz="4000" b="1" dirty="0" smtClean="0"/>
              <a:t> </a:t>
            </a:r>
            <a:r>
              <a:rPr lang="pl-PL" sz="4000" b="1" dirty="0" err="1" smtClean="0"/>
              <a:t>Muil</a:t>
            </a:r>
            <a:endParaRPr lang="pl-PL"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rivendell</a:t>
            </a:r>
            <a:endParaRPr lang="pl-PL" dirty="0"/>
          </a:p>
        </p:txBody>
      </p:sp>
      <p:pic>
        <p:nvPicPr>
          <p:cNvPr id="5122" name="Picture 2" descr="C:\Users\Użytkownik\Desktop\rivendell-the-lord-of-the-rings-movie-hd-wallpaper-1920x1080-7246.jpg"/>
          <p:cNvPicPr>
            <a:picLocks noChangeAspect="1" noChangeArrowheads="1"/>
          </p:cNvPicPr>
          <p:nvPr/>
        </p:nvPicPr>
        <p:blipFill>
          <a:blip r:embed="rId2"/>
          <a:srcRect/>
          <a:stretch>
            <a:fillRect/>
          </a:stretch>
        </p:blipFill>
        <p:spPr bwMode="auto">
          <a:xfrm>
            <a:off x="285720" y="1357298"/>
            <a:ext cx="8636060" cy="485778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4348" y="4429132"/>
            <a:ext cx="8001056" cy="1323439"/>
          </a:xfrm>
          <a:prstGeom prst="rect">
            <a:avLst/>
          </a:prstGeom>
        </p:spPr>
        <p:txBody>
          <a:bodyPr wrap="square">
            <a:spAutoFit/>
          </a:bodyPr>
          <a:lstStyle/>
          <a:p>
            <a:pPr algn="just">
              <a:buFont typeface="Arial" pitchFamily="34" charset="0"/>
              <a:buChar char="•"/>
            </a:pPr>
            <a:r>
              <a:rPr lang="en-US" sz="2000" b="1" dirty="0"/>
              <a:t>Rivendell was located at the edge of a narrow gorge of the river </a:t>
            </a:r>
            <a:r>
              <a:rPr lang="en-US" sz="2000" b="1" dirty="0" err="1"/>
              <a:t>Loudwater</a:t>
            </a:r>
            <a:r>
              <a:rPr lang="en-US" sz="2000" b="1" dirty="0"/>
              <a:t> (one of the main approaches to Rivendell comes from the nearby Ford of </a:t>
            </a:r>
            <a:r>
              <a:rPr lang="en-US" sz="2000" b="1" dirty="0" err="1"/>
              <a:t>Bruinen</a:t>
            </a:r>
            <a:r>
              <a:rPr lang="en-US" sz="2000" b="1" dirty="0"/>
              <a:t>), but well hidden in the moorlands and foothills of the Misty Mountains.</a:t>
            </a:r>
            <a:endParaRPr lang="pl-PL" sz="2000" b="1" dirty="0"/>
          </a:p>
        </p:txBody>
      </p:sp>
      <p:sp>
        <p:nvSpPr>
          <p:cNvPr id="8" name="Prostokąt 7"/>
          <p:cNvSpPr/>
          <p:nvPr/>
        </p:nvSpPr>
        <p:spPr>
          <a:xfrm>
            <a:off x="785786" y="1857364"/>
            <a:ext cx="7858180" cy="3785652"/>
          </a:xfrm>
          <a:prstGeom prst="rect">
            <a:avLst/>
          </a:prstGeom>
        </p:spPr>
        <p:txBody>
          <a:bodyPr wrap="square">
            <a:spAutoFit/>
          </a:bodyPr>
          <a:lstStyle/>
          <a:p>
            <a:pPr algn="just">
              <a:buFont typeface="Arial" pitchFamily="34" charset="0"/>
              <a:buChar char="•"/>
            </a:pPr>
            <a:r>
              <a:rPr lang="en-US" sz="2000" b="1" dirty="0" smtClean="0"/>
              <a:t>Rivendell</a:t>
            </a:r>
            <a:r>
              <a:rPr lang="en-US" sz="2000" b="1" dirty="0"/>
              <a:t> is </a:t>
            </a:r>
            <a:r>
              <a:rPr lang="en-US" sz="2000" b="1" dirty="0" smtClean="0"/>
              <a:t>also known as </a:t>
            </a:r>
            <a:r>
              <a:rPr lang="en-US" sz="2000" b="1" dirty="0" err="1" smtClean="0"/>
              <a:t>Imladris</a:t>
            </a:r>
            <a:r>
              <a:rPr lang="en-US" sz="2000" b="1" dirty="0" smtClean="0"/>
              <a:t>, </a:t>
            </a:r>
            <a:r>
              <a:rPr lang="pl-PL" sz="2000" b="1" dirty="0" err="1" smtClean="0"/>
              <a:t>it</a:t>
            </a:r>
            <a:r>
              <a:rPr lang="pl-PL" sz="2000" b="1" dirty="0" smtClean="0"/>
              <a:t>’</a:t>
            </a:r>
            <a:r>
              <a:rPr lang="en-US" sz="2000" b="1" dirty="0" smtClean="0"/>
              <a:t>s </a:t>
            </a:r>
            <a:r>
              <a:rPr lang="en-US" sz="2000" b="1" dirty="0" smtClean="0"/>
              <a:t>an </a:t>
            </a:r>
            <a:r>
              <a:rPr lang="en-US" sz="2000" b="1" dirty="0" err="1" smtClean="0"/>
              <a:t>Elven</a:t>
            </a:r>
            <a:r>
              <a:rPr lang="en-US" sz="2000" b="1" dirty="0" smtClean="0"/>
              <a:t> outpost in </a:t>
            </a:r>
            <a:r>
              <a:rPr lang="en-US" sz="2000" b="1" dirty="0" smtClean="0"/>
              <a:t>Middle-earth.</a:t>
            </a:r>
            <a:r>
              <a:rPr lang="pl-PL" sz="2000" b="1" dirty="0" smtClean="0"/>
              <a:t> </a:t>
            </a:r>
            <a:r>
              <a:rPr lang="en-US" sz="2000" b="1" dirty="0" smtClean="0"/>
              <a:t>It </a:t>
            </a:r>
            <a:r>
              <a:rPr lang="en-US" sz="2000" b="1" dirty="0"/>
              <a:t>is an important location in Tolkien's </a:t>
            </a:r>
            <a:r>
              <a:rPr lang="en-US" sz="2000" b="1" dirty="0" err="1" smtClean="0"/>
              <a:t>legendarium</a:t>
            </a:r>
            <a:r>
              <a:rPr lang="en-US" sz="2000" b="1" dirty="0" smtClean="0"/>
              <a:t> </a:t>
            </a:r>
            <a:r>
              <a:rPr lang="en-US" sz="2000" b="1" dirty="0"/>
              <a:t>and is featured in The Hobbit, The Lord of the Rings, The </a:t>
            </a:r>
            <a:r>
              <a:rPr lang="en-US" sz="2000" b="1" dirty="0" err="1"/>
              <a:t>Silmarillion</a:t>
            </a:r>
            <a:r>
              <a:rPr lang="en-US" sz="2000" b="1" dirty="0"/>
              <a:t>, and Unfinished Tales. It was </a:t>
            </a:r>
            <a:r>
              <a:rPr lang="en-US" sz="2000" b="1" dirty="0" smtClean="0"/>
              <a:t>established </a:t>
            </a:r>
            <a:r>
              <a:rPr lang="en-US" sz="2000" b="1" dirty="0"/>
              <a:t>and ruled by </a:t>
            </a:r>
            <a:r>
              <a:rPr lang="en-US" sz="2000" b="1" dirty="0">
                <a:solidFill>
                  <a:srgbClr val="FF0000"/>
                </a:solidFill>
              </a:rPr>
              <a:t>Elrond Half-</a:t>
            </a:r>
            <a:r>
              <a:rPr lang="en-US" sz="2000" b="1" dirty="0" err="1">
                <a:solidFill>
                  <a:srgbClr val="FF0000"/>
                </a:solidFill>
              </a:rPr>
              <a:t>elven</a:t>
            </a:r>
            <a:r>
              <a:rPr lang="en-US" sz="2000" b="1" dirty="0"/>
              <a:t> in </a:t>
            </a:r>
            <a:r>
              <a:rPr lang="en-US" sz="2000" b="1" dirty="0" smtClean="0"/>
              <a:t>the</a:t>
            </a:r>
            <a:r>
              <a:rPr lang="pl-PL" sz="2000" b="1" dirty="0" smtClean="0"/>
              <a:t> </a:t>
            </a:r>
            <a:r>
              <a:rPr lang="en-US" sz="2000" b="1" dirty="0" smtClean="0"/>
              <a:t>Second </a:t>
            </a:r>
            <a:r>
              <a:rPr lang="en-US" sz="2000" b="1" dirty="0"/>
              <a:t>Age of Middle-earth (four or five thousand years before the events of </a:t>
            </a:r>
            <a:r>
              <a:rPr lang="en-US" sz="2000" b="1" i="1" dirty="0"/>
              <a:t>The Lord of the Rings</a:t>
            </a:r>
            <a:r>
              <a:rPr lang="en-US" sz="2000" b="1" dirty="0"/>
              <a:t>), and was protected by the powers of its </a:t>
            </a:r>
            <a:r>
              <a:rPr lang="pl-PL" sz="2000" b="1" dirty="0" err="1" smtClean="0"/>
              <a:t>Lo</a:t>
            </a:r>
            <a:r>
              <a:rPr lang="en-US" sz="2000" b="1" dirty="0" smtClean="0"/>
              <a:t>rd </a:t>
            </a:r>
            <a:r>
              <a:rPr lang="en-US" sz="2000" b="1" dirty="0"/>
              <a:t>and his </a:t>
            </a:r>
            <a:r>
              <a:rPr lang="en-US" sz="2000" b="1" dirty="0" err="1"/>
              <a:t>elven</a:t>
            </a:r>
            <a:r>
              <a:rPr lang="en-US" sz="2000" b="1" dirty="0"/>
              <a:t> ring </a:t>
            </a:r>
            <a:r>
              <a:rPr lang="en-US" sz="2000" b="1" dirty="0" err="1" smtClean="0"/>
              <a:t>Vilya</a:t>
            </a:r>
            <a:r>
              <a:rPr lang="en-US" sz="2000" b="1" dirty="0" smtClean="0"/>
              <a:t>.</a:t>
            </a:r>
            <a:endParaRPr lang="pl-PL" sz="2000" b="1" dirty="0" smtClean="0"/>
          </a:p>
          <a:p>
            <a:pPr algn="just">
              <a:buFont typeface="Arial" pitchFamily="34" charset="0"/>
              <a:buChar char="•"/>
            </a:pPr>
            <a:endParaRPr lang="pl-PL" sz="2000" b="1" dirty="0" smtClean="0"/>
          </a:p>
          <a:p>
            <a:pPr algn="just">
              <a:buFont typeface="Arial" pitchFamily="34" charset="0"/>
              <a:buChar char="•"/>
            </a:pPr>
            <a:endParaRPr lang="pl-PL" sz="2000" b="1" dirty="0" smtClean="0"/>
          </a:p>
          <a:p>
            <a:pPr algn="just">
              <a:buFont typeface="Arial" pitchFamily="34" charset="0"/>
              <a:buChar char="•"/>
            </a:pPr>
            <a:endParaRPr lang="pl-PL" sz="2000" b="1" dirty="0" smtClean="0"/>
          </a:p>
          <a:p>
            <a:pPr algn="just">
              <a:buFont typeface="Arial" pitchFamily="34" charset="0"/>
              <a:buChar char="•"/>
            </a:pPr>
            <a:endParaRPr lang="pl-PL" sz="2000" b="1" dirty="0" smtClean="0"/>
          </a:p>
          <a:p>
            <a:pPr algn="just">
              <a:buFont typeface="Arial" pitchFamily="34" charset="0"/>
              <a:buChar char="•"/>
            </a:pPr>
            <a:endParaRPr lang="pl-PL" sz="2000" b="1" dirty="0"/>
          </a:p>
        </p:txBody>
      </p:sp>
      <p:sp>
        <p:nvSpPr>
          <p:cNvPr id="7" name="Tytuł 6"/>
          <p:cNvSpPr>
            <a:spLocks noGrp="1"/>
          </p:cNvSpPr>
          <p:nvPr>
            <p:ph type="title"/>
          </p:nvPr>
        </p:nvSpPr>
        <p:spPr/>
        <p:txBody>
          <a:bodyPr>
            <a:normAutofit fontScale="90000"/>
          </a:bodyPr>
          <a:lstStyle/>
          <a:p>
            <a:r>
              <a:rPr lang="pl-PL" b="1" dirty="0" smtClean="0"/>
              <a:t>RIVENDELL</a:t>
            </a:r>
            <a:br>
              <a:rPr lang="pl-PL" b="1" dirty="0" smtClean="0"/>
            </a:br>
            <a:endParaRPr lang="pl-PL"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ędrówka">
  <a:themeElements>
    <a:clrScheme name="Wędrówk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Wędrówk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Wędrówk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211</TotalTime>
  <Words>358</Words>
  <Application>Microsoft Office PowerPoint</Application>
  <PresentationFormat>Pokaz na ekranie (4:3)</PresentationFormat>
  <Paragraphs>76</Paragraphs>
  <Slides>27</Slides>
  <Notes>0</Notes>
  <HiddenSlides>0</HiddenSlides>
  <MMClips>0</MMClips>
  <ScaleCrop>false</ScaleCrop>
  <HeadingPairs>
    <vt:vector size="4" baseType="variant">
      <vt:variant>
        <vt:lpstr>Motyw</vt:lpstr>
      </vt:variant>
      <vt:variant>
        <vt:i4>1</vt:i4>
      </vt:variant>
      <vt:variant>
        <vt:lpstr>Tytuły slajdów</vt:lpstr>
      </vt:variant>
      <vt:variant>
        <vt:i4>27</vt:i4>
      </vt:variant>
    </vt:vector>
  </HeadingPairs>
  <TitlesOfParts>
    <vt:vector size="28" baseType="lpstr">
      <vt:lpstr>Wędrówka</vt:lpstr>
      <vt:lpstr>New zeland – The middle earth Author: Patryk Amsolik III A   opiekun: Małgorzata Stasińska</vt:lpstr>
      <vt:lpstr>Why new zeland ?</vt:lpstr>
      <vt:lpstr>Slajd 3</vt:lpstr>
      <vt:lpstr>Hobbiton</vt:lpstr>
      <vt:lpstr>Hobbiton</vt:lpstr>
      <vt:lpstr>Mordor &amp; Emyn Muil </vt:lpstr>
      <vt:lpstr>Slajd 7</vt:lpstr>
      <vt:lpstr>rivendell</vt:lpstr>
      <vt:lpstr>RIVENDELL </vt:lpstr>
      <vt:lpstr>chetwood forest</vt:lpstr>
      <vt:lpstr>minas tirith &amp; helm's deep</vt:lpstr>
      <vt:lpstr>Slajd 12</vt:lpstr>
      <vt:lpstr>Dimrill Dale </vt:lpstr>
      <vt:lpstr>moria</vt:lpstr>
      <vt:lpstr>Moria</vt:lpstr>
      <vt:lpstr>misty mountains</vt:lpstr>
      <vt:lpstr>Misty Mountains</vt:lpstr>
      <vt:lpstr>edoras</vt:lpstr>
      <vt:lpstr>Slajd 19</vt:lpstr>
      <vt:lpstr>fangorn forest</vt:lpstr>
      <vt:lpstr>Fangorn Forest</vt:lpstr>
      <vt:lpstr>pelennor fields </vt:lpstr>
      <vt:lpstr>Pelennor Fields</vt:lpstr>
      <vt:lpstr>lothlorien</vt:lpstr>
      <vt:lpstr>Lothlorien</vt:lpstr>
      <vt:lpstr>The Dead Marshes </vt:lpstr>
      <vt:lpstr>Slajd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zeland – The middle earth</dc:title>
  <dc:creator>Użytkownik</dc:creator>
  <cp:lastModifiedBy>Małgorzata</cp:lastModifiedBy>
  <cp:revision>37</cp:revision>
  <dcterms:created xsi:type="dcterms:W3CDTF">2015-05-18T18:18:30Z</dcterms:created>
  <dcterms:modified xsi:type="dcterms:W3CDTF">2016-10-31T09:46:17Z</dcterms:modified>
</cp:coreProperties>
</file>