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85" r:id="rId3"/>
    <p:sldId id="276" r:id="rId4"/>
    <p:sldId id="287" r:id="rId5"/>
    <p:sldId id="286" r:id="rId6"/>
    <p:sldId id="308" r:id="rId7"/>
    <p:sldId id="258" r:id="rId8"/>
    <p:sldId id="288" r:id="rId9"/>
    <p:sldId id="260" r:id="rId10"/>
    <p:sldId id="261" r:id="rId11"/>
    <p:sldId id="289" r:id="rId12"/>
    <p:sldId id="262" r:id="rId13"/>
    <p:sldId id="263" r:id="rId14"/>
    <p:sldId id="264" r:id="rId15"/>
    <p:sldId id="265" r:id="rId16"/>
    <p:sldId id="266" r:id="rId17"/>
    <p:sldId id="291" r:id="rId18"/>
    <p:sldId id="267" r:id="rId19"/>
    <p:sldId id="268" r:id="rId20"/>
    <p:sldId id="269" r:id="rId21"/>
    <p:sldId id="296" r:id="rId22"/>
    <p:sldId id="270" r:id="rId23"/>
    <p:sldId id="271" r:id="rId24"/>
    <p:sldId id="272" r:id="rId25"/>
    <p:sldId id="273" r:id="rId26"/>
    <p:sldId id="274" r:id="rId27"/>
    <p:sldId id="275" r:id="rId28"/>
    <p:sldId id="298" r:id="rId29"/>
    <p:sldId id="277" r:id="rId30"/>
    <p:sldId id="303" r:id="rId31"/>
    <p:sldId id="280" r:id="rId32"/>
    <p:sldId id="305" r:id="rId33"/>
    <p:sldId id="281" r:id="rId34"/>
    <p:sldId id="306" r:id="rId35"/>
    <p:sldId id="307" r:id="rId36"/>
  </p:sldIdLst>
  <p:sldSz cx="9144000" cy="6858000" type="screen4x3"/>
  <p:notesSz cx="6858000" cy="9144000"/>
  <p:defaultTextStyle>
    <a:defPPr>
      <a:defRPr lang="pl-PL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664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7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12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13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8A244-ACDA-4D5F-8792-75BA2D774D39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8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FF7-009A-4B60-A388-4AE60CE3907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EBAE6-5431-4B6C-9783-124483B23E54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19595-52F5-4D36-AEF6-9070EB57E9A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8D816-60F9-45A3-91F5-4E3BE13C5197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4DA7F-7CF0-4249-901F-ECBEF748297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DF08B-9A39-40DC-BB89-D85B10C61274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F6A5C-65DC-4603-B088-CF43647DF19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6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277E9-EED5-4449-BBC4-44D65AD0EB2D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2B2D8-F516-42F8-B65E-704E38682E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1EBD3-7FDD-4F2D-9676-46A70C8294C4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574E-26D4-491A-AE9D-E84D70FEC7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9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16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1C582-8009-4157-9655-A755125A92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0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daty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3ACEC-7933-447E-98CF-C6F0A1BAF8E5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ED0F7-0B0A-4DD3-BA78-75E006D842D0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4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089F-E683-4EB4-B009-126FA6554C5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E5994-1474-4690-902C-3D8F0416F8A7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3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C1B7B-143B-4B2F-BDD4-39790211010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1E671-3645-4222-8C35-CB514C89B7F4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6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D51D8-8CD4-4B0A-9BB3-96E5145D880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9C010-FA34-45A7-9B30-E174964F85F6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6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4DCB2-018E-45CD-92F1-CB45E56EE9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ekstu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F9B842E-A18A-4FD5-AAEB-DC5ED28472D2}" type="datetimeFigureOut">
              <a:rPr lang="pl-PL"/>
              <a:pPr>
                <a:defRPr/>
              </a:pPr>
              <a:t>2015-02-17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AF2C64D-6914-4CDE-B3BC-32D2467BF0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74" r:id="rId5"/>
    <p:sldLayoutId id="2147483669" r:id="rId6"/>
    <p:sldLayoutId id="2147483668" r:id="rId7"/>
    <p:sldLayoutId id="2147483675" r:id="rId8"/>
    <p:sldLayoutId id="2147483676" r:id="rId9"/>
    <p:sldLayoutId id="2147483667" r:id="rId10"/>
    <p:sldLayoutId id="214748366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ole tekstowe 1"/>
          <p:cNvSpPr txBox="1">
            <a:spLocks noChangeArrowheads="1"/>
          </p:cNvSpPr>
          <p:nvPr/>
        </p:nvSpPr>
        <p:spPr bwMode="auto">
          <a:xfrm>
            <a:off x="1979613" y="2997200"/>
            <a:ext cx="5040312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1">
                <a:latin typeface="Constantia" pitchFamily="18" charset="0"/>
              </a:rPr>
              <a:t>Mini przewodnik po Anglii</a:t>
            </a:r>
          </a:p>
          <a:p>
            <a:r>
              <a:rPr lang="pl-PL" sz="2800" b="1">
                <a:latin typeface="Constantia" pitchFamily="18" charset="0"/>
              </a:rPr>
              <a:t>Warsztaty językowe 2011</a:t>
            </a:r>
          </a:p>
          <a:p>
            <a:pPr algn="l"/>
            <a:endParaRPr lang="pl-PL" sz="3200" b="1">
              <a:latin typeface="Constantia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779912" y="5373216"/>
            <a:ext cx="13901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Opiekun</a:t>
            </a:r>
          </a:p>
          <a:p>
            <a:r>
              <a:rPr lang="pl-PL" dirty="0" smtClean="0"/>
              <a:t> Małgorzata</a:t>
            </a:r>
          </a:p>
          <a:p>
            <a:r>
              <a:rPr lang="pl-PL" dirty="0" smtClean="0"/>
              <a:t> </a:t>
            </a:r>
            <a:r>
              <a:rPr lang="pl-PL" dirty="0" smtClean="0"/>
              <a:t>Stasińska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Prostokąt 1"/>
          <p:cNvSpPr>
            <a:spLocks noChangeArrowheads="1"/>
          </p:cNvSpPr>
          <p:nvPr/>
        </p:nvSpPr>
        <p:spPr bwMode="auto">
          <a:xfrm>
            <a:off x="1258888" y="1997075"/>
            <a:ext cx="67691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Constantia" pitchFamily="18" charset="0"/>
              </a:rPr>
              <a:t>STONEHENGE</a:t>
            </a:r>
          </a:p>
          <a:p>
            <a:pPr algn="l"/>
            <a:endParaRPr lang="pl-PL" sz="2000" b="1">
              <a:latin typeface="Constantia" pitchFamily="18" charset="0"/>
            </a:endParaRPr>
          </a:p>
          <a:p>
            <a:pPr algn="l"/>
            <a:r>
              <a:rPr lang="pl-PL" sz="2000" b="1">
                <a:latin typeface="Constantia" pitchFamily="18" charset="0"/>
              </a:rPr>
              <a:t>Stonehenge – jedna z najsłynniejszych europejskich budowli megalitycznych, pochodząca z epoki neolitu oraz brązu. Krąg  położony jest w odległości 13 km od miasta Salisbury w hrabstwie Wiltshire w południowej Anglii. Najprawdopodobniej związany był z kultem księżyca i słońca. Księżyc mógł symbolizować tutaj kobietę (biorąc pod uwagę jej comiesięczną menstruację), słońce – mężczyznę.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TINSON\Desktop\do prezentacji\P10207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416662">
            <a:off x="2897982" y="1286669"/>
            <a:ext cx="5327650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827584" y="836712"/>
            <a:ext cx="696024" cy="3744416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dirty="0">
                <a:solidFill>
                  <a:schemeClr val="bg1"/>
                </a:solidFill>
                <a:latin typeface="+mn-lt"/>
              </a:rPr>
              <a:t>BATH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Prostokąt 1"/>
          <p:cNvSpPr>
            <a:spLocks noChangeArrowheads="1"/>
          </p:cNvSpPr>
          <p:nvPr/>
        </p:nvSpPr>
        <p:spPr bwMode="auto">
          <a:xfrm>
            <a:off x="1763713" y="1700213"/>
            <a:ext cx="5688012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/>
              <a:t>BATH</a:t>
            </a:r>
          </a:p>
          <a:p>
            <a:endParaRPr lang="pl-PL" sz="2400" b="1"/>
          </a:p>
          <a:p>
            <a:pPr algn="l"/>
            <a:r>
              <a:rPr lang="pl-PL" sz="2000" b="1">
                <a:latin typeface="Constantia" pitchFamily="18" charset="0"/>
              </a:rPr>
              <a:t>Bath – miasto w Anglii, w hrabstwie Somerset, położone 159 km na zachód od Londynu i 21 km od Bristolu. Miasto posiada status </a:t>
            </a:r>
            <a:r>
              <a:rPr lang="pl-PL" sz="2000" b="1" i="1">
                <a:latin typeface="Constantia" pitchFamily="18" charset="0"/>
              </a:rPr>
              <a:t>city</a:t>
            </a:r>
            <a:r>
              <a:rPr lang="pl-PL" sz="2000" b="1">
                <a:latin typeface="Constantia" pitchFamily="18" charset="0"/>
              </a:rPr>
              <a:t>, nadany przez królową Elżbietę w roku 1590. W roku 1889 uzyskało status gminy miejskiej, od roku 1996 jest centrum administracyjnym jednostki autonomicznej Bath and North East Somerset.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ole tekstowe 1"/>
          <p:cNvSpPr txBox="1">
            <a:spLocks noChangeArrowheads="1"/>
          </p:cNvSpPr>
          <p:nvPr/>
        </p:nvSpPr>
        <p:spPr bwMode="auto">
          <a:xfrm>
            <a:off x="1547813" y="404813"/>
            <a:ext cx="511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2400" b="1">
                <a:solidFill>
                  <a:schemeClr val="bg1"/>
                </a:solidFill>
                <a:latin typeface="Constantia" pitchFamily="18" charset="0"/>
              </a:rPr>
              <a:t>Brighton i jego akwarium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pole tekstowe 1"/>
          <p:cNvSpPr txBox="1">
            <a:spLocks noChangeArrowheads="1"/>
          </p:cNvSpPr>
          <p:nvPr/>
        </p:nvSpPr>
        <p:spPr bwMode="auto">
          <a:xfrm>
            <a:off x="2339975" y="1341438"/>
            <a:ext cx="44656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2400">
                <a:latin typeface="Constantia" pitchFamily="18" charset="0"/>
              </a:rPr>
              <a:t>Poniżej znajdują się zdjęcia  miejsc wartych odwiedzenia w Wielkiej Brytanii </a:t>
            </a:r>
          </a:p>
        </p:txBody>
      </p:sp>
      <p:sp>
        <p:nvSpPr>
          <p:cNvPr id="14338" name="pole tekstowe 2"/>
          <p:cNvSpPr txBox="1">
            <a:spLocks noChangeArrowheads="1"/>
          </p:cNvSpPr>
          <p:nvPr/>
        </p:nvSpPr>
        <p:spPr bwMode="auto">
          <a:xfrm>
            <a:off x="1835150" y="3860800"/>
            <a:ext cx="583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Constantia" pitchFamily="18" charset="0"/>
              </a:rPr>
              <a:t>Zapraszamy do oglądania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Prostokąt 1"/>
          <p:cNvSpPr>
            <a:spLocks noChangeArrowheads="1"/>
          </p:cNvSpPr>
          <p:nvPr/>
        </p:nvSpPr>
        <p:spPr bwMode="auto">
          <a:xfrm>
            <a:off x="1258888" y="1997075"/>
            <a:ext cx="648176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Constantia" pitchFamily="18" charset="0"/>
              </a:rPr>
              <a:t>BRIGHTON</a:t>
            </a:r>
          </a:p>
          <a:p>
            <a:pPr algn="l"/>
            <a:endParaRPr lang="pl-PL" sz="2000" b="1">
              <a:latin typeface="Constantia" pitchFamily="18" charset="0"/>
            </a:endParaRPr>
          </a:p>
          <a:p>
            <a:pPr algn="l"/>
            <a:r>
              <a:rPr lang="pl-PL" sz="2000" b="1">
                <a:latin typeface="Constantia" pitchFamily="18" charset="0"/>
              </a:rPr>
              <a:t>Brighton – miasto w Wielkiej Brytanii, w Anglii, położone w hrabstwie East Sussex, nad Kanałem La Manche. Zamieszkuje je obecnie 155,919 osób. Jest to ważny ośrodek przemysłowy (elektronika) i kulturalno-naukowy. Znajdujący się tutaj University of Sussex jest w czołówce najlepszych uniwersytetów Wielkiej Brytanii. Ponadto w Brighton znajduje się jeszcze jedna uczelnia wyższa i politechnika.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Obraz 1" descr="P10208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Prostokąt 1"/>
          <p:cNvSpPr>
            <a:spLocks noChangeArrowheads="1"/>
          </p:cNvSpPr>
          <p:nvPr/>
        </p:nvSpPr>
        <p:spPr bwMode="auto">
          <a:xfrm>
            <a:off x="1116013" y="1268413"/>
            <a:ext cx="6551612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Constantia" pitchFamily="18" charset="0"/>
              </a:rPr>
              <a:t>OXFORD</a:t>
            </a:r>
          </a:p>
          <a:p>
            <a:pPr algn="l"/>
            <a:endParaRPr lang="pl-PL" sz="2400" b="1">
              <a:latin typeface="Constantia" pitchFamily="18" charset="0"/>
            </a:endParaRPr>
          </a:p>
          <a:p>
            <a:pPr algn="l"/>
            <a:r>
              <a:rPr lang="pl-PL" sz="2000" b="1">
                <a:latin typeface="Constantia" pitchFamily="18" charset="0"/>
              </a:rPr>
              <a:t>Oksford (ang. </a:t>
            </a:r>
            <a:r>
              <a:rPr lang="pl-PL" sz="2000" b="1" i="1">
                <a:latin typeface="Constantia" pitchFamily="18" charset="0"/>
              </a:rPr>
              <a:t>Oxford</a:t>
            </a:r>
            <a:r>
              <a:rPr lang="pl-PL" sz="2000" b="1">
                <a:latin typeface="Constantia" pitchFamily="18" charset="0"/>
              </a:rPr>
              <a:t>) – miasto w południowej Anglii, stolica hrabstwa Oxfordshire. Nazwa miasta pochodzi od słów: </a:t>
            </a:r>
            <a:r>
              <a:rPr lang="pl-PL" sz="2000" b="1" i="1">
                <a:latin typeface="Constantia" pitchFamily="18" charset="0"/>
              </a:rPr>
              <a:t>ox</a:t>
            </a:r>
            <a:r>
              <a:rPr lang="pl-PL" sz="2000" b="1">
                <a:latin typeface="Constantia" pitchFamily="18" charset="0"/>
              </a:rPr>
              <a:t> (wół) i </a:t>
            </a:r>
            <a:r>
              <a:rPr lang="pl-PL" sz="2000" b="1" i="1">
                <a:latin typeface="Constantia" pitchFamily="18" charset="0"/>
              </a:rPr>
              <a:t>ford</a:t>
            </a:r>
            <a:r>
              <a:rPr lang="pl-PL" sz="2000" b="1">
                <a:latin typeface="Constantia" pitchFamily="18" charset="0"/>
              </a:rPr>
              <a:t> (bród).</a:t>
            </a:r>
          </a:p>
          <a:p>
            <a:pPr algn="l"/>
            <a:r>
              <a:rPr lang="pl-PL" sz="2000" b="1">
                <a:latin typeface="Constantia" pitchFamily="18" charset="0"/>
              </a:rPr>
              <a:t>Miasto znane jest przede wszystkim jako siedziba Uniwersytetu Oksfordzkiego, założonego w połowie XII wieku oraz z Politechniki Oksfordzkiej (Oxford Brookes University).</a:t>
            </a:r>
          </a:p>
          <a:p>
            <a:pPr algn="l"/>
            <a:r>
              <a:rPr lang="pl-PL" sz="2000" b="1">
                <a:latin typeface="Constantia" pitchFamily="18" charset="0"/>
              </a:rPr>
              <a:t>Jest również miastem przemysłowym. Znajdują się w nim zakłady koncernu samochodowego Morris.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ole tekstowe 1"/>
          <p:cNvSpPr txBox="1">
            <a:spLocks noChangeArrowheads="1"/>
          </p:cNvSpPr>
          <p:nvPr/>
        </p:nvSpPr>
        <p:spPr bwMode="auto">
          <a:xfrm>
            <a:off x="2555875" y="404813"/>
            <a:ext cx="39608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2800" b="1">
                <a:latin typeface="Constantia" pitchFamily="18" charset="0"/>
              </a:rPr>
              <a:t>Tower Bridge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258888" y="2174875"/>
            <a:ext cx="58340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pl-PL" sz="2000" b="1">
                <a:cs typeface="Arial" charset="0"/>
              </a:rPr>
              <a:t>Globe Theatre (pol. </a:t>
            </a:r>
            <a:r>
              <a:rPr lang="pl-PL" sz="2000" b="1" i="1">
                <a:cs typeface="Arial" charset="0"/>
              </a:rPr>
              <a:t>Pod kulą ziemską</a:t>
            </a:r>
            <a:r>
              <a:rPr lang="pl-PL" sz="2000" b="1">
                <a:cs typeface="Arial" charset="0"/>
              </a:rPr>
              <a:t>) – teatr w Londynie działający w latach 1599-1642, założony przez R. i C. Burbage. Jednym z udziałowców był William Szekspir. Wystawiane były tam premiery jego utworów oraz sztuki Bena Jonsona i J. Webstera. Aktorami byli wyłącznie mężczyźni.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ole tekstowe 1"/>
          <p:cNvSpPr txBox="1">
            <a:spLocks noChangeArrowheads="1"/>
          </p:cNvSpPr>
          <p:nvPr/>
        </p:nvSpPr>
        <p:spPr bwMode="auto">
          <a:xfrm>
            <a:off x="1619250" y="620713"/>
            <a:ext cx="35290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2400" b="1">
                <a:solidFill>
                  <a:schemeClr val="bg1"/>
                </a:solidFill>
                <a:latin typeface="Constantia" pitchFamily="18" charset="0"/>
              </a:rPr>
              <a:t>Tate modern</a:t>
            </a:r>
          </a:p>
          <a:p>
            <a:pPr algn="l"/>
            <a:endParaRPr lang="pl-PL" sz="2400" b="1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rostokąt 1"/>
          <p:cNvSpPr>
            <a:spLocks noChangeArrowheads="1"/>
          </p:cNvSpPr>
          <p:nvPr/>
        </p:nvSpPr>
        <p:spPr bwMode="auto">
          <a:xfrm>
            <a:off x="1187450" y="1773238"/>
            <a:ext cx="6480175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Constantia" pitchFamily="18" charset="0"/>
              </a:rPr>
              <a:t>TATE MODERN</a:t>
            </a:r>
          </a:p>
          <a:p>
            <a:pPr algn="l"/>
            <a:endParaRPr lang="pl-PL" sz="2400" b="1">
              <a:latin typeface="Constantia" pitchFamily="18" charset="0"/>
            </a:endParaRPr>
          </a:p>
          <a:p>
            <a:pPr algn="l"/>
            <a:r>
              <a:rPr lang="pl-PL" sz="2400" b="1">
                <a:latin typeface="Constantia" pitchFamily="18" charset="0"/>
              </a:rPr>
              <a:t>Tate Modern to brytyjskie muzeum narodowe międzynarodowej sztuki nowoczesnej w Londynie. Wspólnie z Tate Britain, Tate Liverpool, Tate St Ives stanowi część Tate (dawna Tate Gallery). Całość kolekcji jest również dostępna online.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pole tekstowe 1"/>
          <p:cNvSpPr txBox="1">
            <a:spLocks noChangeArrowheads="1"/>
          </p:cNvSpPr>
          <p:nvPr/>
        </p:nvSpPr>
        <p:spPr bwMode="auto">
          <a:xfrm>
            <a:off x="1547813" y="836613"/>
            <a:ext cx="4824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2400" b="1">
                <a:latin typeface="Constantia" pitchFamily="18" charset="0"/>
              </a:rPr>
              <a:t>Widok z galerii Tate Modern </a:t>
            </a:r>
          </a:p>
        </p:txBody>
      </p:sp>
      <p:sp>
        <p:nvSpPr>
          <p:cNvPr id="46083" name="pole tekstowe 2"/>
          <p:cNvSpPr txBox="1">
            <a:spLocks noChangeArrowheads="1"/>
          </p:cNvSpPr>
          <p:nvPr/>
        </p:nvSpPr>
        <p:spPr bwMode="auto">
          <a:xfrm>
            <a:off x="2771775" y="4581525"/>
            <a:ext cx="2305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>
                <a:latin typeface="Constantia" pitchFamily="18" charset="0"/>
              </a:rPr>
              <a:t>Most na zdjęciu to Most Milenijny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rostokąt 2"/>
          <p:cNvSpPr>
            <a:spLocks noChangeArrowheads="1"/>
          </p:cNvSpPr>
          <p:nvPr/>
        </p:nvSpPr>
        <p:spPr bwMode="auto">
          <a:xfrm>
            <a:off x="1403350" y="1773238"/>
            <a:ext cx="61928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Constantia" pitchFamily="18" charset="0"/>
              </a:rPr>
              <a:t>MILLENNIUM BRIDGE</a:t>
            </a:r>
          </a:p>
          <a:p>
            <a:pPr algn="l"/>
            <a:endParaRPr lang="pl-PL" sz="2000" b="1">
              <a:latin typeface="Constantia" pitchFamily="18" charset="0"/>
            </a:endParaRPr>
          </a:p>
          <a:p>
            <a:pPr algn="l"/>
            <a:r>
              <a:rPr lang="pl-PL" sz="2000" b="1">
                <a:latin typeface="Constantia" pitchFamily="18" charset="0"/>
              </a:rPr>
              <a:t>Most Milenijny (ang. </a:t>
            </a:r>
            <a:r>
              <a:rPr lang="pl-PL" sz="2000" b="1" i="1">
                <a:latin typeface="Constantia" pitchFamily="18" charset="0"/>
              </a:rPr>
              <a:t>Millennium Bridge</a:t>
            </a:r>
            <a:r>
              <a:rPr lang="pl-PL" sz="2000" b="1">
                <a:latin typeface="Constantia" pitchFamily="18" charset="0"/>
              </a:rPr>
              <a:t>) – to wiszący most w Londynie nad Tamizą dla pieszych, który łączy dzielnice </a:t>
            </a:r>
            <a:r>
              <a:rPr lang="pl-PL" sz="2000" b="1" i="1">
                <a:latin typeface="Constantia" pitchFamily="18" charset="0"/>
              </a:rPr>
              <a:t>Bankside</a:t>
            </a:r>
            <a:r>
              <a:rPr lang="pl-PL" sz="2000" b="1">
                <a:latin typeface="Constantia" pitchFamily="18" charset="0"/>
              </a:rPr>
              <a:t> z </a:t>
            </a:r>
            <a:r>
              <a:rPr lang="pl-PL" sz="2000" b="1" i="1">
                <a:latin typeface="Constantia" pitchFamily="18" charset="0"/>
              </a:rPr>
              <a:t>City of London</a:t>
            </a:r>
            <a:r>
              <a:rPr lang="pl-PL" sz="2000" b="1">
                <a:latin typeface="Constantia" pitchFamily="18" charset="0"/>
              </a:rPr>
              <a:t>. Most zbudowany został głównie ze stali i aluminium, składa się z trzech głównych części 81m, 144m i 108m. Jego ciężar podtrzymywany jest przez 8 lin nośnych. Most wybudowany został z okazji nowego Millenium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pole tekstowe 1"/>
          <p:cNvSpPr txBox="1">
            <a:spLocks noChangeArrowheads="1"/>
          </p:cNvSpPr>
          <p:nvPr/>
        </p:nvSpPr>
        <p:spPr bwMode="auto">
          <a:xfrm>
            <a:off x="1979613" y="2565400"/>
            <a:ext cx="59769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3600" b="1">
                <a:latin typeface="Constantia" pitchFamily="18" charset="0"/>
              </a:rPr>
              <a:t>Dziękujemy za uwagę.</a:t>
            </a:r>
          </a:p>
        </p:txBody>
      </p:sp>
      <p:sp>
        <p:nvSpPr>
          <p:cNvPr id="48130" name="pole tekstowe 2"/>
          <p:cNvSpPr txBox="1">
            <a:spLocks noChangeArrowheads="1"/>
          </p:cNvSpPr>
          <p:nvPr/>
        </p:nvSpPr>
        <p:spPr bwMode="auto">
          <a:xfrm>
            <a:off x="5148263" y="5300663"/>
            <a:ext cx="3384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2000" b="1">
                <a:latin typeface="Constantia" pitchFamily="18" charset="0"/>
              </a:rPr>
              <a:t>Mateusz Kozłowski i Krzysztof Pietrzak klasa 3a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Prostokąt 1"/>
          <p:cNvSpPr>
            <a:spLocks noChangeArrowheads="1"/>
          </p:cNvSpPr>
          <p:nvPr/>
        </p:nvSpPr>
        <p:spPr bwMode="auto">
          <a:xfrm>
            <a:off x="1331913" y="2349500"/>
            <a:ext cx="64801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Constantia" pitchFamily="18" charset="0"/>
              </a:rPr>
              <a:t>TOWER BRIDGE</a:t>
            </a:r>
          </a:p>
          <a:p>
            <a:pPr algn="l"/>
            <a:endParaRPr lang="pl-PL" sz="2000" b="1">
              <a:latin typeface="Constantia" pitchFamily="18" charset="0"/>
            </a:endParaRPr>
          </a:p>
          <a:p>
            <a:pPr algn="l"/>
            <a:r>
              <a:rPr lang="pl-PL" sz="2000" b="1">
                <a:latin typeface="Constantia" pitchFamily="18" charset="0"/>
              </a:rPr>
              <a:t>Most zwodzony w Londynie (mylony niekiedy z sąsiednim mostem Londyńskim </a:t>
            </a:r>
            <a:r>
              <a:rPr lang="pl-PL" sz="2000" b="1" i="1">
                <a:latin typeface="Constantia" pitchFamily="18" charset="0"/>
              </a:rPr>
              <a:t>London Bridge</a:t>
            </a:r>
            <a:r>
              <a:rPr lang="pl-PL" sz="2000" b="1">
                <a:latin typeface="Constantia" pitchFamily="18" charset="0"/>
              </a:rPr>
              <a:t>, przeprowadzony przez rzekę Tamizę, w pobliżu Tower of London, od której bierze swą nazwę. Jeden z najbardziej znanych obiektów w Londynie, zbudowany w stylu wiktoriańskim.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ole tekstowe 1"/>
          <p:cNvSpPr txBox="1">
            <a:spLocks noChangeArrowheads="1"/>
          </p:cNvSpPr>
          <p:nvPr/>
        </p:nvSpPr>
        <p:spPr bwMode="auto">
          <a:xfrm>
            <a:off x="1630363" y="4543425"/>
            <a:ext cx="59055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2800" b="1">
                <a:latin typeface="Constantia" pitchFamily="18" charset="0"/>
              </a:rPr>
              <a:t>Londyńskie metro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rostokąt 1"/>
          <p:cNvSpPr>
            <a:spLocks noChangeArrowheads="1"/>
          </p:cNvSpPr>
          <p:nvPr/>
        </p:nvSpPr>
        <p:spPr bwMode="auto">
          <a:xfrm>
            <a:off x="1403350" y="1720850"/>
            <a:ext cx="61214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 b="1">
                <a:latin typeface="Constantia" pitchFamily="18" charset="0"/>
              </a:rPr>
              <a:t>LONDON UNDERGROUND</a:t>
            </a:r>
          </a:p>
          <a:p>
            <a:endParaRPr lang="pl-PL" sz="2400">
              <a:latin typeface="Constantia" pitchFamily="18" charset="0"/>
            </a:endParaRPr>
          </a:p>
          <a:p>
            <a:pPr algn="l"/>
            <a:r>
              <a:rPr lang="pl-PL" sz="2000">
                <a:latin typeface="Constantia" pitchFamily="18" charset="0"/>
              </a:rPr>
              <a:t>Metro londyńskie (ang. </a:t>
            </a:r>
            <a:r>
              <a:rPr lang="pl-PL" sz="2000" i="1">
                <a:latin typeface="Constantia" pitchFamily="18" charset="0"/>
              </a:rPr>
              <a:t>London Underground</a:t>
            </a:r>
            <a:r>
              <a:rPr lang="pl-PL" sz="2000">
                <a:latin typeface="Constantia" pitchFamily="18" charset="0"/>
              </a:rPr>
              <a:t>, potocznie </a:t>
            </a:r>
            <a:r>
              <a:rPr lang="pl-PL" sz="2000" i="1">
                <a:latin typeface="Constantia" pitchFamily="18" charset="0"/>
              </a:rPr>
              <a:t>the Tube</a:t>
            </a:r>
            <a:r>
              <a:rPr lang="pl-PL" sz="2000">
                <a:latin typeface="Constantia" pitchFamily="18" charset="0"/>
              </a:rPr>
              <a:t>) - system lokalnych linii kolejowych przebiegających w podziemnych tunelach oraz na powierzchni, obsługujących większość obszaru Wielkiego Londynu. Jest najstarszym metrem na świecie, pierwsi podróżni skorzystali z niego 10 stycznia 1863 roku. Pomimo angielskiej nazwy, wskazującej na podziemne położenie, jedynie ok. 45% długości tras znajduje się pod ziemią.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TINSON\Desktop\Sherlock-Holmes-Shad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49750"/>
            <a:ext cx="39243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pole tekstowe 2"/>
          <p:cNvSpPr txBox="1">
            <a:spLocks noChangeArrowheads="1"/>
          </p:cNvSpPr>
          <p:nvPr/>
        </p:nvSpPr>
        <p:spPr bwMode="auto">
          <a:xfrm>
            <a:off x="2700338" y="908050"/>
            <a:ext cx="360045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4000" b="1">
                <a:latin typeface="Constantia" pitchFamily="18" charset="0"/>
              </a:rPr>
              <a:t>Muzeum Sherlocka Holmesa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76375" y="1870075"/>
            <a:ext cx="698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l-PL" sz="2400" b="1">
                <a:cs typeface="Arial" charset="0"/>
              </a:rPr>
              <a:t>SHERLOCK HOLMES</a:t>
            </a:r>
          </a:p>
          <a:p>
            <a:endParaRPr lang="pl-PL" sz="2000" b="1">
              <a:cs typeface="Arial" charset="0"/>
            </a:endParaRPr>
          </a:p>
          <a:p>
            <a:pPr algn="l"/>
            <a:r>
              <a:rPr lang="pl-PL" sz="2000" b="1">
                <a:cs typeface="Arial" charset="0"/>
              </a:rPr>
              <a:t>Sherlock Holmes – postać fikcyjna, bohater powieści i opowiadań kryminalnych sir Arthura Conan Doyle'a.</a:t>
            </a:r>
          </a:p>
          <a:p>
            <a:pPr algn="l" eaLnBrk="0" hangingPunct="0"/>
            <a:r>
              <a:rPr lang="pl-PL" sz="2000" b="1">
                <a:cs typeface="Arial" charset="0"/>
              </a:rPr>
              <a:t>Holmes po raz pierwszy pojawił się w powieści </a:t>
            </a:r>
            <a:r>
              <a:rPr lang="pl-PL" sz="2000" b="1" i="1">
                <a:cs typeface="Arial" charset="0"/>
              </a:rPr>
              <a:t>Studium w szkarłacie</a:t>
            </a:r>
            <a:r>
              <a:rPr lang="pl-PL" sz="2000" b="1">
                <a:cs typeface="Arial" charset="0"/>
              </a:rPr>
              <a:t>, wydanej w 1887 roku. Łącznie Conan Doyle napisał 4 powieści (</a:t>
            </a:r>
            <a:r>
              <a:rPr lang="pl-PL" sz="2000" b="1" i="1">
                <a:cs typeface="Arial" charset="0"/>
              </a:rPr>
              <a:t>Studium w szkarłacie</a:t>
            </a:r>
            <a:r>
              <a:rPr lang="pl-PL" sz="2000" b="1">
                <a:cs typeface="Arial" charset="0"/>
              </a:rPr>
              <a:t>, </a:t>
            </a:r>
            <a:r>
              <a:rPr lang="pl-PL" sz="2000" b="1" i="1">
                <a:cs typeface="Arial" charset="0"/>
              </a:rPr>
              <a:t>Pies Baskerville'ów</a:t>
            </a:r>
            <a:r>
              <a:rPr lang="pl-PL" sz="2000" b="1">
                <a:cs typeface="Arial" charset="0"/>
              </a:rPr>
              <a:t>, </a:t>
            </a:r>
            <a:r>
              <a:rPr lang="pl-PL" sz="2000" b="1" i="1">
                <a:cs typeface="Arial" charset="0"/>
              </a:rPr>
              <a:t>Znak czterech</a:t>
            </a:r>
            <a:r>
              <a:rPr lang="pl-PL" sz="2000" b="1">
                <a:cs typeface="Arial" charset="0"/>
              </a:rPr>
              <a:t>, </a:t>
            </a:r>
            <a:r>
              <a:rPr lang="pl-PL" sz="2000" b="1" i="1">
                <a:cs typeface="Arial" charset="0"/>
              </a:rPr>
              <a:t>Dolina trwogi</a:t>
            </a:r>
            <a:r>
              <a:rPr lang="pl-PL" sz="2000" b="1">
                <a:cs typeface="Arial" charset="0"/>
              </a:rPr>
              <a:t>) i 57 opowiadań o Holmesie.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TINSON\Desktop\do prezentacji\P1020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54840">
            <a:off x="5475288" y="3694113"/>
            <a:ext cx="334803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pole tekstowe 2"/>
          <p:cNvSpPr txBox="1">
            <a:spLocks noChangeArrowheads="1"/>
          </p:cNvSpPr>
          <p:nvPr/>
        </p:nvSpPr>
        <p:spPr bwMode="auto">
          <a:xfrm>
            <a:off x="2411413" y="765175"/>
            <a:ext cx="32400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l-PL" sz="2400" b="1">
                <a:solidFill>
                  <a:schemeClr val="bg1"/>
                </a:solidFill>
                <a:latin typeface="Constantia" pitchFamily="18" charset="0"/>
              </a:rPr>
              <a:t>Stonehenge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259</TotalTime>
  <Words>654</Words>
  <Application>Microsoft Office PowerPoint</Application>
  <PresentationFormat>Pokaz na ekranie (4:3)</PresentationFormat>
  <Paragraphs>49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Papier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MATINSON</dc:creator>
  <cp:lastModifiedBy>Windows User</cp:lastModifiedBy>
  <cp:revision>30</cp:revision>
  <dcterms:created xsi:type="dcterms:W3CDTF">2011-10-22T14:15:13Z</dcterms:created>
  <dcterms:modified xsi:type="dcterms:W3CDTF">2015-02-17T17:26:46Z</dcterms:modified>
</cp:coreProperties>
</file>