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500D"/>
    <a:srgbClr val="FFFFAB"/>
    <a:srgbClr val="D0EB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59F2D-D748-4A80-8A75-E14F5A162450}" type="datetimeFigureOut">
              <a:rPr lang="pl-PL" smtClean="0"/>
              <a:t>2015-02-17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8CD71-F473-468F-8921-555009377C7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8CD71-F473-468F-8921-555009377C7A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0FA17-1545-4933-979A-F47BCFF624F5}" type="datetimeFigureOut">
              <a:rPr lang="pl-PL"/>
              <a:pPr>
                <a:defRPr/>
              </a:pPr>
              <a:t>2015-02-17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23F26-D749-4C95-9FFB-6F2A6DC53F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376B3-AC37-4F0D-A0D9-B3A9665129C6}" type="datetimeFigureOut">
              <a:rPr lang="pl-PL"/>
              <a:pPr>
                <a:defRPr/>
              </a:pPr>
              <a:t>2015-02-17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AE6D7-DA59-485A-8C51-31E304F95C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5EC3-B549-4C5F-85CF-9FBCCEC9CA9F}" type="datetimeFigureOut">
              <a:rPr lang="pl-PL"/>
              <a:pPr>
                <a:defRPr/>
              </a:pPr>
              <a:t>2015-02-17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BC808-D9DC-4FDC-B20C-D0CB67D643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2AE2-2A75-43B8-BF79-7DC7A9100119}" type="datetimeFigureOut">
              <a:rPr lang="pl-PL"/>
              <a:pPr>
                <a:defRPr/>
              </a:pPr>
              <a:t>2015-02-17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B95C1-4D2F-48CC-870B-7378DFA103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29ED-A791-44BA-95CC-C6409C677211}" type="datetimeFigureOut">
              <a:rPr lang="pl-PL"/>
              <a:pPr>
                <a:defRPr/>
              </a:pPr>
              <a:t>2015-02-17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0B11-624A-4039-A635-7AD4515A37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311C7-5A38-4DC0-B17E-727971FA9A6B}" type="datetimeFigureOut">
              <a:rPr lang="pl-PL"/>
              <a:pPr>
                <a:defRPr/>
              </a:pPr>
              <a:t>2015-02-17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5F1B-0CE3-41F0-9E1D-F1BDD46B05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B307E-EB4C-4041-A9E5-3AD4EA8F9B69}" type="datetimeFigureOut">
              <a:rPr lang="pl-PL"/>
              <a:pPr>
                <a:defRPr/>
              </a:pPr>
              <a:t>2015-02-17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6531B-9B2D-4FAF-89EB-2C98A83A60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799CB-2668-4A81-BF05-7329465B159F}" type="datetimeFigureOut">
              <a:rPr lang="pl-PL"/>
              <a:pPr>
                <a:defRPr/>
              </a:pPr>
              <a:t>2015-02-17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9D45-A3E3-457C-BA41-3B9CBCEABF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86E4-9B92-4BD9-9543-7002D410DAEA}" type="datetimeFigureOut">
              <a:rPr lang="pl-PL"/>
              <a:pPr>
                <a:defRPr/>
              </a:pPr>
              <a:t>2015-02-17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27D3F-5D56-4286-A562-9FAD4FE6EF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7F1F-06A0-4925-B4EF-9F1F97FD2B95}" type="datetimeFigureOut">
              <a:rPr lang="pl-PL"/>
              <a:pPr>
                <a:defRPr/>
              </a:pPr>
              <a:t>2015-02-17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421F3-4F9E-4074-9C4C-01D0F1936C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1210E-EF6D-494F-B7A9-25399ECD720B}" type="datetimeFigureOut">
              <a:rPr lang="pl-PL"/>
              <a:pPr>
                <a:defRPr/>
              </a:pPr>
              <a:t>2015-02-17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62C2-D388-4D58-ACEA-90D476CFD1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69CA68-EE23-4835-8E85-1774F200EAD8}" type="datetimeFigureOut">
              <a:rPr lang="pl-PL"/>
              <a:pPr>
                <a:defRPr/>
              </a:pPr>
              <a:t>2015-02-17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82C80A-0696-42DE-98F7-A0996B208B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slide" Target="slide9.xml"/><Relationship Id="rId4" Type="http://schemas.openxmlformats.org/officeDocument/2006/relationships/slide" Target="slide2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ole tekstowe 3"/>
          <p:cNvSpPr txBox="1">
            <a:spLocks noChangeArrowheads="1"/>
          </p:cNvSpPr>
          <p:nvPr/>
        </p:nvSpPr>
        <p:spPr bwMode="auto">
          <a:xfrm>
            <a:off x="3059832" y="548680"/>
            <a:ext cx="3240359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i="1" dirty="0" smtClean="0">
                <a:latin typeface="Courier New" pitchFamily="49" charset="0"/>
                <a:cs typeface="Courier New" pitchFamily="49" charset="0"/>
              </a:rPr>
              <a:t>Wielka Brytania</a:t>
            </a:r>
            <a:endParaRPr lang="pl-PL" sz="2800" b="1" i="1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pl-PL" sz="2800" b="1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3600" b="1" i="1" dirty="0">
                <a:latin typeface="Courier New" pitchFamily="49" charset="0"/>
                <a:cs typeface="Courier New" pitchFamily="49" charset="0"/>
              </a:rPr>
              <a:t>2011</a:t>
            </a:r>
          </a:p>
        </p:txBody>
      </p:sp>
      <p:pic>
        <p:nvPicPr>
          <p:cNvPr id="6" name="Obraz 5" descr="Obraz 984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8" y="1000125"/>
            <a:ext cx="3005137" cy="225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pole tekstowe 6"/>
          <p:cNvSpPr txBox="1">
            <a:spLocks noChangeArrowheads="1"/>
          </p:cNvSpPr>
          <p:nvPr/>
        </p:nvSpPr>
        <p:spPr bwMode="auto">
          <a:xfrm>
            <a:off x="1714500" y="2857500"/>
            <a:ext cx="101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i="1">
                <a:latin typeface="Calibri" pitchFamily="34" charset="0"/>
              </a:rPr>
              <a:t>Londyn</a:t>
            </a:r>
          </a:p>
        </p:txBody>
      </p:sp>
      <p:pic>
        <p:nvPicPr>
          <p:cNvPr id="9" name="Obraz 8" descr="Obraz 873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13" y="571500"/>
            <a:ext cx="2581275" cy="193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8" name="pole tekstowe 9"/>
          <p:cNvSpPr txBox="1">
            <a:spLocks noChangeArrowheads="1"/>
          </p:cNvSpPr>
          <p:nvPr/>
        </p:nvSpPr>
        <p:spPr bwMode="auto">
          <a:xfrm>
            <a:off x="6929438" y="642938"/>
            <a:ext cx="941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i="1">
                <a:latin typeface="Calibri" pitchFamily="34" charset="0"/>
              </a:rPr>
              <a:t>Oxford</a:t>
            </a:r>
          </a:p>
        </p:txBody>
      </p:sp>
      <p:pic>
        <p:nvPicPr>
          <p:cNvPr id="11" name="Obraz 10" descr="P1130295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14750" y="2714625"/>
            <a:ext cx="2643188" cy="198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20" name="pole tekstowe 11"/>
          <p:cNvSpPr txBox="1">
            <a:spLocks noChangeArrowheads="1"/>
          </p:cNvSpPr>
          <p:nvPr/>
        </p:nvSpPr>
        <p:spPr bwMode="auto">
          <a:xfrm>
            <a:off x="3786188" y="2714625"/>
            <a:ext cx="150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i="1">
                <a:latin typeface="Calibri" pitchFamily="34" charset="0"/>
              </a:rPr>
              <a:t>Stonehenge</a:t>
            </a:r>
          </a:p>
        </p:txBody>
      </p:sp>
      <p:pic>
        <p:nvPicPr>
          <p:cNvPr id="13" name="Obraz 12" descr="Obraz 429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7188" y="4071938"/>
            <a:ext cx="2786062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22" name="pole tekstowe 13"/>
          <p:cNvSpPr txBox="1">
            <a:spLocks noChangeArrowheads="1"/>
          </p:cNvSpPr>
          <p:nvPr/>
        </p:nvSpPr>
        <p:spPr bwMode="auto">
          <a:xfrm>
            <a:off x="500063" y="5786438"/>
            <a:ext cx="696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i="1">
                <a:latin typeface="Calibri" pitchFamily="34" charset="0"/>
              </a:rPr>
              <a:t>Bath</a:t>
            </a:r>
          </a:p>
        </p:txBody>
      </p:sp>
      <p:pic>
        <p:nvPicPr>
          <p:cNvPr id="15" name="Obraz 14" descr="Obraz 656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86500" y="4757738"/>
            <a:ext cx="2571750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24" name="pole tekstowe 15"/>
          <p:cNvSpPr txBox="1">
            <a:spLocks noChangeArrowheads="1"/>
          </p:cNvSpPr>
          <p:nvPr/>
        </p:nvSpPr>
        <p:spPr bwMode="auto">
          <a:xfrm>
            <a:off x="6715125" y="4786313"/>
            <a:ext cx="1146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i="1">
                <a:latin typeface="Calibri" pitchFamily="34" charset="0"/>
              </a:rPr>
              <a:t>Brighton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923928" y="5229200"/>
            <a:ext cx="13260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/>
              <a:t>Opiekun </a:t>
            </a:r>
            <a:endParaRPr lang="pl-PL" dirty="0" smtClean="0"/>
          </a:p>
          <a:p>
            <a:pPr algn="ctr"/>
            <a:r>
              <a:rPr lang="pl-PL" dirty="0" smtClean="0"/>
              <a:t>Małgorzata</a:t>
            </a:r>
          </a:p>
          <a:p>
            <a:pPr algn="ctr"/>
            <a:r>
              <a:rPr lang="pl-PL" dirty="0" smtClean="0"/>
              <a:t> </a:t>
            </a:r>
            <a:r>
              <a:rPr lang="pl-PL" dirty="0" smtClean="0"/>
              <a:t>Stasińska</a:t>
            </a: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Brighton</a:t>
            </a:r>
            <a:endParaRPr lang="pl-PL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50" y="7143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sz="1800" b="1" smtClean="0"/>
              <a:t>Brighton</a:t>
            </a:r>
            <a:r>
              <a:rPr lang="pl-PL" smtClean="0"/>
              <a:t> </a:t>
            </a:r>
            <a:r>
              <a:rPr lang="pl-PL" sz="1400" smtClean="0"/>
              <a:t>– miasto w Wielkiej Brytanii, w Anglii, nad Kanałem La Manche. Zamieszkuje je obecnie ok 155,919 osób. Brighton poszczycić sie może własn</a:t>
            </a:r>
            <a:r>
              <a:rPr lang="pl-PL" sz="1400" smtClean="0">
                <a:latin typeface="Arial" charset="0"/>
              </a:rPr>
              <a:t>ą</a:t>
            </a:r>
            <a:r>
              <a:rPr lang="pl-PL" sz="1400" smtClean="0"/>
              <a:t>, egzotyczn</a:t>
            </a:r>
            <a:r>
              <a:rPr lang="pl-PL" sz="1400" smtClean="0">
                <a:latin typeface="Arial" charset="0"/>
              </a:rPr>
              <a:t>ą</a:t>
            </a:r>
            <a:r>
              <a:rPr lang="pl-PL" sz="1400" smtClean="0"/>
              <a:t> rezydencj</a:t>
            </a:r>
            <a:r>
              <a:rPr lang="pl-PL" sz="1400" smtClean="0">
                <a:latin typeface="Arial" charset="0"/>
              </a:rPr>
              <a:t>ą</a:t>
            </a:r>
            <a:r>
              <a:rPr lang="pl-PL" sz="1400" smtClean="0"/>
              <a:t> królewsk</a:t>
            </a:r>
            <a:r>
              <a:rPr lang="pl-PL" sz="1400" smtClean="0">
                <a:latin typeface="Arial" charset="0"/>
              </a:rPr>
              <a:t>ą</a:t>
            </a:r>
            <a:r>
              <a:rPr lang="pl-PL" sz="1400" smtClean="0"/>
              <a:t>, fascynującą dzielnic</a:t>
            </a:r>
            <a:r>
              <a:rPr lang="pl-PL" sz="1400" smtClean="0">
                <a:latin typeface="Arial" charset="0"/>
              </a:rPr>
              <a:t>ą</a:t>
            </a:r>
            <a:r>
              <a:rPr lang="pl-PL" sz="1400" smtClean="0"/>
              <a:t> artystyczn</a:t>
            </a:r>
            <a:r>
              <a:rPr lang="pl-PL" sz="1400" smtClean="0">
                <a:latin typeface="Arial" charset="0"/>
              </a:rPr>
              <a:t>ą</a:t>
            </a:r>
            <a:r>
              <a:rPr lang="pl-PL" sz="1400" smtClean="0"/>
              <a:t>, wspaniałymi parkami i ogrodami. Linia kolejowa łącząca Londyn z Brighton pozwala na odbycie chociażby jednodniowej wycieczki i spędzenie paru chwil na plaży. Niewątpliwa zaleta tego miasta jest fakt, ze wszędzie można tu dojść na piechotę. Z każdego miejsca do morza jest dosłownie kilka kroków. W Brighton każdy znajdzie cos dla siebie. To idealne miasto na krótki wypad niezależnie od pory roku.</a:t>
            </a:r>
            <a:endParaRPr lang="pl-PL" smtClean="0"/>
          </a:p>
        </p:txBody>
      </p:sp>
      <p:pic>
        <p:nvPicPr>
          <p:cNvPr id="4" name="Obraz 3" descr="Obraz 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4125" y="4749800"/>
            <a:ext cx="2809875" cy="210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 descr="Obraz 6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71813"/>
            <a:ext cx="2833688" cy="2125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Obraz 7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13" y="3857625"/>
            <a:ext cx="2928937" cy="2197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8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 widzieliśmy w Brighton: </a:t>
            </a:r>
            <a:endParaRPr lang="pl-PL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Obraz 3" descr="Obraz 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38" y="4857750"/>
            <a:ext cx="2438400" cy="1757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 descr="Obraz 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38" y="3000375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P11304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38" y="1285875"/>
            <a:ext cx="2428875" cy="1643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 descr="Obraz 6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63" y="4857750"/>
            <a:ext cx="2571750" cy="1785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az 9" descr="Obraz 4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63" y="3214688"/>
            <a:ext cx="2571750" cy="166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az 10" descr="Obraz 4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63" y="1357313"/>
            <a:ext cx="257175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Obraz 11" descr="Obraz 67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625" y="1428750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az 12" descr="Obraz 73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625" y="3286125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Obraz 13" descr="Obraz 71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625" y="5072063"/>
            <a:ext cx="2428875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64" name="pole tekstowe 14"/>
          <p:cNvSpPr txBox="1">
            <a:spLocks noChangeArrowheads="1"/>
          </p:cNvSpPr>
          <p:nvPr/>
        </p:nvSpPr>
        <p:spPr bwMode="auto">
          <a:xfrm>
            <a:off x="857250" y="1000125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Plaża</a:t>
            </a:r>
          </a:p>
        </p:txBody>
      </p:sp>
      <p:sp>
        <p:nvSpPr>
          <p:cNvPr id="23565" name="pole tekstowe 15"/>
          <p:cNvSpPr txBox="1">
            <a:spLocks noChangeArrowheads="1"/>
          </p:cNvSpPr>
          <p:nvPr/>
        </p:nvSpPr>
        <p:spPr bwMode="auto">
          <a:xfrm>
            <a:off x="3571875" y="928688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Pawilon Królewski </a:t>
            </a:r>
          </a:p>
        </p:txBody>
      </p:sp>
      <p:sp>
        <p:nvSpPr>
          <p:cNvPr id="23566" name="pole tekstowe 16"/>
          <p:cNvSpPr txBox="1">
            <a:spLocks noChangeArrowheads="1"/>
          </p:cNvSpPr>
          <p:nvPr/>
        </p:nvSpPr>
        <p:spPr bwMode="auto">
          <a:xfrm>
            <a:off x="6858000" y="857250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Sea Life</a:t>
            </a:r>
          </a:p>
        </p:txBody>
      </p:sp>
    </p:spTree>
  </p:cSld>
  <p:clrMapOvr>
    <a:masterClrMapping/>
  </p:clrMapOvr>
  <p:transition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500D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858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sz="1400" b="1" smtClean="0"/>
              <a:t>Oksford</a:t>
            </a:r>
            <a:r>
              <a:rPr lang="pl-PL" sz="1400" smtClean="0"/>
              <a:t> (ang. </a:t>
            </a:r>
            <a:r>
              <a:rPr lang="pl-PL" sz="1400" i="1" smtClean="0"/>
              <a:t>Oxford</a:t>
            </a:r>
            <a:r>
              <a:rPr lang="pl-PL" sz="1400" smtClean="0"/>
              <a:t>) – miasto w południowej Anglii, stolica hrabstwa Oxfordshire. Nazwa miasta pochodzi od słów: </a:t>
            </a:r>
            <a:r>
              <a:rPr lang="pl-PL" sz="1400" i="1" smtClean="0"/>
              <a:t>ox</a:t>
            </a:r>
            <a:r>
              <a:rPr lang="pl-PL" sz="1400" smtClean="0"/>
              <a:t> (wół) i </a:t>
            </a:r>
            <a:r>
              <a:rPr lang="pl-PL" sz="1400" i="1" smtClean="0"/>
              <a:t>ford</a:t>
            </a:r>
            <a:r>
              <a:rPr lang="pl-PL" sz="1400" smtClean="0"/>
              <a:t> (bród).Miasto znane jest przede wszystkim jako siedziba Uniwersytetu Oksfordzkiego, założonego w połowie XII wieku oraz z Politechniki Oksfordzkiej (Oxford Brookes University).Jest również miastem przemysłowym. </a:t>
            </a:r>
            <a:endParaRPr lang="pl-PL" smtClean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8575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Oxford</a:t>
            </a:r>
            <a:endParaRPr lang="pl-PL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 descr="Obraz 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38" y="1571625"/>
            <a:ext cx="2581275" cy="1935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Obraz 8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3" y="5000625"/>
            <a:ext cx="1930400" cy="1357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 descr="P11305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25" y="1785938"/>
            <a:ext cx="1785938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 descr="P11305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00" y="4572000"/>
            <a:ext cx="285750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az 8" descr="Obraz 8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88" y="4714875"/>
            <a:ext cx="2643187" cy="1982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az 9" descr="Obraz 89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75" y="1785938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az 10" descr="Obraz 89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0563" y="2857500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Obraz 11" descr="Obraz 88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50" y="3286125"/>
            <a:ext cx="2214563" cy="166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64" y="-2143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Wykonanie</a:t>
            </a:r>
            <a:r>
              <a:rPr lang="pl-PL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:</a:t>
            </a:r>
            <a:endParaRPr lang="pl-PL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Obraz 3" descr="Obraz 9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000108"/>
            <a:ext cx="6076984" cy="4557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2843808" y="5877272"/>
            <a:ext cx="69294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 lewej : Kasia Marciniak , Natalia Józwiak , Ania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Antczak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9896 0.00926 -0.39775 0.01875 -0.41563 0.08125 C -0.43351 0.14375 -0.14254 0.39768 -0.10781 0.375 C -0.07309 0.35231 -0.18455 0.00069 -0.20781 -0.05417 C -0.23108 -0.10903 -0.21979 0.03379 -0.24688 0.04583 C -0.27396 0.05787 -0.32222 0.03819 -0.37031 0.01875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C 0.01215 0.1912 0.02448 0.3824 -0.00469 0.42291 C -0.03385 0.46342 -0.11215 0.31875 -0.175 0.24375 C -0.23785 0.16875 -0.42917 0.01944 -0.38125 -0.02709 C -0.33333 -0.07361 0.00313 -0.06736 0.1125 -0.03542 C 0.22188 -0.00348 0.29618 0.14514 0.275 0.16458 C 0.25382 0.18402 0.03073 0.09791 -0.01406 0.08125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C 0.0599 -0.12037 0.11997 -0.24074 0.11719 -0.27917 C 0.11441 -0.31759 0.07622 -0.28472 -0.01719 -0.23125 C -0.11059 -0.17778 -0.36094 0.025 -0.44375 0.04167 C -0.52656 0.05833 -0.5875 -0.12778 -0.51406 -0.13125 C -0.44062 -0.13472 -0.04132 -0.00301 -0.00312 0.02083 C 0.03507 0.04468 -0.24583 0.01181 -0.28437 0.0125 " pathEditMode="relative" ptsTypes="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461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Londyn</a:t>
            </a:r>
            <a:endParaRPr lang="pl-P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642938"/>
            <a:ext cx="8115300" cy="3214687"/>
          </a:xfrm>
        </p:spPr>
        <p:txBody>
          <a:bodyPr rtlCol="0">
            <a:normAutofit/>
          </a:bodyPr>
          <a:lstStyle/>
          <a:p>
            <a:pPr marL="32400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900" b="1" dirty="0" smtClean="0"/>
              <a:t>Londyn</a:t>
            </a:r>
            <a:r>
              <a:rPr lang="pl-PL" sz="2300" b="1" dirty="0"/>
              <a:t> </a:t>
            </a:r>
            <a:r>
              <a:rPr lang="pl-PL" sz="1500" dirty="0" smtClean="0"/>
              <a:t>(ang. </a:t>
            </a:r>
            <a:r>
              <a:rPr lang="pl-PL" sz="1500" i="1" dirty="0" smtClean="0"/>
              <a:t>London</a:t>
            </a:r>
            <a:r>
              <a:rPr lang="pl-PL" sz="1500" dirty="0" smtClean="0"/>
              <a:t>) – miasto w południowo-wschodniej części Wielkiej Brytanii, stolica tego państwa, a także stolica Anglii. Położony nad Tamizą. Współczesny Londyn jest największym centrum finansowym świata (od 2006 przed Nowym Jorkiem). W Londynie usytuowanych jest kilkaset banków, największa giełda w Europie (trzecia na świecie), liczne towarzystwa ubezpieczeniowe i inwestycyjne. Londyn jest także ogromnym ośrodkiem medialnym. Jest to także jedno z najbardziej zanieczyszczonych miast Unii Europejskiej. Miasto, pełne zabytków i muzeów, przyciąga rocznie ok. 30 mln turystów</a:t>
            </a:r>
            <a:r>
              <a:rPr lang="pl-PL" sz="21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/>
          </a:p>
        </p:txBody>
      </p:sp>
      <p:pic>
        <p:nvPicPr>
          <p:cNvPr id="4" name="Obraz 3" descr="Obraz 9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5" y="2643188"/>
            <a:ext cx="2667000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 descr="Obraz 9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572008"/>
            <a:ext cx="2500330" cy="20359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Obraz 5" descr="Obraz 9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2285992"/>
            <a:ext cx="2433646" cy="1914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az 7" descr="P11302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2285992"/>
            <a:ext cx="2643174" cy="1982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Obraz 9" descr="Obraz 3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4786322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Obraz 98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8" y="4857750"/>
            <a:ext cx="243840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widzieliśmy w Londynie:</a:t>
            </a:r>
            <a:endParaRPr lang="pl-PL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 descr="Obraz 1h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3" y="1357313"/>
            <a:ext cx="2784475" cy="1357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 descr="P11302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643063"/>
            <a:ext cx="2214563" cy="160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 descr="Obraz 3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63" y="1785938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az 9" descr="Obraz 3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3" y="3214688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az 10" descr="Obraz 9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8" y="3714750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8" name="pole tekstowe 11"/>
          <p:cNvSpPr txBox="1">
            <a:spLocks noChangeArrowheads="1"/>
          </p:cNvSpPr>
          <p:nvPr/>
        </p:nvSpPr>
        <p:spPr bwMode="auto">
          <a:xfrm>
            <a:off x="6143625" y="3643313"/>
            <a:ext cx="2492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>
                <a:latin typeface="Calibri" pitchFamily="34" charset="0"/>
              </a:rPr>
              <a:t>Muzeum Historii Naturalnej</a:t>
            </a:r>
          </a:p>
        </p:txBody>
      </p:sp>
      <p:sp>
        <p:nvSpPr>
          <p:cNvPr id="15369" name="pole tekstowe 12"/>
          <p:cNvSpPr txBox="1">
            <a:spLocks noChangeArrowheads="1"/>
          </p:cNvSpPr>
          <p:nvPr/>
        </p:nvSpPr>
        <p:spPr bwMode="auto">
          <a:xfrm>
            <a:off x="428625" y="5143500"/>
            <a:ext cx="1438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>
                <a:latin typeface="Calibri" pitchFamily="34" charset="0"/>
              </a:rPr>
              <a:t>Muzeum Nauki</a:t>
            </a:r>
          </a:p>
        </p:txBody>
      </p:sp>
      <p:sp>
        <p:nvSpPr>
          <p:cNvPr id="15370" name="pole tekstowe 13"/>
          <p:cNvSpPr txBox="1">
            <a:spLocks noChangeArrowheads="1"/>
          </p:cNvSpPr>
          <p:nvPr/>
        </p:nvSpPr>
        <p:spPr bwMode="auto">
          <a:xfrm>
            <a:off x="3500438" y="5572125"/>
            <a:ext cx="1165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>
                <a:latin typeface="Calibri" pitchFamily="34" charset="0"/>
              </a:rPr>
              <a:t>Teatr Globe</a:t>
            </a:r>
          </a:p>
        </p:txBody>
      </p:sp>
      <p:pic>
        <p:nvPicPr>
          <p:cNvPr id="15" name="Obraz 14" descr="Obraz 9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375" y="4214813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72" name="pole tekstowe 15"/>
          <p:cNvSpPr txBox="1">
            <a:spLocks noChangeArrowheads="1"/>
          </p:cNvSpPr>
          <p:nvPr/>
        </p:nvSpPr>
        <p:spPr bwMode="auto">
          <a:xfrm>
            <a:off x="6429375" y="6143625"/>
            <a:ext cx="2314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>
                <a:latin typeface="Calibri" pitchFamily="34" charset="0"/>
              </a:rPr>
              <a:t>Muzeum Victorii i Alberta</a:t>
            </a:r>
          </a:p>
        </p:txBody>
      </p:sp>
    </p:spTree>
  </p:cSld>
  <p:clrMapOvr>
    <a:masterClrMapping/>
  </p:clrMapOvr>
  <p:transition advTm="3000">
    <p:checker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00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Muzeum Sherlocka Holmesa </a:t>
            </a:r>
            <a:endParaRPr lang="pl-PL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sz="1800" b="1" i="1" smtClean="0">
                <a:latin typeface="Courier New" pitchFamily="49" charset="0"/>
                <a:cs typeface="Courier New" pitchFamily="49" charset="0"/>
              </a:rPr>
              <a:t>Muzeum poświęcone słynnemu detektywowi zostało otwarte w 1990 roku i mieści się pod numerem 221b na Baker Street. Miejsce to nie jest przypadkowe, bo Sherlock Holmes i doktor Watson zamieszkiwali pod tym adresem od 1884 do 1901 roku w książkach Artura Conan Doyle’a.</a:t>
            </a:r>
          </a:p>
        </p:txBody>
      </p:sp>
      <p:pic>
        <p:nvPicPr>
          <p:cNvPr id="4" name="Obraz 3" descr="Obraz 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75" y="2428875"/>
            <a:ext cx="2952750" cy="1928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 descr="Obraz 1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13" y="4500563"/>
            <a:ext cx="285750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Obraz 1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50" y="2428875"/>
            <a:ext cx="2438400" cy="1543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 descr="Obraz 1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8" y="4714875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 descr="P11302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50" y="2428875"/>
            <a:ext cx="2500313" cy="1874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az 8" descr="P113027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50" y="4286250"/>
            <a:ext cx="2357438" cy="208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Muzeum Nauki</a:t>
            </a:r>
            <a:endParaRPr lang="pl-PL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142875" y="642938"/>
            <a:ext cx="9001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b="1">
                <a:latin typeface="Calibri" pitchFamily="34" charset="0"/>
              </a:rPr>
              <a:t>Muzeum Nauki w Londynie</a:t>
            </a:r>
            <a:r>
              <a:rPr lang="pl-PL" sz="1400">
                <a:latin typeface="Calibri" pitchFamily="34" charset="0"/>
              </a:rPr>
              <a:t> (ang. </a:t>
            </a:r>
            <a:r>
              <a:rPr lang="pl-PL" sz="1400" i="1">
                <a:latin typeface="Calibri" pitchFamily="34" charset="0"/>
              </a:rPr>
              <a:t>Science Museum</a:t>
            </a:r>
            <a:r>
              <a:rPr lang="pl-PL" sz="1400">
                <a:latin typeface="Calibri" pitchFamily="34" charset="0"/>
              </a:rPr>
              <a:t>) – muzeum nauki i techniki. Prezentowano </a:t>
            </a:r>
          </a:p>
          <a:p>
            <a:r>
              <a:rPr lang="pl-PL" sz="1400">
                <a:latin typeface="Calibri" pitchFamily="34" charset="0"/>
              </a:rPr>
              <a:t>głównie dorobek przemysłu, górnictwa i rolnictwa, w tym wiele ówczesnych nowości </a:t>
            </a:r>
          </a:p>
          <a:p>
            <a:r>
              <a:rPr lang="pl-PL" sz="1400">
                <a:latin typeface="Calibri" pitchFamily="34" charset="0"/>
              </a:rPr>
              <a:t>technicznych oraz naukowych. Większość z prezentowanych osiągnięć pochodziło z </a:t>
            </a:r>
          </a:p>
          <a:p>
            <a:r>
              <a:rPr lang="pl-PL" sz="1400">
                <a:latin typeface="Calibri" pitchFamily="34" charset="0"/>
              </a:rPr>
              <a:t>terenu Wielkiej Brytanii oraz całego Imperium Brytyjskiego.</a:t>
            </a:r>
          </a:p>
        </p:txBody>
      </p:sp>
      <p:pic>
        <p:nvPicPr>
          <p:cNvPr id="5" name="Obraz 4" descr="Obraz 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38" y="2000250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Obraz 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3" y="2000250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 descr="Obraz 3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63" y="4572000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 descr="Obraz 3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" y="4786313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az 8" descr="Obraz 3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25" y="4786313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88" y="-71438"/>
            <a:ext cx="8229600" cy="114300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Muzeum Historii Naturalnej</a:t>
            </a:r>
            <a:endParaRPr lang="pl-PL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858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sz="1400" b="1" smtClean="0"/>
              <a:t>Muzeum Historii Naturalnej</a:t>
            </a:r>
            <a:r>
              <a:rPr lang="pl-PL" sz="1400" smtClean="0"/>
              <a:t> (ang. </a:t>
            </a:r>
            <a:r>
              <a:rPr lang="pl-PL" sz="1400" i="1" smtClean="0"/>
              <a:t>Natural History Museum</a:t>
            </a:r>
            <a:r>
              <a:rPr lang="pl-PL" sz="1400" smtClean="0"/>
              <a:t>)Znajduje się ono w Londynie jest jednym z trzech największych muzeum w tym mieście. Kolekcja muzeum liczy ponad 70 milionów eksponatów, a całość dzieli się na 5 głównych działów: botanika, entomologia, mineralogia, paleontologia i zoologia. Dużą popularnością cieszy się symulowane trzęsienie ziemi, którego mogą doświadczyć zwiedzający oraz galeria dinozaurów, gdzie znajduje się ryczący, ruchomy dinozaur-robot. W głównym holu znajduje się słynny odlew szkieletu diplodoka. W muzeum tym można wielu eksponatów dotknąć, spróbować, wykonać różne symulacje i eksperymenty, a całość jest głównie przeznaczona dla młodszych, choć starsi też mogą się wiele nauczyć. Znajduje się tam m.in. kolekcja ryb, płazów, gadów, ptaków i ssaków w różnych stadiach ewolucji.</a:t>
            </a:r>
          </a:p>
          <a:p>
            <a:pPr>
              <a:buFont typeface="Arial" charset="0"/>
              <a:buNone/>
            </a:pPr>
            <a:endParaRPr lang="pl-PL" sz="1400" smtClean="0"/>
          </a:p>
        </p:txBody>
      </p:sp>
      <p:pic>
        <p:nvPicPr>
          <p:cNvPr id="4" name="Obraz 3" descr="Obraz 2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13" y="2786063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 descr="Obraz 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13" y="4857750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Obraz 2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63" y="2857500"/>
            <a:ext cx="2286000" cy="189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 descr="Obraz 2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8" y="2857500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 descr="Obraz 2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813" y="5000625"/>
            <a:ext cx="2438400" cy="1757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az 8" descr="Obraz 3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50" y="4929188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0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Teatr Globe</a:t>
            </a:r>
            <a:endParaRPr lang="pl-PL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50" y="85725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sz="1600" b="1" smtClean="0"/>
              <a:t>Globe Theatre</a:t>
            </a:r>
            <a:r>
              <a:rPr lang="pl-PL" sz="1600" smtClean="0"/>
              <a:t> </a:t>
            </a:r>
            <a:r>
              <a:rPr lang="pl-PL" sz="1400" smtClean="0"/>
              <a:t>(pol. </a:t>
            </a:r>
            <a:r>
              <a:rPr lang="pl-PL" sz="1400" i="1" smtClean="0"/>
              <a:t>Pod kulą ziemską</a:t>
            </a:r>
            <a:r>
              <a:rPr lang="pl-PL" sz="1400" smtClean="0"/>
              <a:t>) – teatr w Londynie działający w latach 1599-1642, założony przez R. i C. Burbage. Jednym z udziałowców był William Szekspir Wystawiane były tam premiery jego utworów oraz sztuki Bena Jonsona i J. Webstera. Aktorami byli wyłącznie mężczyźni.Teatr został zbudowany w 1599 roku. Spłonął w pożarze w 1613, odbudowano go w 1614 roku. Budowla została zrekonstruowana według projektu firmy Buro Happold i otwarta w 1997 roku.</a:t>
            </a:r>
          </a:p>
          <a:p>
            <a:pPr>
              <a:buFont typeface="Arial" charset="0"/>
              <a:buNone/>
            </a:pPr>
            <a:endParaRPr lang="pl-PL" smtClean="0"/>
          </a:p>
        </p:txBody>
      </p:sp>
      <p:pic>
        <p:nvPicPr>
          <p:cNvPr id="4" name="Obraz 3" descr="Obraz 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50" y="2571750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 descr="Obraz 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8" y="2786063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Obraz 9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88" y="4929188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 descr="Obraz 9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13" y="2571750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 descr="Obraz 9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63" y="4714875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az 8" descr="Obraz 9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75" y="4572000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7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B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5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Stonehenge</a:t>
            </a:r>
            <a:endParaRPr lang="pl-PL" b="1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92868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sz="1800" b="1" smtClean="0"/>
              <a:t>Stonehenge</a:t>
            </a:r>
            <a:r>
              <a:rPr lang="pl-PL" sz="1800" smtClean="0"/>
              <a:t> </a:t>
            </a:r>
            <a:r>
              <a:rPr lang="pl-PL" sz="1400" smtClean="0"/>
              <a:t>–</a:t>
            </a:r>
            <a:r>
              <a:rPr lang="pl-PL" sz="1600" smtClean="0"/>
              <a:t> jedna z najsłynniejszych europejskich budowli megalitycznych, pochodząca z epoki neolitu oraz brązu. Składa się z wałów ziemnych otaczających duży zespół stojących kamieni.</a:t>
            </a:r>
            <a:r>
              <a:rPr lang="pl-PL" sz="1600" b="1" smtClean="0"/>
              <a:t>   </a:t>
            </a:r>
            <a:r>
              <a:rPr lang="pl-PL" sz="1600" smtClean="0"/>
              <a:t>Jest to magiczne miejsce, o którym wciąż nie wiemy wszystkiego… </a:t>
            </a:r>
          </a:p>
        </p:txBody>
      </p:sp>
      <p:pic>
        <p:nvPicPr>
          <p:cNvPr id="5" name="Obraz 4" descr="Obraz 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" y="2428875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P1130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75" y="2786063"/>
            <a:ext cx="3214688" cy="2411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 descr="P11303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3" y="4286250"/>
            <a:ext cx="2643187" cy="1768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 descr="Obraz 4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63" y="2214563"/>
            <a:ext cx="2311400" cy="3081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 descr="Obraz 3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13" y="4857750"/>
            <a:ext cx="2533650" cy="1900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az 8" descr="Obraz 4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72125" y="4929188"/>
            <a:ext cx="2286000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8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625" y="-14287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Bath</a:t>
            </a:r>
            <a:endParaRPr lang="pl-PL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50" y="7858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sz="1600" b="1" smtClean="0"/>
              <a:t>Bath</a:t>
            </a:r>
            <a:r>
              <a:rPr lang="pl-PL" smtClean="0"/>
              <a:t> </a:t>
            </a:r>
            <a:r>
              <a:rPr lang="pl-PL" sz="1400" smtClean="0"/>
              <a:t>– miasto w Anglii. Miasto posiada status </a:t>
            </a:r>
            <a:r>
              <a:rPr lang="pl-PL" sz="1400" i="1" smtClean="0"/>
              <a:t>city</a:t>
            </a:r>
            <a:r>
              <a:rPr lang="pl-PL" sz="1400" smtClean="0"/>
              <a:t>, nadany przez królową Elżbietę w roku 1590. W roku 1889 uzyskało status gminy miejskiej, od roku 1996 jest centrum administracyjnym jednostki autonomicznej Bath and North East Somerset.</a:t>
            </a:r>
          </a:p>
          <a:p>
            <a:pPr>
              <a:buFont typeface="Arial" charset="0"/>
              <a:buNone/>
            </a:pPr>
            <a:r>
              <a:rPr lang="pl-PL" sz="1400" smtClean="0"/>
              <a:t>Miasto położone jest w dolinie rzeki Avon, w miejscu, gdzie występowały naturalne wody geotermalne. Kolonizatorzy rzymscy wybudowali tu łaźnie i świątynię i nazwali to miejsce </a:t>
            </a:r>
            <a:r>
              <a:rPr lang="pl-PL" sz="1400" i="1" smtClean="0"/>
              <a:t>Aqua Sulis</a:t>
            </a:r>
            <a:r>
              <a:rPr lang="pl-PL" sz="1400" smtClean="0"/>
              <a:t>. W roku 973 w Bath koronowano na króla Anglii Edgara.</a:t>
            </a:r>
          </a:p>
          <a:p>
            <a:endParaRPr lang="pl-PL" smtClean="0"/>
          </a:p>
        </p:txBody>
      </p:sp>
      <p:pic>
        <p:nvPicPr>
          <p:cNvPr id="4" name="Obraz 3" descr="Obraz 4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688" y="4357688"/>
            <a:ext cx="2295525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 descr="Obraz 4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3" y="3500438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Obraz 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38" y="3357563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 descr="Obraz 4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5" y="4286250"/>
            <a:ext cx="18288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 descr="P11303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5" y="5286375"/>
            <a:ext cx="219075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az 9" descr="P11303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8813" y="5000625"/>
            <a:ext cx="2476500" cy="1643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8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764</Words>
  <Application>Microsoft Office PowerPoint</Application>
  <PresentationFormat>Pokaz na ekranie (4:3)</PresentationFormat>
  <Paragraphs>44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Slajd 1</vt:lpstr>
      <vt:lpstr>Londyn</vt:lpstr>
      <vt:lpstr>Co widzieliśmy w Londynie:</vt:lpstr>
      <vt:lpstr>Muzeum Sherlocka Holmesa </vt:lpstr>
      <vt:lpstr>Muzeum Nauki</vt:lpstr>
      <vt:lpstr>Muzeum Historii Naturalnej</vt:lpstr>
      <vt:lpstr>Teatr Globe</vt:lpstr>
      <vt:lpstr>Stonehenge</vt:lpstr>
      <vt:lpstr>Bath</vt:lpstr>
      <vt:lpstr>Brighton</vt:lpstr>
      <vt:lpstr>Co widzieliśmy w Brighton: </vt:lpstr>
      <vt:lpstr>Oxford</vt:lpstr>
      <vt:lpstr>Wykonanie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MaNiAc!</dc:creator>
  <cp:lastModifiedBy>Windows User</cp:lastModifiedBy>
  <cp:revision>52</cp:revision>
  <dcterms:created xsi:type="dcterms:W3CDTF">2011-10-15T11:41:18Z</dcterms:created>
  <dcterms:modified xsi:type="dcterms:W3CDTF">2015-02-17T17:25:35Z</dcterms:modified>
</cp:coreProperties>
</file>