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sldIdLst>
    <p:sldId id="256" r:id="rId2"/>
    <p:sldId id="266" r:id="rId3"/>
    <p:sldId id="258" r:id="rId4"/>
    <p:sldId id="260" r:id="rId5"/>
    <p:sldId id="261" r:id="rId6"/>
    <p:sldId id="264" r:id="rId7"/>
    <p:sldId id="265" r:id="rId8"/>
    <p:sldId id="257" r:id="rId9"/>
    <p:sldId id="259" r:id="rId10"/>
    <p:sldId id="262" r:id="rId11"/>
    <p:sldId id="263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74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07618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6785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31893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7112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895149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07221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3679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1609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79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3196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7805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0610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9096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1069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8493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23282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39561-2AE1-498B-BA2E-70FBB9388546}" type="datetimeFigureOut">
              <a:rPr lang="pl-PL" smtClean="0"/>
              <a:pPr/>
              <a:t>12.04.2019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B3D00BE-2B81-4021-96E7-F09697DEECA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0451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righton_Dome" TargetMode="Externa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flickr.com/photos/collylogic/7989879907/" TargetMode="External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ayeimtellingya.blogspot.com/2009_01_01_archive.html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4.png"/><Relationship Id="rId7" Type="http://schemas.openxmlformats.org/officeDocument/2006/relationships/hyperlink" Target="https://www.iha.com.de/Ferienwohnungen-Brighton/:q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hyperlink" Target="https://en.wikipedia.org/wiki/Brighto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DE902E4-DF38-4E36-AA52-3D743BA36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3958" y="780365"/>
            <a:ext cx="3932237" cy="940905"/>
          </a:xfrm>
        </p:spPr>
        <p:txBody>
          <a:bodyPr>
            <a:noAutofit/>
          </a:bodyPr>
          <a:lstStyle/>
          <a:p>
            <a:r>
              <a:rPr lang="pl-PL" sz="6000" b="1" dirty="0">
                <a:solidFill>
                  <a:schemeClr val="accent1">
                    <a:lumMod val="75000"/>
                  </a:schemeClr>
                </a:solidFill>
              </a:rPr>
              <a:t>BRIGHTON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826219F-D754-4BB8-9D35-1D5EA26066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11566" y="4863411"/>
            <a:ext cx="4827104" cy="940906"/>
          </a:xfrm>
        </p:spPr>
        <p:txBody>
          <a:bodyPr>
            <a:normAutofit/>
          </a:bodyPr>
          <a:lstStyle/>
          <a:p>
            <a:pPr algn="l"/>
            <a:r>
              <a:rPr lang="pl-PL" sz="2600" b="1" dirty="0">
                <a:solidFill>
                  <a:schemeClr val="accent1">
                    <a:lumMod val="75000"/>
                  </a:schemeClr>
                </a:solidFill>
              </a:rPr>
              <a:t>Author: Michalina Kujawiak</a:t>
            </a:r>
          </a:p>
          <a:p>
            <a:pPr algn="l"/>
            <a:r>
              <a:rPr lang="pl-PL" sz="1800" dirty="0" err="1">
                <a:solidFill>
                  <a:schemeClr val="accent1">
                    <a:lumMod val="75000"/>
                  </a:schemeClr>
                </a:solidFill>
              </a:rPr>
              <a:t>Suppervised</a:t>
            </a:r>
            <a:r>
              <a:rPr lang="pl-PL" sz="1800" dirty="0">
                <a:solidFill>
                  <a:schemeClr val="accent1">
                    <a:lumMod val="75000"/>
                  </a:schemeClr>
                </a:solidFill>
              </a:rPr>
              <a:t> by: Małgorzata Stasińska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33BC77A0-C907-4FE2-B6EF-BD1D9EDCAAC4}"/>
              </a:ext>
            </a:extLst>
          </p:cNvPr>
          <p:cNvSpPr txBox="1"/>
          <p:nvPr/>
        </p:nvSpPr>
        <p:spPr>
          <a:xfrm>
            <a:off x="484945" y="5892104"/>
            <a:ext cx="7667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err="1">
                <a:solidFill>
                  <a:schemeClr val="accent1">
                    <a:lumMod val="75000"/>
                  </a:schemeClr>
                </a:solidFill>
              </a:rPr>
              <a:t>Primary</a:t>
            </a:r>
            <a:r>
              <a:rPr lang="pl-PL" b="1" dirty="0">
                <a:solidFill>
                  <a:schemeClr val="accent1">
                    <a:lumMod val="75000"/>
                  </a:schemeClr>
                </a:solidFill>
              </a:rPr>
              <a:t> School numer 6 in Zgierz with </a:t>
            </a:r>
            <a:r>
              <a:rPr lang="pl-PL" b="1" dirty="0" err="1">
                <a:solidFill>
                  <a:schemeClr val="accent1">
                    <a:lumMod val="75000"/>
                  </a:schemeClr>
                </a:solidFill>
              </a:rPr>
              <a:t>Bilingual</a:t>
            </a:r>
            <a:r>
              <a:rPr lang="pl-PL" b="1" dirty="0">
                <a:solidFill>
                  <a:schemeClr val="accent1">
                    <a:lumMod val="75000"/>
                  </a:schemeClr>
                </a:solidFill>
              </a:rPr>
              <a:t> and Sports </a:t>
            </a:r>
            <a:r>
              <a:rPr lang="pl-PL" b="1" dirty="0" err="1">
                <a:solidFill>
                  <a:schemeClr val="accent1">
                    <a:lumMod val="75000"/>
                  </a:schemeClr>
                </a:solidFill>
              </a:rPr>
              <a:t>Classes</a:t>
            </a:r>
            <a:endParaRPr lang="pl-PL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0034BB5-EDFF-4A7B-B657-AE4BB685499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1855" y="2014326"/>
            <a:ext cx="4241949" cy="282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9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13">
            <a:extLst>
              <a:ext uri="{FF2B5EF4-FFF2-40B4-BE49-F238E27FC236}">
                <a16:creationId xmlns:a16="http://schemas.microsoft.com/office/drawing/2014/main" id="{5E7C6FB2-8D54-49F6-AD99-A87D2F9F38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5B78F7DD-4E31-4D90-A237-C5FA3FF019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A3D78EB-B8AB-4890-ACB5-626E6E7BE1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A4F4A4B-F440-4349-B8D1-38D3783817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23">
              <a:extLst>
                <a:ext uri="{FF2B5EF4-FFF2-40B4-BE49-F238E27FC236}">
                  <a16:creationId xmlns:a16="http://schemas.microsoft.com/office/drawing/2014/main" id="{7E064F14-13AA-4DD6-BDD4-8BF234A00C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5">
              <a:extLst>
                <a:ext uri="{FF2B5EF4-FFF2-40B4-BE49-F238E27FC236}">
                  <a16:creationId xmlns:a16="http://schemas.microsoft.com/office/drawing/2014/main" id="{3D1524CF-30E5-4311-8FBF-6345A3E94B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B3165A77-5FB0-4E9A-853A-D3349DD75D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538B3FC4-8BCC-417E-BAC3-6E67F3BC63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8">
              <a:extLst>
                <a:ext uri="{FF2B5EF4-FFF2-40B4-BE49-F238E27FC236}">
                  <a16:creationId xmlns:a16="http://schemas.microsoft.com/office/drawing/2014/main" id="{843B7FC9-43EB-439E-ACC6-EF2819C585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9">
              <a:extLst>
                <a:ext uri="{FF2B5EF4-FFF2-40B4-BE49-F238E27FC236}">
                  <a16:creationId xmlns:a16="http://schemas.microsoft.com/office/drawing/2014/main" id="{4D6E9D09-8AAF-4A1E-B186-878965EB65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5F2191CB-1129-4C0F-BCBE-ADCFF12A6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7" name="Symbol zastępczy zawartości 6">
            <a:extLst>
              <a:ext uri="{FF2B5EF4-FFF2-40B4-BE49-F238E27FC236}">
                <a16:creationId xmlns:a16="http://schemas.microsoft.com/office/drawing/2014/main" id="{73C1065B-D318-4AEF-BD67-F04F94CE2FE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/>
          <a:srcRect l="33987" r="922" b="-2"/>
          <a:stretch/>
        </p:blipFill>
        <p:spPr>
          <a:xfrm>
            <a:off x="3078396" y="10"/>
            <a:ext cx="3030396" cy="2618824"/>
          </a:xfrm>
          <a:custGeom>
            <a:avLst/>
            <a:gdLst>
              <a:gd name="connsiteX0" fmla="*/ 398252 w 3030396"/>
              <a:gd name="connsiteY0" fmla="*/ 0 h 2618834"/>
              <a:gd name="connsiteX1" fmla="*/ 1887012 w 3030396"/>
              <a:gd name="connsiteY1" fmla="*/ 0 h 2618834"/>
              <a:gd name="connsiteX2" fmla="*/ 1887012 w 3030396"/>
              <a:gd name="connsiteY2" fmla="*/ 1 h 2618834"/>
              <a:gd name="connsiteX3" fmla="*/ 3030396 w 3030396"/>
              <a:gd name="connsiteY3" fmla="*/ 1 h 2618834"/>
              <a:gd name="connsiteX4" fmla="*/ 2639222 w 3030396"/>
              <a:gd name="connsiteY4" fmla="*/ 2618834 h 2618834"/>
              <a:gd name="connsiteX5" fmla="*/ 0 w 3030396"/>
              <a:gd name="connsiteY5" fmla="*/ 2618834 h 261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30396" h="2618834">
                <a:moveTo>
                  <a:pt x="398252" y="0"/>
                </a:moveTo>
                <a:lnTo>
                  <a:pt x="1887012" y="0"/>
                </a:lnTo>
                <a:lnTo>
                  <a:pt x="1887012" y="1"/>
                </a:lnTo>
                <a:lnTo>
                  <a:pt x="3030396" y="1"/>
                </a:lnTo>
                <a:lnTo>
                  <a:pt x="2639222" y="2618834"/>
                </a:lnTo>
                <a:lnTo>
                  <a:pt x="0" y="2618834"/>
                </a:lnTo>
                <a:close/>
              </a:path>
            </a:pathLst>
          </a:cu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888BB26A-6CF9-48CD-A8FF-5216977D2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8790" y="2232539"/>
            <a:ext cx="3165212" cy="23394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400"/>
              <a:t>BRIGHTON DOME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CE5AC588-692A-4BFD-B9B4-29B0224C42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4558" r="8002" b="-3"/>
          <a:stretch/>
        </p:blipFill>
        <p:spPr>
          <a:xfrm>
            <a:off x="440943" y="10"/>
            <a:ext cx="3038117" cy="2618824"/>
          </a:xfrm>
          <a:custGeom>
            <a:avLst/>
            <a:gdLst>
              <a:gd name="connsiteX0" fmla="*/ 389438 w 3038117"/>
              <a:gd name="connsiteY0" fmla="*/ 0 h 2618834"/>
              <a:gd name="connsiteX1" fmla="*/ 3038117 w 3038117"/>
              <a:gd name="connsiteY1" fmla="*/ 0 h 2618834"/>
              <a:gd name="connsiteX2" fmla="*/ 2639865 w 3038117"/>
              <a:gd name="connsiteY2" fmla="*/ 2618834 h 2618834"/>
              <a:gd name="connsiteX3" fmla="*/ 0 w 3038117"/>
              <a:gd name="connsiteY3" fmla="*/ 2618834 h 261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8117" h="2618834">
                <a:moveTo>
                  <a:pt x="389438" y="0"/>
                </a:moveTo>
                <a:lnTo>
                  <a:pt x="3038117" y="0"/>
                </a:lnTo>
                <a:lnTo>
                  <a:pt x="2639865" y="2618834"/>
                </a:lnTo>
                <a:lnTo>
                  <a:pt x="0" y="2618834"/>
                </a:lnTo>
                <a:close/>
              </a:path>
            </a:pathLst>
          </a:cu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A8965E38-04B3-4C65-973A-522E63E440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9403" r="13382" b="2"/>
          <a:stretch/>
        </p:blipFill>
        <p:spPr>
          <a:xfrm>
            <a:off x="1" y="2618834"/>
            <a:ext cx="5717617" cy="4239166"/>
          </a:xfrm>
          <a:custGeom>
            <a:avLst/>
            <a:gdLst>
              <a:gd name="connsiteX0" fmla="*/ 440944 w 5717617"/>
              <a:gd name="connsiteY0" fmla="*/ 0 h 4239166"/>
              <a:gd name="connsiteX1" fmla="*/ 5717617 w 5717617"/>
              <a:gd name="connsiteY1" fmla="*/ 0 h 4239166"/>
              <a:gd name="connsiteX2" fmla="*/ 5084413 w 5717617"/>
              <a:gd name="connsiteY2" fmla="*/ 4239166 h 4239166"/>
              <a:gd name="connsiteX3" fmla="*/ 0 w 5717617"/>
              <a:gd name="connsiteY3" fmla="*/ 4239166 h 4239166"/>
              <a:gd name="connsiteX4" fmla="*/ 0 w 5717617"/>
              <a:gd name="connsiteY4" fmla="*/ 2965186 h 423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7617" h="4239166">
                <a:moveTo>
                  <a:pt x="440944" y="0"/>
                </a:moveTo>
                <a:lnTo>
                  <a:pt x="5717617" y="0"/>
                </a:lnTo>
                <a:lnTo>
                  <a:pt x="5084413" y="4239166"/>
                </a:lnTo>
                <a:lnTo>
                  <a:pt x="0" y="4239166"/>
                </a:lnTo>
                <a:lnTo>
                  <a:pt x="0" y="2965186"/>
                </a:lnTo>
                <a:close/>
              </a:path>
            </a:pathLst>
          </a:cu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DCCDECC-5B71-40E1-B6AD-CDF74F75D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40943" y="2618834"/>
            <a:ext cx="52838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6141C3B-6F2D-477B-A89E-8C6586248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3078396" y="0"/>
            <a:ext cx="400664" cy="26188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5563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CAF1EFD-231E-4CA1-A0A7-531C33343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4458" y="442495"/>
            <a:ext cx="1285577" cy="576262"/>
          </a:xfrm>
        </p:spPr>
        <p:txBody>
          <a:bodyPr/>
          <a:lstStyle/>
          <a:p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POLISH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FA9FC0C-4DF9-4C4B-B030-9D45D9AD3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81762" y="1210522"/>
            <a:ext cx="4185623" cy="24645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000" dirty="0" err="1">
                <a:solidFill>
                  <a:schemeClr val="tx1"/>
                </a:solidFill>
              </a:rPr>
              <a:t>Brighton</a:t>
            </a:r>
            <a:r>
              <a:rPr lang="pl-PL" sz="2000" dirty="0">
                <a:solidFill>
                  <a:schemeClr val="tx1"/>
                </a:solidFill>
              </a:rPr>
              <a:t> </a:t>
            </a:r>
            <a:r>
              <a:rPr lang="pl-PL" sz="2000" dirty="0" err="1">
                <a:solidFill>
                  <a:schemeClr val="tx1"/>
                </a:solidFill>
              </a:rPr>
              <a:t>Dome</a:t>
            </a:r>
            <a:r>
              <a:rPr lang="pl-PL" sz="2000" dirty="0">
                <a:solidFill>
                  <a:schemeClr val="tx1"/>
                </a:solidFill>
              </a:rPr>
              <a:t> to dawna siedziba Targów Kukurydzy (w XIX wieku sprzedawano tam zboża i kukurydzę). </a:t>
            </a:r>
          </a:p>
          <a:p>
            <a:pPr marL="0" indent="0">
              <a:buNone/>
            </a:pPr>
            <a:r>
              <a:rPr lang="pl-PL" sz="2000" dirty="0">
                <a:solidFill>
                  <a:schemeClr val="tx1"/>
                </a:solidFill>
              </a:rPr>
              <a:t>Obecnie jest to miejsce sztuki, które obejmuje salę koncertową i Studio Teatralne.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1B286FE-74B9-47F6-9DF9-B66167A45E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02514" y="442495"/>
            <a:ext cx="1338921" cy="576262"/>
          </a:xfrm>
        </p:spPr>
        <p:txBody>
          <a:bodyPr/>
          <a:lstStyle/>
          <a:p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ENGLISH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C5754E51-FD74-4EB6-A72E-F12408A1D3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300418" y="1117756"/>
            <a:ext cx="4185617" cy="23112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</a:rPr>
              <a:t>Brighton Dome </a:t>
            </a:r>
            <a:r>
              <a:rPr lang="pl-PL" sz="2000" dirty="0" err="1">
                <a:solidFill>
                  <a:schemeClr val="tx1"/>
                </a:solidFill>
              </a:rPr>
              <a:t>is</a:t>
            </a:r>
            <a:r>
              <a:rPr lang="pl-PL" sz="2000" dirty="0">
                <a:solidFill>
                  <a:schemeClr val="tx1"/>
                </a:solidFill>
              </a:rPr>
              <a:t> </a:t>
            </a:r>
            <a:r>
              <a:rPr lang="pl-PL" sz="2000" dirty="0" err="1">
                <a:solidFill>
                  <a:schemeClr val="tx1"/>
                </a:solidFill>
              </a:rPr>
              <a:t>an</a:t>
            </a:r>
            <a:r>
              <a:rPr lang="pl-PL" sz="2000" dirty="0">
                <a:solidFill>
                  <a:schemeClr val="tx1"/>
                </a:solidFill>
              </a:rPr>
              <a:t> </a:t>
            </a:r>
            <a:r>
              <a:rPr lang="pl-PL" sz="2000" dirty="0" err="1">
                <a:solidFill>
                  <a:schemeClr val="tx1"/>
                </a:solidFill>
              </a:rPr>
              <a:t>old</a:t>
            </a:r>
            <a:r>
              <a:rPr lang="pl-PL" sz="2000" dirty="0">
                <a:solidFill>
                  <a:schemeClr val="tx1"/>
                </a:solidFill>
              </a:rPr>
              <a:t> </a:t>
            </a:r>
            <a:r>
              <a:rPr lang="pl-PL" sz="2000" dirty="0" err="1">
                <a:solidFill>
                  <a:schemeClr val="tx1"/>
                </a:solidFill>
              </a:rPr>
              <a:t>Corn</a:t>
            </a:r>
            <a:r>
              <a:rPr lang="pl-PL" sz="2000" dirty="0">
                <a:solidFill>
                  <a:schemeClr val="tx1"/>
                </a:solidFill>
              </a:rPr>
              <a:t> Market, a popular place in the 19th </a:t>
            </a:r>
            <a:r>
              <a:rPr lang="pl-PL" sz="2000" dirty="0" err="1">
                <a:solidFill>
                  <a:schemeClr val="tx1"/>
                </a:solidFill>
              </a:rPr>
              <a:t>century</a:t>
            </a:r>
            <a:r>
              <a:rPr lang="pl-PL" sz="2000" dirty="0">
                <a:solidFill>
                  <a:schemeClr val="tx1"/>
                </a:solidFill>
              </a:rPr>
              <a:t> for </a:t>
            </a:r>
            <a:r>
              <a:rPr lang="pl-PL" sz="2000" dirty="0" err="1">
                <a:solidFill>
                  <a:schemeClr val="tx1"/>
                </a:solidFill>
              </a:rPr>
              <a:t>selling</a:t>
            </a:r>
            <a:r>
              <a:rPr lang="pl-PL" sz="2000" dirty="0">
                <a:solidFill>
                  <a:schemeClr val="tx1"/>
                </a:solidFill>
              </a:rPr>
              <a:t> and </a:t>
            </a:r>
            <a:r>
              <a:rPr lang="pl-PL" sz="2000" dirty="0" err="1">
                <a:solidFill>
                  <a:schemeClr val="tx1"/>
                </a:solidFill>
              </a:rPr>
              <a:t>buying</a:t>
            </a:r>
            <a:r>
              <a:rPr lang="pl-PL" sz="2000" dirty="0">
                <a:solidFill>
                  <a:schemeClr val="tx1"/>
                </a:solidFill>
              </a:rPr>
              <a:t> </a:t>
            </a:r>
            <a:r>
              <a:rPr lang="pl-PL" sz="2000" dirty="0" err="1">
                <a:solidFill>
                  <a:schemeClr val="tx1"/>
                </a:solidFill>
              </a:rPr>
              <a:t>wheat</a:t>
            </a:r>
            <a:r>
              <a:rPr lang="pl-PL" sz="2000" dirty="0">
                <a:solidFill>
                  <a:schemeClr val="tx1"/>
                </a:solidFill>
              </a:rPr>
              <a:t> and </a:t>
            </a:r>
            <a:r>
              <a:rPr lang="pl-PL" sz="2000" dirty="0" err="1">
                <a:solidFill>
                  <a:schemeClr val="tx1"/>
                </a:solidFill>
              </a:rPr>
              <a:t>corn</a:t>
            </a:r>
            <a:r>
              <a:rPr lang="pl-PL" sz="2000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pl-PL" sz="2000" dirty="0" err="1">
                <a:solidFill>
                  <a:schemeClr val="tx1"/>
                </a:solidFill>
              </a:rPr>
              <a:t>Nowadays</a:t>
            </a:r>
            <a:r>
              <a:rPr lang="pl-PL" sz="2000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is a place of art that includes a concert hall, maize exchange and a theater studio.</a:t>
            </a:r>
            <a:endParaRPr lang="pl-PL" sz="2000" dirty="0">
              <a:solidFill>
                <a:schemeClr val="tx1"/>
              </a:solidFill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34AF0355-F487-4460-B0E2-2351D6435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81762" y="3848839"/>
            <a:ext cx="3695082" cy="256666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38643E6E-487B-4222-A996-B96D6F1F7F8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46171" y="3866876"/>
            <a:ext cx="3388951" cy="2512657"/>
          </a:xfrm>
          <a:prstGeom prst="rect">
            <a:avLst/>
          </a:prstGeom>
        </p:spPr>
      </p:pic>
      <p:pic>
        <p:nvPicPr>
          <p:cNvPr id="10" name="Obraz 9" descr="Obraz zawierający sufit, wewnątrz, sala, widownia&#10;&#10;Opis wygenerowany automatycznie">
            <a:extLst>
              <a:ext uri="{FF2B5EF4-FFF2-40B4-BE49-F238E27FC236}">
                <a16:creationId xmlns:a16="http://schemas.microsoft.com/office/drawing/2014/main" id="{F8CD339B-C293-4BB0-B761-C3A06CA43E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404449" y="3866876"/>
            <a:ext cx="3005792" cy="254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842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5AFB369-4673-4727-A7CD-D86AFE0AE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50709826-4D6B-4A97-8DB3-5DA1666262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7263F58-6EE6-45B3-9BF2-C0BD5D30A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197CE03-EB81-4718-BEA1-C2D488961E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A3451629-72D6-4E33-A99A-40FAF7445D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E04F0FD4-BCD5-4435-A6B5-A2E69303B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DE110F09-1C81-4E73-B5E9-D857CD879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273A9C01-06BD-4E8E-8BBF-2E2A9ECF49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B206C9B2-27BE-4B6F-A4D0-485FBBEB58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2E7D673E-0C5C-4F2B-B46E-3E9286B9E8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F0F78B34-9B26-4CA9-B8F0-B9638730F9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7" name="Obraz 6">
            <a:extLst>
              <a:ext uri="{FF2B5EF4-FFF2-40B4-BE49-F238E27FC236}">
                <a16:creationId xmlns:a16="http://schemas.microsoft.com/office/drawing/2014/main" id="{BB710615-8720-46D0-958B-16C7106523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7777" t="7688" r="1" b="1404"/>
          <a:stretch/>
        </p:blipFill>
        <p:spPr>
          <a:xfrm>
            <a:off x="1" y="10"/>
            <a:ext cx="12191999" cy="6857990"/>
          </a:xfrm>
          <a:prstGeom prst="rect">
            <a:avLst/>
          </a:prstGeom>
        </p:spPr>
      </p:pic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948AE52C-AD58-4D7E-BBEC-741EA69A9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Parallelogram 25">
            <a:extLst>
              <a:ext uri="{FF2B5EF4-FFF2-40B4-BE49-F238E27FC236}">
                <a16:creationId xmlns:a16="http://schemas.microsoft.com/office/drawing/2014/main" id="{EB3158C7-B011-4D27-BC9D-27EA5BE02D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84541" y="0"/>
            <a:ext cx="7315200" cy="6858000"/>
          </a:xfrm>
          <a:prstGeom prst="parallelogram">
            <a:avLst>
              <a:gd name="adj" fmla="val 14937"/>
            </a:avLst>
          </a:prstGeom>
          <a:solidFill>
            <a:schemeClr val="tx1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295AA18-FA8B-4B5D-9477-7F5F51288F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E377175-C211-4D7B-89F7-92406DBD73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23">
            <a:extLst>
              <a:ext uri="{FF2B5EF4-FFF2-40B4-BE49-F238E27FC236}">
                <a16:creationId xmlns:a16="http://schemas.microsoft.com/office/drawing/2014/main" id="{40EA1C2A-B332-4211-8479-EA99BC303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25">
            <a:extLst>
              <a:ext uri="{FF2B5EF4-FFF2-40B4-BE49-F238E27FC236}">
                <a16:creationId xmlns:a16="http://schemas.microsoft.com/office/drawing/2014/main" id="{24A97CC0-C913-4A9C-B6E8-755C7D15EA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9DFA36DF-98BD-46D3-A75B-97154DB48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1625971F-9170-4D7D-84D0-D012B9BC0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4200" y="1678665"/>
            <a:ext cx="4569803" cy="236913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400"/>
              <a:t>THE END</a:t>
            </a:r>
          </a:p>
        </p:txBody>
      </p:sp>
      <p:sp>
        <p:nvSpPr>
          <p:cNvPr id="38" name="Rectangle 27">
            <a:extLst>
              <a:ext uri="{FF2B5EF4-FFF2-40B4-BE49-F238E27FC236}">
                <a16:creationId xmlns:a16="http://schemas.microsoft.com/office/drawing/2014/main" id="{D1D22F90-51DE-40F7-96EE-8E9894DF0E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Rectangle 28">
            <a:extLst>
              <a:ext uri="{FF2B5EF4-FFF2-40B4-BE49-F238E27FC236}">
                <a16:creationId xmlns:a16="http://schemas.microsoft.com/office/drawing/2014/main" id="{F45D120E-4F36-4767-98FA-949993B8E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2" name="Rectangle 29">
            <a:extLst>
              <a:ext uri="{FF2B5EF4-FFF2-40B4-BE49-F238E27FC236}">
                <a16:creationId xmlns:a16="http://schemas.microsoft.com/office/drawing/2014/main" id="{B541A2F0-1EDC-4D03-94AC-35BC742CEA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08CE2AE4-51CC-4060-8818-423BB07BF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570681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12">
            <a:extLst>
              <a:ext uri="{FF2B5EF4-FFF2-40B4-BE49-F238E27FC236}">
                <a16:creationId xmlns:a16="http://schemas.microsoft.com/office/drawing/2014/main" id="{4815A7B4-532E-48C9-AC24-D78ACF333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D40109F4-CE5C-45F4-856E-F3F69C9FD4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CBAA4DE-3D7B-460B-AE98-D9F9990C0B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BF1ED3E-4F80-4AF6-A41B-44F53DDE61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C0B2D747-3E31-45C5-9A98-A9710A585F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5">
              <a:extLst>
                <a:ext uri="{FF2B5EF4-FFF2-40B4-BE49-F238E27FC236}">
                  <a16:creationId xmlns:a16="http://schemas.microsoft.com/office/drawing/2014/main" id="{A15FD4BA-3020-462D-8BE8-B3A65B8E49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A304284A-7318-4DD5-898C-2F6B23C778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7">
              <a:extLst>
                <a:ext uri="{FF2B5EF4-FFF2-40B4-BE49-F238E27FC236}">
                  <a16:creationId xmlns:a16="http://schemas.microsoft.com/office/drawing/2014/main" id="{9DF48E66-B635-4509-B115-E0987C014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8">
              <a:extLst>
                <a:ext uri="{FF2B5EF4-FFF2-40B4-BE49-F238E27FC236}">
                  <a16:creationId xmlns:a16="http://schemas.microsoft.com/office/drawing/2014/main" id="{E3B96D94-5F5A-4F4C-810C-917BF4D266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9">
              <a:extLst>
                <a:ext uri="{FF2B5EF4-FFF2-40B4-BE49-F238E27FC236}">
                  <a16:creationId xmlns:a16="http://schemas.microsoft.com/office/drawing/2014/main" id="{7F3782D6-BFF8-4389-9D39-A023ADAA92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ECE162D4-FCAE-441B-B5E9-C91DE62124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ytuł 1">
            <a:extLst>
              <a:ext uri="{FF2B5EF4-FFF2-40B4-BE49-F238E27FC236}">
                <a16:creationId xmlns:a16="http://schemas.microsoft.com/office/drawing/2014/main" id="{9D8DC115-F901-44F7-996C-C0F57C178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2161" y="1361854"/>
            <a:ext cx="4299666" cy="414226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5400" dirty="0"/>
              <a:t>BRIGHTON ON THE MAP OF GREAT BRITAIN</a:t>
            </a:r>
            <a:br>
              <a:rPr lang="pl-PL" sz="5400" dirty="0"/>
            </a:br>
            <a:br>
              <a:rPr lang="pl-PL" sz="5400" dirty="0"/>
            </a:br>
            <a:r>
              <a:rPr lang="pl-PL" sz="5400" dirty="0"/>
              <a:t>MIEJSCE NA MAPIE</a:t>
            </a:r>
            <a:endParaRPr lang="en-US" sz="5400" dirty="0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DC99427B-A97E-40A3-B1FD-4557346C6A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174" y="1270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8" name="Obraz 7" descr="Obraz zawierający tekst, mapa, wewnątrz, stół&#10;&#10;Opis wygenerowany automatycznie">
            <a:extLst>
              <a:ext uri="{FF2B5EF4-FFF2-40B4-BE49-F238E27FC236}">
                <a16:creationId xmlns:a16="http://schemas.microsoft.com/office/drawing/2014/main" id="{A564FD2F-4005-4B9F-8A13-5BFE6264A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88604" y="1361854"/>
            <a:ext cx="3765692" cy="414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162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D738D725-1CE8-42D1-A7B2-C71053FE5E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84035" y="613368"/>
            <a:ext cx="4489968" cy="1096900"/>
          </a:xfrm>
        </p:spPr>
        <p:txBody>
          <a:bodyPr/>
          <a:lstStyle/>
          <a:p>
            <a:r>
              <a:rPr lang="pl-PL" dirty="0"/>
              <a:t>ATTRACTIONS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E2B31AAC-917C-40D5-ACD6-021DD6A04A3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3425" y="957170"/>
            <a:ext cx="3617843" cy="203257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99762130-71EA-4C82-A913-3666B20C5AA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4069" y="3429000"/>
            <a:ext cx="4097199" cy="2302805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100E686C-159F-468B-80E1-4F89CD9BD35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4810" y="1825702"/>
            <a:ext cx="3885280" cy="218547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1301F5E3-C77F-40B9-ABD5-A9A231678DB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44046" y="4104461"/>
            <a:ext cx="3709793" cy="2667000"/>
          </a:xfrm>
          <a:prstGeom prst="rect">
            <a:avLst/>
          </a:prstGeom>
        </p:spPr>
      </p:pic>
      <p:pic>
        <p:nvPicPr>
          <p:cNvPr id="3" name="Obraz 2" descr="Obraz zawierający zewnętrzne, niebo, przyroda, woda&#10;&#10;Opis wygenerowany automatycznie">
            <a:extLst>
              <a:ext uri="{FF2B5EF4-FFF2-40B4-BE49-F238E27FC236}">
                <a16:creationId xmlns:a16="http://schemas.microsoft.com/office/drawing/2014/main" id="{C12F6363-A3B4-4078-A210-89B488A2E2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553840" y="3924634"/>
            <a:ext cx="3056102" cy="2846827"/>
          </a:xfrm>
          <a:prstGeom prst="rect">
            <a:avLst/>
          </a:prstGeom>
        </p:spPr>
      </p:pic>
      <p:pic>
        <p:nvPicPr>
          <p:cNvPr id="11" name="Obraz 10" descr="Obraz zawierający zewnętrzne, woda, niebo, scena&#10;&#10;Opis wygenerowany automatycznie">
            <a:extLst>
              <a:ext uri="{FF2B5EF4-FFF2-40B4-BE49-F238E27FC236}">
                <a16:creationId xmlns:a16="http://schemas.microsoft.com/office/drawing/2014/main" id="{B005598D-9E2D-41DD-AE83-54886B8223C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8412857" y="1615099"/>
            <a:ext cx="3121152" cy="20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417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5E7C6FB2-8D54-49F6-AD99-A87D2F9F38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5B78F7DD-4E31-4D90-A237-C5FA3FF019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A3D78EB-B8AB-4890-ACB5-626E6E7BE1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A4F4A4B-F440-4349-B8D1-38D3783817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23">
              <a:extLst>
                <a:ext uri="{FF2B5EF4-FFF2-40B4-BE49-F238E27FC236}">
                  <a16:creationId xmlns:a16="http://schemas.microsoft.com/office/drawing/2014/main" id="{7E064F14-13AA-4DD6-BDD4-8BF234A00C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5">
              <a:extLst>
                <a:ext uri="{FF2B5EF4-FFF2-40B4-BE49-F238E27FC236}">
                  <a16:creationId xmlns:a16="http://schemas.microsoft.com/office/drawing/2014/main" id="{3D1524CF-30E5-4311-8FBF-6345A3E94B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B3165A77-5FB0-4E9A-853A-D3349DD75D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538B3FC4-8BCC-417E-BAC3-6E67F3BC63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8">
              <a:extLst>
                <a:ext uri="{FF2B5EF4-FFF2-40B4-BE49-F238E27FC236}">
                  <a16:creationId xmlns:a16="http://schemas.microsoft.com/office/drawing/2014/main" id="{843B7FC9-43EB-439E-ACC6-EF2819C585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9">
              <a:extLst>
                <a:ext uri="{FF2B5EF4-FFF2-40B4-BE49-F238E27FC236}">
                  <a16:creationId xmlns:a16="http://schemas.microsoft.com/office/drawing/2014/main" id="{4D6E9D09-8AAF-4A1E-B186-878965EB65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5F2191CB-1129-4C0F-BCBE-ADCFF12A6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ytuł 1">
            <a:extLst>
              <a:ext uri="{FF2B5EF4-FFF2-40B4-BE49-F238E27FC236}">
                <a16:creationId xmlns:a16="http://schemas.microsoft.com/office/drawing/2014/main" id="{E738C086-F03B-4479-A90E-566869EF1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968" y="4473226"/>
            <a:ext cx="8288035" cy="109665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800" dirty="0"/>
              <a:t>ROYAL PAVILION</a:t>
            </a:r>
            <a:br>
              <a:rPr lang="pl-PL" sz="4800" dirty="0"/>
            </a:br>
            <a:r>
              <a:rPr lang="pl-PL" sz="4800" dirty="0"/>
              <a:t>PAWILON KRÓLEWSKI</a:t>
            </a:r>
            <a:endParaRPr lang="en-US" sz="4800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79DBE96F-43EF-45B0-AE26-32C7E99F40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4895" r="13416" b="5"/>
          <a:stretch/>
        </p:blipFill>
        <p:spPr>
          <a:xfrm>
            <a:off x="985969" y="609600"/>
            <a:ext cx="2606040" cy="3635025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81FDF4AD-F186-4AD5-9DAC-F5A02A65A0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0924" r="30936"/>
          <a:stretch/>
        </p:blipFill>
        <p:spPr>
          <a:xfrm>
            <a:off x="3833320" y="608009"/>
            <a:ext cx="2606040" cy="3635025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1B8D6530-401E-4C42-9C69-F22AC45120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28503" r="31170" b="2"/>
          <a:stretch/>
        </p:blipFill>
        <p:spPr>
          <a:xfrm>
            <a:off x="6667962" y="608009"/>
            <a:ext cx="2606040" cy="363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977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B4270DE-40CB-426B-B73C-3FE05AD0DB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3883" y="363747"/>
            <a:ext cx="1298829" cy="576262"/>
          </a:xfrm>
        </p:spPr>
        <p:txBody>
          <a:bodyPr/>
          <a:lstStyle/>
          <a:p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POLISH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C082CF47-1AA5-4372-AB3F-A3978DEC7F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0744" y="1175961"/>
            <a:ext cx="4185623" cy="22530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000" dirty="0">
                <a:solidFill>
                  <a:schemeClr val="tx1"/>
                </a:solidFill>
              </a:rPr>
              <a:t>To była rezydencja królewska w </a:t>
            </a:r>
            <a:r>
              <a:rPr lang="pl-PL" sz="2000" dirty="0" err="1">
                <a:solidFill>
                  <a:schemeClr val="tx1"/>
                </a:solidFill>
              </a:rPr>
              <a:t>Brighton</a:t>
            </a:r>
            <a:r>
              <a:rPr lang="pl-PL" sz="2000" dirty="0">
                <a:solidFill>
                  <a:schemeClr val="tx1"/>
                </a:solidFill>
              </a:rPr>
              <a:t>, obecnie przekształcona w muzeum. Budynek ma formę pałacu, stanowiącego próbę połączenia neogotyku z architekturą charakterystyczną dla państwa Wielkich Mogołów.</a:t>
            </a:r>
            <a:endParaRPr lang="pl-PL" sz="2000" dirty="0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4945131-163A-43B4-87B9-0AAEB0D972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749505" y="363747"/>
            <a:ext cx="1471443" cy="576262"/>
          </a:xfrm>
        </p:spPr>
        <p:txBody>
          <a:bodyPr/>
          <a:lstStyle/>
          <a:p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ENGLISH</a:t>
            </a:r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92391C6E-CAF3-4E83-8115-AB9F9850EC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02853" y="1175960"/>
            <a:ext cx="4185617" cy="23756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</a:rPr>
              <a:t>It was a </a:t>
            </a:r>
            <a:r>
              <a:rPr lang="pl-PL" sz="2000" dirty="0">
                <a:solidFill>
                  <a:schemeClr val="tx1"/>
                </a:solidFill>
              </a:rPr>
              <a:t>R</a:t>
            </a:r>
            <a:r>
              <a:rPr lang="en-US" sz="2000" dirty="0" err="1">
                <a:solidFill>
                  <a:schemeClr val="tx1"/>
                </a:solidFill>
              </a:rPr>
              <a:t>oyal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pl-PL" sz="2000" dirty="0">
                <a:solidFill>
                  <a:schemeClr val="tx1"/>
                </a:solidFill>
              </a:rPr>
              <a:t>r</a:t>
            </a:r>
            <a:r>
              <a:rPr lang="en-US" sz="2000" dirty="0" err="1">
                <a:solidFill>
                  <a:schemeClr val="tx1"/>
                </a:solidFill>
              </a:rPr>
              <a:t>esidence</a:t>
            </a:r>
            <a:r>
              <a:rPr lang="en-US" sz="2000" dirty="0">
                <a:solidFill>
                  <a:schemeClr val="tx1"/>
                </a:solidFill>
              </a:rPr>
              <a:t> in Brighton, now transformed into a museum. The building has the form of a palace, an attempt to combine Neo-Gothic with architecture characteristic of the Great Mughals.</a:t>
            </a:r>
            <a:endParaRPr lang="pl-PL" sz="2000" dirty="0">
              <a:solidFill>
                <a:schemeClr val="tx1"/>
              </a:solidFill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F4A06FA9-7D33-407A-BD7A-8343559C943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744" y="3664953"/>
            <a:ext cx="3393481" cy="2282887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9B1E2FAF-AF7B-45C3-BB75-E71E049B906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92108" y="3787534"/>
            <a:ext cx="3586236" cy="239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485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3DFBBA17-68C1-41F9-89F3-78F3F2DB97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3054DDBF-C387-4540-A45A-F9BEB040C2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BD859CE-CE14-4780-AE18-EAE4B3284B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0B8A132-768E-483C-A30F-37EB64E041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F81F31DC-17B7-43F3-B8DB-CA79E1A1EF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5">
              <a:extLst>
                <a:ext uri="{FF2B5EF4-FFF2-40B4-BE49-F238E27FC236}">
                  <a16:creationId xmlns:a16="http://schemas.microsoft.com/office/drawing/2014/main" id="{66612D03-B350-4569-BA9B-D1E1F914A5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C382562E-51EA-49FC-9CA9-9E3E9FCFAE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7">
              <a:extLst>
                <a:ext uri="{FF2B5EF4-FFF2-40B4-BE49-F238E27FC236}">
                  <a16:creationId xmlns:a16="http://schemas.microsoft.com/office/drawing/2014/main" id="{F202B3CB-9607-4519-9EB5-286A461D8D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8">
              <a:extLst>
                <a:ext uri="{FF2B5EF4-FFF2-40B4-BE49-F238E27FC236}">
                  <a16:creationId xmlns:a16="http://schemas.microsoft.com/office/drawing/2014/main" id="{8635CEA0-18EC-41D7-BFAE-B45A7669CD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9">
              <a:extLst>
                <a:ext uri="{FF2B5EF4-FFF2-40B4-BE49-F238E27FC236}">
                  <a16:creationId xmlns:a16="http://schemas.microsoft.com/office/drawing/2014/main" id="{FC79C36B-0CF0-4AA7-A3BF-42D6B93173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1D6C24F4-F8D2-44C2-8CFA-D14C5561D7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ytuł 1">
            <a:extLst>
              <a:ext uri="{FF2B5EF4-FFF2-40B4-BE49-F238E27FC236}">
                <a16:creationId xmlns:a16="http://schemas.microsoft.com/office/drawing/2014/main" id="{F30D076E-026E-4FAC-9DE2-2A99F0A6D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04" y="4633532"/>
            <a:ext cx="10923638" cy="143392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400" dirty="0"/>
              <a:t>SEA LIFE</a:t>
            </a:r>
            <a:br>
              <a:rPr lang="pl-PL" sz="5400" dirty="0"/>
            </a:br>
            <a:r>
              <a:rPr lang="pl-PL" sz="5400" dirty="0"/>
              <a:t>AKWARIUM SEA LIFE</a:t>
            </a:r>
            <a:r>
              <a:rPr lang="en-US" sz="5400" dirty="0"/>
              <a:t>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F71A406-3CB7-4E4D-B434-24E6AA4F39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1772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3F2A5E02-EEE1-4A69-8423-2ABF605276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706" r="11595" b="-2"/>
          <a:stretch/>
        </p:blipFill>
        <p:spPr>
          <a:xfrm>
            <a:off x="20" y="3"/>
            <a:ext cx="6050260" cy="4091667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B64FBBF3-9F36-4DD6-8D78-B31C94EF7F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976" r="11386" b="3"/>
          <a:stretch/>
        </p:blipFill>
        <p:spPr>
          <a:xfrm>
            <a:off x="6141719" y="-683"/>
            <a:ext cx="6050280" cy="409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9471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5D3C351-C771-4FBC-816B-CF52BA6D6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55188" y="528507"/>
            <a:ext cx="1272325" cy="576262"/>
          </a:xfrm>
        </p:spPr>
        <p:txBody>
          <a:bodyPr/>
          <a:lstStyle/>
          <a:p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POLISH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95CBFC2-EA28-4D4E-B993-061DA523B8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2738" y="1392900"/>
            <a:ext cx="4185623" cy="21332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000" dirty="0">
                <a:solidFill>
                  <a:schemeClr val="tx1"/>
                </a:solidFill>
              </a:rPr>
              <a:t>Sea Life w </a:t>
            </a:r>
            <a:r>
              <a:rPr lang="pl-PL" sz="2000" dirty="0" err="1">
                <a:solidFill>
                  <a:schemeClr val="tx1"/>
                </a:solidFill>
              </a:rPr>
              <a:t>Brighton</a:t>
            </a:r>
            <a:r>
              <a:rPr lang="pl-PL" sz="2000" dirty="0">
                <a:solidFill>
                  <a:schemeClr val="tx1"/>
                </a:solidFill>
              </a:rPr>
              <a:t> to ogromne akwarium, w którym znajdują się różnorodne rośliny oraz zwierzęta wodne takie jak: żaby, wieloryby czy ośmiornice. Ludzie przychodzą tam oglądać z bliska zwierzęta wodne i zrobić zdjęcia.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581E5D-41A7-4928-B929-D0BE665C3D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925450" y="528507"/>
            <a:ext cx="1458191" cy="576262"/>
          </a:xfrm>
        </p:spPr>
        <p:txBody>
          <a:bodyPr/>
          <a:lstStyle/>
          <a:p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ENGLISH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769BE63-2A38-47E1-8D66-930CD9A65D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5303" y="1438817"/>
            <a:ext cx="4185617" cy="213326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200" dirty="0">
                <a:solidFill>
                  <a:schemeClr val="tx1"/>
                </a:solidFill>
              </a:rPr>
              <a:t>Sea </a:t>
            </a:r>
            <a:r>
              <a:rPr lang="pl-PL" sz="2200" dirty="0">
                <a:solidFill>
                  <a:schemeClr val="tx1"/>
                </a:solidFill>
              </a:rPr>
              <a:t>L</a:t>
            </a:r>
            <a:r>
              <a:rPr lang="en-US" sz="2200" dirty="0" err="1">
                <a:solidFill>
                  <a:schemeClr val="tx1"/>
                </a:solidFill>
              </a:rPr>
              <a:t>ife</a:t>
            </a:r>
            <a:r>
              <a:rPr lang="en-US" sz="2200" dirty="0">
                <a:solidFill>
                  <a:schemeClr val="tx1"/>
                </a:solidFill>
              </a:rPr>
              <a:t> in Brighton is a huge aquarium, in which there are various plants and aquatic animals such as frogs, whales and octopuses. People </a:t>
            </a:r>
            <a:r>
              <a:rPr lang="pl-PL" sz="2200" dirty="0">
                <a:solidFill>
                  <a:schemeClr val="tx1"/>
                </a:solidFill>
              </a:rPr>
              <a:t>go</a:t>
            </a:r>
            <a:r>
              <a:rPr lang="en-US" sz="2200" dirty="0">
                <a:solidFill>
                  <a:schemeClr val="tx1"/>
                </a:solidFill>
              </a:rPr>
              <a:t> there to watch water animals </a:t>
            </a:r>
            <a:r>
              <a:rPr lang="pl-PL" sz="2200" dirty="0">
                <a:solidFill>
                  <a:schemeClr val="tx1"/>
                </a:solidFill>
              </a:rPr>
              <a:t>in </a:t>
            </a:r>
            <a:r>
              <a:rPr lang="en-US" sz="2200" dirty="0">
                <a:solidFill>
                  <a:schemeClr val="tx1"/>
                </a:solidFill>
              </a:rPr>
              <a:t>close up and take pictures.</a:t>
            </a:r>
            <a:endParaRPr lang="pl-PL" sz="2200" dirty="0">
              <a:solidFill>
                <a:schemeClr val="tx1"/>
              </a:solidFill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A44A3E68-6623-474C-B0BC-8390FFEA956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905" y="4019368"/>
            <a:ext cx="4673398" cy="210893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C2743516-0EB7-458F-907D-505CDC65B1E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33950" y="3818683"/>
            <a:ext cx="3328322" cy="187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63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5F8849AA-AEA4-4260-914E-08D59D9891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1" y="4385066"/>
            <a:ext cx="10923638" cy="1317643"/>
          </a:xfrm>
        </p:spPr>
        <p:txBody>
          <a:bodyPr>
            <a:normAutofit/>
          </a:bodyPr>
          <a:lstStyle/>
          <a:p>
            <a:pPr algn="l"/>
            <a:r>
              <a:rPr lang="pl-PL" b="1" dirty="0"/>
              <a:t>EXTREME VENTURES</a:t>
            </a:r>
            <a:endParaRPr lang="pl-PL" b="1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71A406-3CB7-4E4D-B434-24E6AA4F39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1772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AEAE3AC-86D1-4C0E-A706-CC4681A428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926" b="-3"/>
          <a:stretch/>
        </p:blipFill>
        <p:spPr>
          <a:xfrm>
            <a:off x="20" y="3"/>
            <a:ext cx="6050260" cy="4091667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4130EEB9-AC53-497D-8886-B8FD35AD9A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1455" r="5382" b="-1"/>
          <a:stretch/>
        </p:blipFill>
        <p:spPr>
          <a:xfrm>
            <a:off x="6141719" y="-683"/>
            <a:ext cx="6050280" cy="409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3890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9FFC4E2-0A4A-4BD1-8C82-C181B6CAB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5432" y="333063"/>
            <a:ext cx="1298829" cy="576262"/>
          </a:xfrm>
        </p:spPr>
        <p:txBody>
          <a:bodyPr/>
          <a:lstStyle/>
          <a:p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POLISH</a:t>
            </a:r>
          </a:p>
        </p:txBody>
      </p:sp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FF90E3A7-BFD0-45CD-8273-C36721CEE4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248086" y="333063"/>
            <a:ext cx="1471443" cy="576262"/>
          </a:xfrm>
        </p:spPr>
        <p:txBody>
          <a:bodyPr/>
          <a:lstStyle/>
          <a:p>
            <a:r>
              <a:rPr lang="pl-PL" dirty="0">
                <a:solidFill>
                  <a:schemeClr val="accent1">
                    <a:lumMod val="75000"/>
                  </a:schemeClr>
                </a:solidFill>
              </a:rPr>
              <a:t>ENGLISH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1ABE81B4-4D6D-4D17-953A-4E4C1F202DEF}"/>
              </a:ext>
            </a:extLst>
          </p:cNvPr>
          <p:cNvSpPr txBox="1"/>
          <p:nvPr/>
        </p:nvSpPr>
        <p:spPr>
          <a:xfrm>
            <a:off x="964308" y="985599"/>
            <a:ext cx="350167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/>
              <a:t>Extreme </a:t>
            </a:r>
            <a:r>
              <a:rPr lang="pl-PL" sz="2000" dirty="0" err="1"/>
              <a:t>Ventures</a:t>
            </a:r>
            <a:r>
              <a:rPr lang="pl-PL" sz="2000" dirty="0"/>
              <a:t> posiada  wewnętrzną ścianę wspinaczkową. Można tam organizować przyjęcia urodzinowe, imprezy firmowe, zabawy rodzinne i wiele innych.  </a:t>
            </a:r>
            <a:endParaRPr lang="pl-PL" dirty="0"/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2E103CB5-173A-4D34-AF87-D423C03C3A7C}"/>
              </a:ext>
            </a:extLst>
          </p:cNvPr>
          <p:cNvSpPr txBox="1"/>
          <p:nvPr/>
        </p:nvSpPr>
        <p:spPr>
          <a:xfrm>
            <a:off x="5248086" y="985599"/>
            <a:ext cx="29817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Extreme Ventures has an in</a:t>
            </a:r>
            <a:r>
              <a:rPr lang="pl-PL" sz="2000" dirty="0" err="1"/>
              <a:t>door</a:t>
            </a:r>
            <a:r>
              <a:rPr lang="en-US" sz="2000" dirty="0"/>
              <a:t> climbing wall. You can organize birthday parties, company parties, family games and many more.</a:t>
            </a:r>
            <a:endParaRPr lang="pl-PL" sz="2000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873CB281-F7A9-487D-8978-B87B59D0187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0028" y="3551269"/>
            <a:ext cx="3869635" cy="2174031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E0F1E73A-282E-4BD8-AEB5-02AB2838FDB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26672" y="3232368"/>
            <a:ext cx="2268102" cy="301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72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15" grpId="0"/>
      <p:bldP spid="16" grpId="0"/>
    </p:bldLst>
  </p:timing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312</Words>
  <Application>Microsoft Office PowerPoint</Application>
  <PresentationFormat>Panoramiczny</PresentationFormat>
  <Paragraphs>29</Paragraphs>
  <Slides>12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Faseta</vt:lpstr>
      <vt:lpstr>BRIGHTON</vt:lpstr>
      <vt:lpstr>BRIGHTON ON THE MAP OF GREAT BRITAIN  MIEJSCE NA MAPIE</vt:lpstr>
      <vt:lpstr>ATTRACTIONS</vt:lpstr>
      <vt:lpstr>ROYAL PAVILION PAWILON KRÓLEWSKI</vt:lpstr>
      <vt:lpstr>Prezentacja programu PowerPoint</vt:lpstr>
      <vt:lpstr>SEA LIFE AKWARIUM SEA LIFE </vt:lpstr>
      <vt:lpstr>Prezentacja programu PowerPoint</vt:lpstr>
      <vt:lpstr>EXTREME VENTURES</vt:lpstr>
      <vt:lpstr>Prezentacja programu PowerPoint</vt:lpstr>
      <vt:lpstr>BRIGHTON DOME</vt:lpstr>
      <vt:lpstr>Prezentacja programu PowerPoint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BRIGHTON</dc:title>
  <dc:creator>Małgorzata Stasińska</dc:creator>
  <cp:lastModifiedBy>Małgorzata Stasińska</cp:lastModifiedBy>
  <cp:revision>4</cp:revision>
  <dcterms:created xsi:type="dcterms:W3CDTF">2019-04-12T17:45:55Z</dcterms:created>
  <dcterms:modified xsi:type="dcterms:W3CDTF">2019-04-12T18:08:19Z</dcterms:modified>
</cp:coreProperties>
</file>