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24"/>
  </p:notesMasterIdLst>
  <p:sldIdLst>
    <p:sldId id="257" r:id="rId2"/>
    <p:sldId id="258" r:id="rId3"/>
    <p:sldId id="260" r:id="rId4"/>
    <p:sldId id="277" r:id="rId5"/>
    <p:sldId id="281" r:id="rId6"/>
    <p:sldId id="279" r:id="rId7"/>
    <p:sldId id="272" r:id="rId8"/>
    <p:sldId id="278" r:id="rId9"/>
    <p:sldId id="269" r:id="rId10"/>
    <p:sldId id="280" r:id="rId11"/>
    <p:sldId id="270" r:id="rId12"/>
    <p:sldId id="264" r:id="rId13"/>
    <p:sldId id="274" r:id="rId14"/>
    <p:sldId id="275" r:id="rId15"/>
    <p:sldId id="273" r:id="rId16"/>
    <p:sldId id="276" r:id="rId17"/>
    <p:sldId id="262" r:id="rId18"/>
    <p:sldId id="261" r:id="rId19"/>
    <p:sldId id="259" r:id="rId20"/>
    <p:sldId id="266" r:id="rId21"/>
    <p:sldId id="265" r:id="rId22"/>
    <p:sldId id="267" r:id="rId23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890" autoAdjust="0"/>
    <p:restoredTop sz="75091" autoAdjust="0"/>
  </p:normalViewPr>
  <p:slideViewPr>
    <p:cSldViewPr>
      <p:cViewPr varScale="1">
        <p:scale>
          <a:sx n="72" d="100"/>
          <a:sy n="72" d="100"/>
        </p:scale>
        <p:origin x="1350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85095A-C7AD-4EC3-9084-A92818FA7A40}" type="datetimeFigureOut">
              <a:rPr lang="pl-PL" smtClean="0"/>
              <a:pPr/>
              <a:t>10.04.2019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D37945-BC8C-41AD-97EE-63200D2BA70D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0768525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D37945-BC8C-41AD-97EE-63200D2BA70D}" type="slidenum">
              <a:rPr lang="pl-PL" smtClean="0"/>
              <a:pPr/>
              <a:t>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8695429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D37945-BC8C-41AD-97EE-63200D2BA70D}" type="slidenum">
              <a:rPr lang="pl-PL" smtClean="0"/>
              <a:pPr/>
              <a:t>21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8317778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" name="Group 94"/>
          <p:cNvGrpSpPr/>
          <p:nvPr/>
        </p:nvGrpSpPr>
        <p:grpSpPr>
          <a:xfrm>
            <a:off x="0" y="-30477"/>
            <a:ext cx="9067800" cy="6889273"/>
            <a:chOff x="0" y="-30477"/>
            <a:chExt cx="9067800" cy="6889273"/>
          </a:xfrm>
        </p:grpSpPr>
        <p:cxnSp>
          <p:nvCxnSpPr>
            <p:cNvPr id="110" name="Straight Connector 109"/>
            <p:cNvCxnSpPr/>
            <p:nvPr/>
          </p:nvCxnSpPr>
          <p:spPr>
            <a:xfrm rot="16200000" flipH="1">
              <a:off x="-1447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/>
            <p:cNvCxnSpPr/>
            <p:nvPr/>
          </p:nvCxnSpPr>
          <p:spPr>
            <a:xfrm rot="16200000" flipH="1">
              <a:off x="-1638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/>
            <p:cNvCxnSpPr/>
            <p:nvPr/>
          </p:nvCxnSpPr>
          <p:spPr>
            <a:xfrm rot="5400000">
              <a:off x="-1485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Connector 180"/>
            <p:cNvCxnSpPr/>
            <p:nvPr/>
          </p:nvCxnSpPr>
          <p:spPr>
            <a:xfrm rot="5400000">
              <a:off x="-32385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/>
            <p:cNvCxnSpPr/>
            <p:nvPr/>
          </p:nvCxnSpPr>
          <p:spPr>
            <a:xfrm rot="16200000" flipH="1">
              <a:off x="-33147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82"/>
            <p:cNvCxnSpPr/>
            <p:nvPr/>
          </p:nvCxnSpPr>
          <p:spPr>
            <a:xfrm rot="16200000" flipH="1">
              <a:off x="-1371600" y="2971800"/>
              <a:ext cx="6858000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/>
            <p:cNvCxnSpPr/>
            <p:nvPr/>
          </p:nvCxnSpPr>
          <p:spPr>
            <a:xfrm rot="16200000" flipH="1">
              <a:off x="-2819400" y="3200400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/>
            <p:cNvCxnSpPr/>
            <p:nvPr/>
          </p:nvCxnSpPr>
          <p:spPr>
            <a:xfrm rot="5400000">
              <a:off x="-2705099" y="3238500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/>
            <p:cNvCxnSpPr/>
            <p:nvPr/>
          </p:nvCxnSpPr>
          <p:spPr>
            <a:xfrm rot="16200000" flipH="1">
              <a:off x="-21336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/>
            <p:cNvCxnSpPr/>
            <p:nvPr/>
          </p:nvCxnSpPr>
          <p:spPr>
            <a:xfrm rot="16200000" flipH="1">
              <a:off x="-31242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187"/>
            <p:cNvCxnSpPr/>
            <p:nvPr/>
          </p:nvCxnSpPr>
          <p:spPr>
            <a:xfrm rot="16200000" flipH="1">
              <a:off x="-1828799" y="3352799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/>
            <p:cNvCxnSpPr/>
            <p:nvPr/>
          </p:nvCxnSpPr>
          <p:spPr>
            <a:xfrm rot="16200000" flipH="1">
              <a:off x="-28194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Connector 189"/>
            <p:cNvCxnSpPr/>
            <p:nvPr/>
          </p:nvCxnSpPr>
          <p:spPr>
            <a:xfrm rot="16200000" flipH="1">
              <a:off x="-2438400" y="3124200"/>
              <a:ext cx="6858000" cy="609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/>
            <p:cNvCxnSpPr/>
            <p:nvPr/>
          </p:nvCxnSpPr>
          <p:spPr>
            <a:xfrm rot="5400000">
              <a:off x="-173164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>
            <a:xfrm rot="5400000">
              <a:off x="-1142048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/>
          </p:nvCxnSpPr>
          <p:spPr>
            <a:xfrm rot="5400000">
              <a:off x="-9144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/>
            <p:nvPr/>
          </p:nvCxnSpPr>
          <p:spPr>
            <a:xfrm rot="5400000">
              <a:off x="-185547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/>
          </p:nvCxnSpPr>
          <p:spPr>
            <a:xfrm rot="16200000" flipH="1">
              <a:off x="-26431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/>
          </p:nvCxnSpPr>
          <p:spPr>
            <a:xfrm rot="16200000" flipH="1">
              <a:off x="-1954530" y="3326130"/>
              <a:ext cx="6858000" cy="20574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 rot="16200000" flipH="1">
              <a:off x="-2362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Straight Connector 208"/>
            <p:cNvCxnSpPr/>
            <p:nvPr/>
          </p:nvCxnSpPr>
          <p:spPr>
            <a:xfrm rot="16200000" flipH="1">
              <a:off x="-21336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Straight Connector 209"/>
            <p:cNvCxnSpPr/>
            <p:nvPr/>
          </p:nvCxnSpPr>
          <p:spPr>
            <a:xfrm rot="16200000" flipH="1">
              <a:off x="1066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Connector 210"/>
            <p:cNvCxnSpPr/>
            <p:nvPr/>
          </p:nvCxnSpPr>
          <p:spPr>
            <a:xfrm rot="16200000" flipH="1">
              <a:off x="876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/>
            <p:nvPr/>
          </p:nvCxnSpPr>
          <p:spPr>
            <a:xfrm rot="5400000">
              <a:off x="1028700" y="3238500"/>
              <a:ext cx="6858000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/>
            <p:cNvCxnSpPr/>
            <p:nvPr/>
          </p:nvCxnSpPr>
          <p:spPr>
            <a:xfrm rot="5400000">
              <a:off x="-7239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/>
            <p:cNvCxnSpPr/>
            <p:nvPr/>
          </p:nvCxnSpPr>
          <p:spPr>
            <a:xfrm rot="16200000" flipH="1">
              <a:off x="-8001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/>
            <p:cNvCxnSpPr/>
            <p:nvPr/>
          </p:nvCxnSpPr>
          <p:spPr>
            <a:xfrm rot="5400000">
              <a:off x="-152400" y="3429000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Connector 215"/>
            <p:cNvCxnSpPr/>
            <p:nvPr/>
          </p:nvCxnSpPr>
          <p:spPr>
            <a:xfrm rot="16200000" flipH="1">
              <a:off x="-304800" y="3200400"/>
              <a:ext cx="6858000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Straight Connector 216"/>
            <p:cNvCxnSpPr/>
            <p:nvPr/>
          </p:nvCxnSpPr>
          <p:spPr>
            <a:xfrm rot="5400000">
              <a:off x="-190499" y="3238500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Straight Connector 217"/>
            <p:cNvCxnSpPr/>
            <p:nvPr/>
          </p:nvCxnSpPr>
          <p:spPr>
            <a:xfrm rot="16200000" flipH="1">
              <a:off x="3810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/>
            <p:cNvCxnSpPr/>
            <p:nvPr/>
          </p:nvCxnSpPr>
          <p:spPr>
            <a:xfrm rot="16200000" flipH="1">
              <a:off x="-6096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Connector 219"/>
            <p:cNvCxnSpPr/>
            <p:nvPr/>
          </p:nvCxnSpPr>
          <p:spPr>
            <a:xfrm rot="16200000" flipH="1">
              <a:off x="685801" y="3352799"/>
              <a:ext cx="6858000" cy="152401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Connector 220"/>
            <p:cNvCxnSpPr/>
            <p:nvPr/>
          </p:nvCxnSpPr>
          <p:spPr>
            <a:xfrm rot="16200000" flipH="1">
              <a:off x="-304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Connector 221"/>
            <p:cNvCxnSpPr/>
            <p:nvPr/>
          </p:nvCxnSpPr>
          <p:spPr>
            <a:xfrm rot="5400000">
              <a:off x="-10287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222"/>
            <p:cNvCxnSpPr/>
            <p:nvPr/>
          </p:nvCxnSpPr>
          <p:spPr>
            <a:xfrm rot="5400000">
              <a:off x="78295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Connector 223"/>
            <p:cNvCxnSpPr/>
            <p:nvPr/>
          </p:nvCxnSpPr>
          <p:spPr>
            <a:xfrm rot="5400000">
              <a:off x="1372552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Straight Connector 224"/>
            <p:cNvCxnSpPr/>
            <p:nvPr/>
          </p:nvCxnSpPr>
          <p:spPr>
            <a:xfrm rot="5400000">
              <a:off x="1600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Connector 225"/>
            <p:cNvCxnSpPr/>
            <p:nvPr/>
          </p:nvCxnSpPr>
          <p:spPr>
            <a:xfrm rot="5400000">
              <a:off x="65913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Straight Connector 226"/>
            <p:cNvCxnSpPr/>
            <p:nvPr/>
          </p:nvCxnSpPr>
          <p:spPr>
            <a:xfrm rot="16200000" flipH="1">
              <a:off x="-1285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Connector 227"/>
            <p:cNvCxnSpPr/>
            <p:nvPr/>
          </p:nvCxnSpPr>
          <p:spPr>
            <a:xfrm rot="16200000" flipH="1">
              <a:off x="560070" y="3326130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Connector 228"/>
            <p:cNvCxnSpPr/>
            <p:nvPr/>
          </p:nvCxnSpPr>
          <p:spPr>
            <a:xfrm rot="16200000" flipH="1">
              <a:off x="1524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Connector 229"/>
            <p:cNvCxnSpPr/>
            <p:nvPr/>
          </p:nvCxnSpPr>
          <p:spPr>
            <a:xfrm rot="16200000" flipH="1">
              <a:off x="3810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/>
            <p:cNvCxnSpPr/>
            <p:nvPr/>
          </p:nvCxnSpPr>
          <p:spPr>
            <a:xfrm rot="16200000" flipH="1">
              <a:off x="2743200" y="3352801"/>
              <a:ext cx="6858000" cy="1524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Connector 237"/>
            <p:cNvCxnSpPr/>
            <p:nvPr/>
          </p:nvCxnSpPr>
          <p:spPr>
            <a:xfrm rot="16200000" flipH="1">
              <a:off x="2095501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Straight Connector 238"/>
            <p:cNvCxnSpPr/>
            <p:nvPr/>
          </p:nvCxnSpPr>
          <p:spPr>
            <a:xfrm rot="5400000">
              <a:off x="2705100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Connector 239"/>
            <p:cNvCxnSpPr/>
            <p:nvPr/>
          </p:nvCxnSpPr>
          <p:spPr>
            <a:xfrm rot="5400000">
              <a:off x="1828801" y="3276600"/>
              <a:ext cx="6857999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Connector 240"/>
            <p:cNvCxnSpPr/>
            <p:nvPr/>
          </p:nvCxnSpPr>
          <p:spPr>
            <a:xfrm rot="16200000" flipH="1">
              <a:off x="1066800" y="3200402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Connector 241"/>
            <p:cNvCxnSpPr/>
            <p:nvPr/>
          </p:nvCxnSpPr>
          <p:spPr>
            <a:xfrm rot="16200000" flipH="1">
              <a:off x="2362201" y="3352800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Straight Connector 242"/>
            <p:cNvCxnSpPr/>
            <p:nvPr/>
          </p:nvCxnSpPr>
          <p:spPr>
            <a:xfrm rot="5400000">
              <a:off x="2646045" y="2722246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Straight Connector 243"/>
            <p:cNvCxnSpPr/>
            <p:nvPr/>
          </p:nvCxnSpPr>
          <p:spPr>
            <a:xfrm rot="5400000">
              <a:off x="3048952" y="3277553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Straight Connector 244"/>
            <p:cNvCxnSpPr/>
            <p:nvPr/>
          </p:nvCxnSpPr>
          <p:spPr>
            <a:xfrm rot="5400000">
              <a:off x="2895600" y="3276601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Straight Connector 245"/>
            <p:cNvCxnSpPr/>
            <p:nvPr/>
          </p:nvCxnSpPr>
          <p:spPr>
            <a:xfrm rot="5400000">
              <a:off x="2388870" y="3227071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Straight Connector 246"/>
            <p:cNvCxnSpPr/>
            <p:nvPr/>
          </p:nvCxnSpPr>
          <p:spPr>
            <a:xfrm rot="16200000" flipH="1">
              <a:off x="22364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Straight Connector 247"/>
            <p:cNvCxnSpPr/>
            <p:nvPr/>
          </p:nvCxnSpPr>
          <p:spPr>
            <a:xfrm rot="16200000" flipH="1">
              <a:off x="17526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Connector 248"/>
            <p:cNvCxnSpPr/>
            <p:nvPr/>
          </p:nvCxnSpPr>
          <p:spPr>
            <a:xfrm rot="16200000" flipH="1">
              <a:off x="19812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Connector 249"/>
            <p:cNvCxnSpPr/>
            <p:nvPr/>
          </p:nvCxnSpPr>
          <p:spPr>
            <a:xfrm rot="5400000">
              <a:off x="3467100" y="3314701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Straight Connector 250"/>
            <p:cNvCxnSpPr/>
            <p:nvPr/>
          </p:nvCxnSpPr>
          <p:spPr>
            <a:xfrm rot="16200000" flipH="1">
              <a:off x="3467099" y="3314701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Straight Connector 251"/>
            <p:cNvCxnSpPr/>
            <p:nvPr/>
          </p:nvCxnSpPr>
          <p:spPr>
            <a:xfrm rot="5400000">
              <a:off x="4038600" y="3429001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Straight Connector 252"/>
            <p:cNvCxnSpPr/>
            <p:nvPr/>
          </p:nvCxnSpPr>
          <p:spPr>
            <a:xfrm rot="16200000" flipH="1">
              <a:off x="3886200" y="3200401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Connector 253"/>
            <p:cNvCxnSpPr/>
            <p:nvPr/>
          </p:nvCxnSpPr>
          <p:spPr>
            <a:xfrm rot="5400000">
              <a:off x="4000501" y="3238501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Straight Connector 254"/>
            <p:cNvCxnSpPr/>
            <p:nvPr/>
          </p:nvCxnSpPr>
          <p:spPr>
            <a:xfrm rot="16200000" flipH="1">
              <a:off x="4572000" y="3200401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Connector 256"/>
            <p:cNvCxnSpPr/>
            <p:nvPr/>
          </p:nvCxnSpPr>
          <p:spPr>
            <a:xfrm rot="16200000" flipH="1">
              <a:off x="3733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/>
            <p:nvPr/>
          </p:nvCxnSpPr>
          <p:spPr>
            <a:xfrm rot="5400000">
              <a:off x="36195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Connector 258"/>
            <p:cNvCxnSpPr/>
            <p:nvPr/>
          </p:nvCxnSpPr>
          <p:spPr>
            <a:xfrm rot="16200000" flipH="1">
              <a:off x="4214813" y="3252788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Straight Connector 259"/>
            <p:cNvCxnSpPr/>
            <p:nvPr/>
          </p:nvCxnSpPr>
          <p:spPr>
            <a:xfrm rot="16200000" flipH="1">
              <a:off x="47510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Straight Connector 260"/>
            <p:cNvCxnSpPr/>
            <p:nvPr/>
          </p:nvCxnSpPr>
          <p:spPr>
            <a:xfrm rot="16200000" flipH="1">
              <a:off x="43434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Straight Connector 261"/>
            <p:cNvCxnSpPr/>
            <p:nvPr/>
          </p:nvCxnSpPr>
          <p:spPr>
            <a:xfrm rot="16200000" flipH="1">
              <a:off x="4572000" y="3352801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Straight Connector 263"/>
            <p:cNvCxnSpPr/>
            <p:nvPr/>
          </p:nvCxnSpPr>
          <p:spPr>
            <a:xfrm rot="16200000" flipH="1">
              <a:off x="5257800" y="3352802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Straight Connector 264"/>
            <p:cNvCxnSpPr/>
            <p:nvPr/>
          </p:nvCxnSpPr>
          <p:spPr>
            <a:xfrm rot="16200000" flipH="1">
              <a:off x="5067300" y="3238502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Straight Connector 265"/>
            <p:cNvCxnSpPr/>
            <p:nvPr/>
          </p:nvCxnSpPr>
          <p:spPr>
            <a:xfrm rot="5400000">
              <a:off x="5219700" y="3238502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Connector 266"/>
            <p:cNvCxnSpPr/>
            <p:nvPr/>
          </p:nvCxnSpPr>
          <p:spPr>
            <a:xfrm rot="16200000" flipH="1">
              <a:off x="4876801" y="3352801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Straight Connector 267"/>
            <p:cNvCxnSpPr/>
            <p:nvPr/>
          </p:nvCxnSpPr>
          <p:spPr>
            <a:xfrm rot="5400000">
              <a:off x="5527994" y="3318196"/>
              <a:ext cx="6888479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Straight Connector 269"/>
            <p:cNvCxnSpPr/>
            <p:nvPr/>
          </p:nvCxnSpPr>
          <p:spPr>
            <a:xfrm rot="5400000">
              <a:off x="4850130" y="3227072"/>
              <a:ext cx="6858000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Straight Connector 270"/>
            <p:cNvCxnSpPr/>
            <p:nvPr/>
          </p:nvCxnSpPr>
          <p:spPr>
            <a:xfrm rot="16200000" flipH="1">
              <a:off x="4751070" y="3326132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Straight Connector 277"/>
            <p:cNvCxnSpPr/>
            <p:nvPr/>
          </p:nvCxnSpPr>
          <p:spPr>
            <a:xfrm rot="5400000">
              <a:off x="5562599" y="3429001"/>
              <a:ext cx="685800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Straight Connector 282"/>
            <p:cNvCxnSpPr/>
            <p:nvPr/>
          </p:nvCxnSpPr>
          <p:spPr>
            <a:xfrm rot="5400000">
              <a:off x="2552700" y="3390900"/>
              <a:ext cx="6858000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Straight Connector 288"/>
            <p:cNvCxnSpPr/>
            <p:nvPr/>
          </p:nvCxnSpPr>
          <p:spPr>
            <a:xfrm rot="16200000" flipH="1">
              <a:off x="3048000" y="3352800"/>
              <a:ext cx="6858000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Straight Connector 291"/>
            <p:cNvCxnSpPr/>
            <p:nvPr/>
          </p:nvCxnSpPr>
          <p:spPr>
            <a:xfrm rot="16200000" flipH="1">
              <a:off x="3238500" y="3238500"/>
              <a:ext cx="6858000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Straight Connector 293"/>
            <p:cNvCxnSpPr/>
            <p:nvPr/>
          </p:nvCxnSpPr>
          <p:spPr>
            <a:xfrm rot="5400000">
              <a:off x="2133600" y="3276600"/>
              <a:ext cx="6858000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Straight Connector 297"/>
            <p:cNvCxnSpPr/>
            <p:nvPr/>
          </p:nvCxnSpPr>
          <p:spPr>
            <a:xfrm rot="16200000" flipH="1">
              <a:off x="3148013" y="3252789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Straight Connector 298"/>
            <p:cNvCxnSpPr/>
            <p:nvPr/>
          </p:nvCxnSpPr>
          <p:spPr>
            <a:xfrm rot="5400000">
              <a:off x="3771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Straight Connector 301"/>
            <p:cNvCxnSpPr/>
            <p:nvPr/>
          </p:nvCxnSpPr>
          <p:spPr>
            <a:xfrm rot="5400000">
              <a:off x="4229100" y="2933700"/>
              <a:ext cx="6858000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Straight Connector 306"/>
            <p:cNvCxnSpPr/>
            <p:nvPr/>
          </p:nvCxnSpPr>
          <p:spPr>
            <a:xfrm rot="16200000" flipH="1">
              <a:off x="1371600" y="3200403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03F08-4A00-43B4-8ABD-677010CABBDF}" type="datetimeFigureOut">
              <a:rPr lang="pl-PL" smtClean="0"/>
              <a:pPr/>
              <a:t>10.04.2019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5EAD0-43B8-43B8-A907-182263566DB1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113" name="Rectangle 112"/>
          <p:cNvSpPr/>
          <p:nvPr/>
        </p:nvSpPr>
        <p:spPr>
          <a:xfrm>
            <a:off x="0" y="1905000"/>
            <a:ext cx="4953000" cy="3124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grpSp>
        <p:nvGrpSpPr>
          <p:cNvPr id="94" name="Group 93"/>
          <p:cNvGrpSpPr/>
          <p:nvPr/>
        </p:nvGrpSpPr>
        <p:grpSpPr>
          <a:xfrm>
            <a:off x="0" y="2057400"/>
            <a:ext cx="4801394" cy="2820988"/>
            <a:chOff x="0" y="2057400"/>
            <a:chExt cx="4801394" cy="2820988"/>
          </a:xfrm>
        </p:grpSpPr>
        <p:cxnSp>
          <p:nvCxnSpPr>
            <p:cNvPr id="117" name="Straight Connector 116"/>
            <p:cNvCxnSpPr/>
            <p:nvPr/>
          </p:nvCxnSpPr>
          <p:spPr>
            <a:xfrm>
              <a:off x="0" y="20574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/>
          </p:nvCxnSpPr>
          <p:spPr>
            <a:xfrm>
              <a:off x="0" y="48768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/>
          </p:nvCxnSpPr>
          <p:spPr>
            <a:xfrm rot="5400000">
              <a:off x="3391694" y="3467100"/>
              <a:ext cx="2818606" cy="794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130425"/>
            <a:ext cx="4419600" cy="1600327"/>
          </a:xfrm>
        </p:spPr>
        <p:txBody>
          <a:bodyPr anchor="b">
            <a:normAutofit/>
          </a:bodyPr>
          <a:lstStyle>
            <a:lvl1pPr algn="l">
              <a:defRPr sz="3600" b="1" cap="none" spc="40" baseline="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</a:defRPr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3733800"/>
            <a:ext cx="4419600" cy="1066800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/>
              <a:t>Kliknij, aby edytować styl wzorca podtytułu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03F08-4A00-43B4-8ABD-677010CABBDF}" type="datetimeFigureOut">
              <a:rPr lang="pl-PL" smtClean="0"/>
              <a:pPr/>
              <a:t>10.04.2019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5EAD0-43B8-43B8-A907-182263566DB1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l-PL"/>
              <a:t>Kliknij, aby edytować styl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03F08-4A00-43B4-8ABD-677010CABBDF}" type="datetimeFigureOut">
              <a:rPr lang="pl-PL" smtClean="0"/>
              <a:pPr/>
              <a:t>10.04.2019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5EAD0-43B8-43B8-A907-182263566DB1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03F08-4A00-43B4-8ABD-677010CABBDF}" type="datetimeFigureOut">
              <a:rPr lang="pl-PL" smtClean="0"/>
              <a:pPr/>
              <a:t>10.04.2019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5EAD0-43B8-43B8-A907-182263566DB1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Nagłówek sekcji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92"/>
          <p:cNvGrpSpPr/>
          <p:nvPr/>
        </p:nvGrpSpPr>
        <p:grpSpPr>
          <a:xfrm>
            <a:off x="1" y="-30478"/>
            <a:ext cx="9067799" cy="4846320"/>
            <a:chOff x="1" y="-30477"/>
            <a:chExt cx="9067799" cy="4526277"/>
          </a:xfrm>
        </p:grpSpPr>
        <p:cxnSp>
          <p:nvCxnSpPr>
            <p:cNvPr id="8" name="Straight Connector 7"/>
            <p:cNvCxnSpPr/>
            <p:nvPr/>
          </p:nvCxnSpPr>
          <p:spPr>
            <a:xfrm rot="16200000" flipH="1">
              <a:off x="-2716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6200000" flipH="1">
              <a:off x="-4621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5400000">
              <a:off x="-3097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5400000">
              <a:off x="-206236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H="1">
              <a:off x="-213856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16200000" flipH="1">
              <a:off x="-195465" y="1785212"/>
              <a:ext cx="4505731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6200000" flipH="1">
              <a:off x="-164326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5400000">
              <a:off x="-1528964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H="1">
              <a:off x="-95746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6200000" flipH="1">
              <a:off x="-194806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6200000" flipH="1">
              <a:off x="-652664" y="2166211"/>
              <a:ext cx="4505731" cy="152401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rot="16200000" flipH="1">
              <a:off x="-16432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H="1">
              <a:off x="-1790700" y="2019300"/>
              <a:ext cx="4495800" cy="4572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>
              <a:off x="-55551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rot="5400000">
              <a:off x="340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rot="5400000">
              <a:off x="26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5400000">
              <a:off x="-67933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rot="16200000" flipH="1">
              <a:off x="-1467052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rot="16200000" flipH="1">
              <a:off x="-77839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rot="16200000" flipH="1">
              <a:off x="-11860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rot="16200000" flipH="1">
              <a:off x="-9574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rot="16200000" flipH="1">
              <a:off x="22429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rot="16200000" flipH="1">
              <a:off x="20524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rot="5400000">
              <a:off x="2204835" y="2051912"/>
              <a:ext cx="4505731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rot="5400000">
              <a:off x="452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rot="16200000" flipH="1">
              <a:off x="37603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rot="5400000">
              <a:off x="1023735" y="2242139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rot="16200000" flipH="1">
              <a:off x="871335" y="2013812"/>
              <a:ext cx="4505731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rot="5400000">
              <a:off x="985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rot="16200000" flipH="1">
              <a:off x="155713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rot="16200000" flipH="1">
              <a:off x="5665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rot="16200000" flipH="1">
              <a:off x="1861936" y="2166211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rot="16200000" flipH="1">
              <a:off x="8713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rot="5400000">
              <a:off x="1474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rot="5400000">
              <a:off x="195909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rot="5400000">
              <a:off x="25486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rot="5400000">
              <a:off x="27763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rot="5400000">
              <a:off x="183526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rot="16200000" flipH="1">
              <a:off x="1047548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rot="16200000" flipH="1">
              <a:off x="1736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rot="16200000" flipH="1">
              <a:off x="1328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rot="16200000" flipH="1">
              <a:off x="1557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rot="16200000" flipH="1">
              <a:off x="39193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rot="16200000" flipH="1">
              <a:off x="3271636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rot="5400000">
              <a:off x="38812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rot="5400000">
              <a:off x="3004936" y="2090012"/>
              <a:ext cx="4505730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 rot="16200000" flipH="1">
              <a:off x="22429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rot="16200000" flipH="1">
              <a:off x="35383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rot="5400000">
              <a:off x="382218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rot="5400000">
              <a:off x="4225087" y="2090965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 rot="5400000">
              <a:off x="407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 rot="5400000">
              <a:off x="356500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 rot="16200000" flipH="1">
              <a:off x="34126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rot="16200000" flipH="1">
              <a:off x="29287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rot="16200000" flipH="1">
              <a:off x="3081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rot="5400000">
              <a:off x="4643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 rot="16200000" flipH="1">
              <a:off x="4643234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rot="5400000">
              <a:off x="5214735" y="2242140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rot="16200000" flipH="1">
              <a:off x="506233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rot="5400000">
              <a:off x="5176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 rot="16200000" flipH="1">
              <a:off x="57481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 rot="16200000" flipH="1">
              <a:off x="49099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 rot="5400000">
              <a:off x="47956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 rot="16200000" flipH="1">
              <a:off x="53909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 rot="16200000" flipH="1">
              <a:off x="5927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 rot="16200000" flipH="1">
              <a:off x="5519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rot="16200000" flipH="1">
              <a:off x="5748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rot="16200000" flipH="1">
              <a:off x="6433935" y="2166213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 rot="16200000" flipH="1">
              <a:off x="62434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 rot="5400000">
              <a:off x="63958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 rot="16200000" flipH="1">
              <a:off x="60529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 rot="5400000">
              <a:off x="6709356" y="2136834"/>
              <a:ext cx="4525755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 rot="5400000">
              <a:off x="6026265" y="2040483"/>
              <a:ext cx="4505731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 rot="16200000" flipH="1">
              <a:off x="5927205" y="2139543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 rot="5400000">
              <a:off x="6738734" y="2242140"/>
              <a:ext cx="450573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 rot="5400000">
              <a:off x="3728835" y="2204312"/>
              <a:ext cx="4505731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 rot="16200000" flipH="1">
              <a:off x="4224135" y="2166212"/>
              <a:ext cx="4505731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 rot="16200000" flipH="1">
              <a:off x="4414635" y="2051912"/>
              <a:ext cx="4505731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 rot="5400000">
              <a:off x="3309735" y="2090012"/>
              <a:ext cx="4505731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 rot="16200000" flipH="1">
              <a:off x="43241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rot="5400000">
              <a:off x="49480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 rot="5400000">
              <a:off x="5405235" y="1747112"/>
              <a:ext cx="4505731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 rot="16200000" flipH="1">
              <a:off x="2547735" y="2013814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4" name="Rectangle 93"/>
          <p:cNvSpPr/>
          <p:nvPr/>
        </p:nvSpPr>
        <p:spPr>
          <a:xfrm>
            <a:off x="0" y="4311168"/>
            <a:ext cx="9144000" cy="1905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96" name="Straight Connector 95"/>
          <p:cNvCxnSpPr/>
          <p:nvPr/>
        </p:nvCxnSpPr>
        <p:spPr>
          <a:xfrm>
            <a:off x="0" y="4387368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>
            <a:off x="0" y="6138380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621364"/>
            <a:ext cx="8305800" cy="414649"/>
          </a:xfrm>
        </p:spPr>
        <p:txBody>
          <a:bodyPr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95" name="Title 94"/>
          <p:cNvSpPr>
            <a:spLocks noGrp="1"/>
          </p:cNvSpPr>
          <p:nvPr>
            <p:ph type="title"/>
          </p:nvPr>
        </p:nvSpPr>
        <p:spPr>
          <a:xfrm>
            <a:off x="457200" y="4463568"/>
            <a:ext cx="8305800" cy="1143000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03F08-4A00-43B4-8ABD-677010CABBDF}" type="datetimeFigureOut">
              <a:rPr lang="pl-PL" smtClean="0"/>
              <a:pPr/>
              <a:t>10.04.2019</a:t>
            </a:fld>
            <a:endParaRPr lang="pl-PL"/>
          </a:p>
        </p:txBody>
      </p:sp>
      <p:sp>
        <p:nvSpPr>
          <p:cNvPr id="91" name="Footer Placeholder 9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2" name="Slide Number Placeholder 9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5EAD0-43B8-43B8-A907-182263566DB1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03F08-4A00-43B4-8ABD-677010CABBDF}" type="datetimeFigureOut">
              <a:rPr lang="pl-PL" smtClean="0"/>
              <a:pPr/>
              <a:t>10.04.2019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5EAD0-43B8-43B8-A907-182263566DB1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/>
              <a:t>Kliknij, aby edytować styl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03F08-4A00-43B4-8ABD-677010CABBDF}" type="datetimeFigureOut">
              <a:rPr lang="pl-PL" smtClean="0"/>
              <a:pPr/>
              <a:t>10.04.2019</a:t>
            </a:fld>
            <a:endParaRPr lang="pl-P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5EAD0-43B8-43B8-A907-182263566DB1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03F08-4A00-43B4-8ABD-677010CABBDF}" type="datetimeFigureOut">
              <a:rPr lang="pl-PL" smtClean="0"/>
              <a:pPr/>
              <a:t>10.04.2019</a:t>
            </a:fld>
            <a:endParaRPr lang="pl-P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5EAD0-43B8-43B8-A907-182263566DB1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03F08-4A00-43B4-8ABD-677010CABBDF}" type="datetimeFigureOut">
              <a:rPr lang="pl-PL" smtClean="0"/>
              <a:pPr/>
              <a:t>10.04.2019</a:t>
            </a:fld>
            <a:endParaRPr lang="pl-P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5EAD0-43B8-43B8-A907-182263566DB1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00400" y="273050"/>
            <a:ext cx="5486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03F08-4A00-43B4-8ABD-677010CABBDF}" type="datetimeFigureOut">
              <a:rPr lang="pl-PL" smtClean="0"/>
              <a:pPr/>
              <a:t>10.04.2019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5EAD0-43B8-43B8-A907-182263566DB1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37" name="Rectangle 36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9" name="Straight Connector 38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901952"/>
            <a:ext cx="2377440" cy="137160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lang="en-US" sz="2600" b="1" kern="1200" cap="none" spc="20" baseline="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3552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200400" y="381000"/>
            <a:ext cx="5562600" cy="5638800"/>
          </a:xfrm>
          <a:solidFill>
            <a:schemeClr val="bg2"/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/>
              <a:t>Kliknij ikonę, aby dodać obraz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03F08-4A00-43B4-8ABD-677010CABBDF}" type="datetimeFigureOut">
              <a:rPr lang="pl-PL" smtClean="0"/>
              <a:pPr/>
              <a:t>10.04.2019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5EAD0-43B8-43B8-A907-182263566DB1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33" name="Rectangle 32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448" y="1905000"/>
            <a:ext cx="2377440" cy="1371600"/>
          </a:xfrm>
        </p:spPr>
        <p:txBody>
          <a:bodyPr anchor="b">
            <a:normAutofit/>
          </a:bodyPr>
          <a:lstStyle>
            <a:lvl1pPr algn="l">
              <a:defRPr sz="2600" b="1" cap="none" spc="20" baseline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defRPr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6600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Rectangle 189"/>
          <p:cNvSpPr/>
          <p:nvPr/>
        </p:nvSpPr>
        <p:spPr>
          <a:xfrm>
            <a:off x="149352" y="137160"/>
            <a:ext cx="8869680" cy="6583680"/>
          </a:xfrm>
          <a:prstGeom prst="rect">
            <a:avLst/>
          </a:prstGeom>
          <a:noFill/>
          <a:ln w="19050" cmpd="sng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3C03F08-4A00-43B4-8ABD-677010CABBDF}" type="datetimeFigureOut">
              <a:rPr lang="pl-PL" smtClean="0"/>
              <a:pPr/>
              <a:t>10.04.2019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31123" y="6312408"/>
            <a:ext cx="34817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6E15EAD0-43B8-43B8-A907-182263566DB1}" type="slidenum">
              <a:rPr lang="pl-PL" smtClean="0"/>
              <a:pPr/>
              <a:t>‹#›</a:t>
            </a:fld>
            <a:endParaRPr lang="pl-PL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spcBef>
          <a:spcPct val="0"/>
        </a:spcBef>
        <a:buNone/>
        <a:tabLst>
          <a:tab pos="3830638" algn="l"/>
        </a:tabLst>
        <a:defRPr sz="3600" b="1" kern="1200" cap="none" spc="50">
          <a:ln w="13335" cmpd="sng">
            <a:solidFill>
              <a:schemeClr val="accent1">
                <a:lumMod val="50000"/>
              </a:schemeClr>
            </a:solidFill>
            <a:prstDash val="solid"/>
          </a:ln>
          <a:solidFill>
            <a:schemeClr val="accent6">
              <a:tint val="1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8872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91640" indent="-18288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4884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ca.wikipedia.org/wiki/Fitxer:Lord_Stanley_Brings_the_Crown_of_Richard_(wide).jpg" TargetMode="Externa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creativecommons.org/licenses/by-sa/3.0/" TargetMode="Externa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gaukartifact.com/2013/04/03/king-edward-iv-1461-1483-plantagenet-of-york/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508073"/>
            <a:ext cx="6580758" cy="41067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pole tekstowe 1"/>
          <p:cNvSpPr txBox="1"/>
          <p:nvPr/>
        </p:nvSpPr>
        <p:spPr>
          <a:xfrm>
            <a:off x="179512" y="5013176"/>
            <a:ext cx="885698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400" b="1" dirty="0" err="1"/>
              <a:t>Authors</a:t>
            </a:r>
            <a:r>
              <a:rPr lang="pl-PL" sz="2400" b="1" dirty="0"/>
              <a:t>: Kacper Pietrzak, Konrad  </a:t>
            </a:r>
            <a:r>
              <a:rPr lang="pl-PL" sz="2400" b="1" dirty="0" err="1"/>
              <a:t>Kondrasiak</a:t>
            </a:r>
            <a:r>
              <a:rPr lang="pl-PL" sz="2400" b="1" dirty="0"/>
              <a:t>, Dominik Goss</a:t>
            </a:r>
          </a:p>
          <a:p>
            <a:r>
              <a:rPr lang="pl-PL" dirty="0" err="1"/>
              <a:t>Suppervised</a:t>
            </a:r>
            <a:r>
              <a:rPr lang="pl-PL" dirty="0"/>
              <a:t> by: Małgorzata Stasińska</a:t>
            </a:r>
          </a:p>
          <a:p>
            <a:endParaRPr lang="pl-PL" sz="2400" b="1" dirty="0"/>
          </a:p>
          <a:p>
            <a:r>
              <a:rPr lang="pl-PL" sz="2400" b="1" dirty="0" err="1"/>
              <a:t>Primary</a:t>
            </a:r>
            <a:r>
              <a:rPr lang="pl-PL" sz="2400" b="1" dirty="0"/>
              <a:t> School numer 6 in Zgierz with Bilingual and Sports Classes</a:t>
            </a:r>
          </a:p>
        </p:txBody>
      </p:sp>
    </p:spTree>
    <p:extLst>
      <p:ext uri="{BB962C8B-B14F-4D97-AF65-F5344CB8AC3E}">
        <p14:creationId xmlns:p14="http://schemas.microsoft.com/office/powerpoint/2010/main" val="26466384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780" y="260648"/>
            <a:ext cx="8532440" cy="543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Prostokąt 1"/>
          <p:cNvSpPr/>
          <p:nvPr/>
        </p:nvSpPr>
        <p:spPr>
          <a:xfrm>
            <a:off x="3216949" y="5805264"/>
            <a:ext cx="271010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2800" dirty="0"/>
              <a:t>Bitwa pod </a:t>
            </a:r>
            <a:r>
              <a:rPr lang="pl-PL" sz="2800" dirty="0" err="1"/>
              <a:t>Towton</a:t>
            </a:r>
            <a:endParaRPr lang="pl-PL" sz="2800" dirty="0"/>
          </a:p>
        </p:txBody>
      </p:sp>
    </p:spTree>
    <p:extLst>
      <p:ext uri="{BB962C8B-B14F-4D97-AF65-F5344CB8AC3E}">
        <p14:creationId xmlns:p14="http://schemas.microsoft.com/office/powerpoint/2010/main" val="81276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1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0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ostokąt 1"/>
          <p:cNvSpPr/>
          <p:nvPr/>
        </p:nvSpPr>
        <p:spPr>
          <a:xfrm>
            <a:off x="5004050" y="805556"/>
            <a:ext cx="3744414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2400" dirty="0">
                <a:latin typeface="Comic Sans MS" panose="030F0702030302020204" pitchFamily="66" charset="0"/>
              </a:rPr>
              <a:t>W roku 1470 Edward IV został zmuszony do opuszczenia kraju i zbiegł do Niderlandów. </a:t>
            </a:r>
          </a:p>
          <a:p>
            <a:r>
              <a:rPr lang="pl-PL" sz="2400" dirty="0">
                <a:latin typeface="Comic Sans MS" panose="030F0702030302020204" pitchFamily="66" charset="0"/>
              </a:rPr>
              <a:t>Po zebraniu nowych wojsk w tym samym roku doszło do bitwy pod </a:t>
            </a:r>
            <a:r>
              <a:rPr lang="pl-PL" sz="2400" dirty="0" err="1">
                <a:latin typeface="Comic Sans MS" panose="030F0702030302020204" pitchFamily="66" charset="0"/>
              </a:rPr>
              <a:t>Barnet</a:t>
            </a:r>
            <a:r>
              <a:rPr lang="pl-PL" sz="2400" dirty="0">
                <a:latin typeface="Comic Sans MS" panose="030F0702030302020204" pitchFamily="66" charset="0"/>
              </a:rPr>
              <a:t>, podczas której śmierć poniósł Richard </a:t>
            </a:r>
            <a:r>
              <a:rPr lang="pl-PL" sz="2400" dirty="0" err="1">
                <a:latin typeface="Comic Sans MS" panose="030F0702030302020204" pitchFamily="66" charset="0"/>
              </a:rPr>
              <a:t>Neville</a:t>
            </a:r>
            <a:r>
              <a:rPr lang="pl-PL" sz="2400" dirty="0">
                <a:latin typeface="Comic Sans MS" panose="030F0702030302020204" pitchFamily="66" charset="0"/>
              </a:rPr>
              <a:t>. </a:t>
            </a:r>
          </a:p>
          <a:p>
            <a:r>
              <a:rPr lang="pl-PL" sz="2400" dirty="0">
                <a:latin typeface="Comic Sans MS" panose="030F0702030302020204" pitchFamily="66" charset="0"/>
              </a:rPr>
              <a:t>Kolejna bitwa pod </a:t>
            </a:r>
            <a:r>
              <a:rPr lang="pl-PL" sz="2400" dirty="0" err="1">
                <a:latin typeface="Comic Sans MS" panose="030F0702030302020204" pitchFamily="66" charset="0"/>
              </a:rPr>
              <a:t>Tewkesbury</a:t>
            </a:r>
            <a:r>
              <a:rPr lang="pl-PL" sz="2400" dirty="0">
                <a:latin typeface="Comic Sans MS" panose="030F0702030302020204" pitchFamily="66" charset="0"/>
              </a:rPr>
              <a:t> również nie przyniosła rozstrzygnięcia w trwającym konflikcie.</a:t>
            </a:r>
          </a:p>
        </p:txBody>
      </p:sp>
      <p:sp>
        <p:nvSpPr>
          <p:cNvPr id="3" name="Prostokąt 2"/>
          <p:cNvSpPr/>
          <p:nvPr/>
        </p:nvSpPr>
        <p:spPr>
          <a:xfrm>
            <a:off x="395536" y="797510"/>
            <a:ext cx="3744416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latin typeface="Comic Sans MS" panose="030F0702030302020204" pitchFamily="66" charset="0"/>
              </a:rPr>
              <a:t>In 1470 Edward </a:t>
            </a:r>
            <a:r>
              <a:rPr lang="pl-PL" sz="2400" dirty="0">
                <a:latin typeface="Comic Sans MS" panose="030F0702030302020204" pitchFamily="66" charset="0"/>
              </a:rPr>
              <a:t>IV </a:t>
            </a:r>
            <a:r>
              <a:rPr lang="en-US" sz="2400" dirty="0">
                <a:latin typeface="Comic Sans MS" panose="030F0702030302020204" pitchFamily="66" charset="0"/>
              </a:rPr>
              <a:t>was forced to leave the country and </a:t>
            </a:r>
            <a:r>
              <a:rPr lang="en-US" sz="2400" dirty="0" err="1">
                <a:latin typeface="Comic Sans MS" panose="030F0702030302020204" pitchFamily="66" charset="0"/>
              </a:rPr>
              <a:t>fle</a:t>
            </a:r>
            <a:r>
              <a:rPr lang="pl-PL" sz="2400" dirty="0">
                <a:latin typeface="Comic Sans MS" panose="030F0702030302020204" pitchFamily="66" charset="0"/>
              </a:rPr>
              <a:t>e</a:t>
            </a:r>
            <a:r>
              <a:rPr lang="en-US" sz="2400" dirty="0">
                <a:latin typeface="Comic Sans MS" panose="030F0702030302020204" pitchFamily="66" charset="0"/>
              </a:rPr>
              <a:t> to the Netherlands. </a:t>
            </a:r>
            <a:endParaRPr lang="pl-PL" sz="2400" dirty="0">
              <a:latin typeface="Comic Sans MS" panose="030F0702030302020204" pitchFamily="66" charset="0"/>
            </a:endParaRPr>
          </a:p>
          <a:p>
            <a:r>
              <a:rPr lang="en-US" sz="2400" dirty="0">
                <a:latin typeface="Comic Sans MS" panose="030F0702030302020204" pitchFamily="66" charset="0"/>
              </a:rPr>
              <a:t>After the assembly of </a:t>
            </a:r>
            <a:r>
              <a:rPr lang="pl-PL" sz="2400" dirty="0" err="1">
                <a:latin typeface="Comic Sans MS" panose="030F0702030302020204" pitchFamily="66" charset="0"/>
              </a:rPr>
              <a:t>some</a:t>
            </a:r>
            <a:r>
              <a:rPr lang="pl-PL" sz="2400" dirty="0">
                <a:latin typeface="Comic Sans MS" panose="030F0702030302020204" pitchFamily="66" charset="0"/>
              </a:rPr>
              <a:t> </a:t>
            </a:r>
            <a:r>
              <a:rPr lang="en-US" sz="2400" dirty="0">
                <a:latin typeface="Comic Sans MS" panose="030F0702030302020204" pitchFamily="66" charset="0"/>
              </a:rPr>
              <a:t>new troops in the same year, the battle of Barnet took place, during which Richard Neville </a:t>
            </a:r>
            <a:r>
              <a:rPr lang="pl-PL" sz="2400" dirty="0" err="1">
                <a:latin typeface="Comic Sans MS" panose="030F0702030302020204" pitchFamily="66" charset="0"/>
              </a:rPr>
              <a:t>lost</a:t>
            </a:r>
            <a:r>
              <a:rPr lang="pl-PL" sz="2400" dirty="0">
                <a:latin typeface="Comic Sans MS" panose="030F0702030302020204" pitchFamily="66" charset="0"/>
              </a:rPr>
              <a:t> his life</a:t>
            </a:r>
            <a:r>
              <a:rPr lang="en-US" sz="2400" dirty="0">
                <a:latin typeface="Comic Sans MS" panose="030F0702030302020204" pitchFamily="66" charset="0"/>
              </a:rPr>
              <a:t>. </a:t>
            </a:r>
            <a:endParaRPr lang="pl-PL" sz="2400" dirty="0">
              <a:latin typeface="Comic Sans MS" panose="030F0702030302020204" pitchFamily="66" charset="0"/>
            </a:endParaRPr>
          </a:p>
          <a:p>
            <a:r>
              <a:rPr lang="en-US" sz="2400" dirty="0">
                <a:latin typeface="Comic Sans MS" panose="030F0702030302020204" pitchFamily="66" charset="0"/>
              </a:rPr>
              <a:t>The next battle at Tewkesbury also failed to resolve the ongoing conflict. </a:t>
            </a:r>
            <a:endParaRPr lang="pl-PL" sz="2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79611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9747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" fill="hold">
                                          <p:stCondLst>
                                            <p:cond delay="4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" decel="50000" autoRev="1" fill="hold">
                                          <p:stCondLst>
                                            <p:cond delay="4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3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9819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4" dur="4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5" dur="46" fill="hold">
                                          <p:stCondLst>
                                            <p:cond delay="4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4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" decel="50000" autoRev="1" fill="hold">
                                          <p:stCondLst>
                                            <p:cond delay="4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az 2" descr="Obraz zawierający tekst, zewnętrzne, książka, zdjęcie&#10;&#10;Opis wygenerowany automatycznie">
            <a:extLst>
              <a:ext uri="{FF2B5EF4-FFF2-40B4-BE49-F238E27FC236}">
                <a16:creationId xmlns:a16="http://schemas.microsoft.com/office/drawing/2014/main" id="{A2BDE48D-12F4-4CCA-B0A3-B5F08B9E591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395536" y="332657"/>
            <a:ext cx="8352928" cy="4680520"/>
          </a:xfrm>
          <a:prstGeom prst="rect">
            <a:avLst/>
          </a:prstGeom>
        </p:spPr>
      </p:pic>
      <p:sp>
        <p:nvSpPr>
          <p:cNvPr id="5" name="pole tekstowe 4">
            <a:extLst>
              <a:ext uri="{FF2B5EF4-FFF2-40B4-BE49-F238E27FC236}">
                <a16:creationId xmlns:a16="http://schemas.microsoft.com/office/drawing/2014/main" id="{DD5D37CE-319D-4B22-B8FA-C6EF701103D6}"/>
              </a:ext>
            </a:extLst>
          </p:cNvPr>
          <p:cNvSpPr txBox="1"/>
          <p:nvPr/>
        </p:nvSpPr>
        <p:spPr>
          <a:xfrm>
            <a:off x="395536" y="6791367"/>
            <a:ext cx="835292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900">
                <a:hlinkClick r:id="rId3" tooltip="https://ca.wikipedia.org/wiki/Fitxer:Lord_Stanley_Brings_the_Crown_of_Richard_(wide).jpg"/>
              </a:rPr>
              <a:t>To zdjęcie</a:t>
            </a:r>
            <a:r>
              <a:rPr lang="pl-PL" sz="900"/>
              <a:t>, autor: Nieznany autor, licencja: </a:t>
            </a:r>
            <a:r>
              <a:rPr lang="pl-PL" sz="900">
                <a:hlinkClick r:id="rId4" tooltip="https://creativecommons.org/licenses/by-sa/3.0/"/>
              </a:rPr>
              <a:t>CC BY-SA</a:t>
            </a:r>
            <a:endParaRPr lang="pl-PL" sz="900"/>
          </a:p>
        </p:txBody>
      </p:sp>
      <p:sp>
        <p:nvSpPr>
          <p:cNvPr id="6" name="pole tekstowe 5">
            <a:extLst>
              <a:ext uri="{FF2B5EF4-FFF2-40B4-BE49-F238E27FC236}">
                <a16:creationId xmlns:a16="http://schemas.microsoft.com/office/drawing/2014/main" id="{8868F476-7239-4022-9874-1A5C989EAD25}"/>
              </a:ext>
            </a:extLst>
          </p:cNvPr>
          <p:cNvSpPr txBox="1"/>
          <p:nvPr/>
        </p:nvSpPr>
        <p:spPr>
          <a:xfrm>
            <a:off x="1115616" y="5373216"/>
            <a:ext cx="7200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400" dirty="0"/>
              <a:t>The Battle of </a:t>
            </a:r>
            <a:r>
              <a:rPr lang="pl-PL" sz="2400" dirty="0" err="1"/>
              <a:t>Barnet</a:t>
            </a:r>
            <a:r>
              <a:rPr lang="pl-PL" sz="2400" dirty="0"/>
              <a:t> </a:t>
            </a:r>
            <a:r>
              <a:rPr lang="pl-PL" sz="2400" dirty="0" err="1"/>
              <a:t>where</a:t>
            </a:r>
            <a:r>
              <a:rPr lang="pl-PL" sz="2400" dirty="0"/>
              <a:t> the Earl of Warwick </a:t>
            </a:r>
            <a:r>
              <a:rPr lang="pl-PL" sz="2400" dirty="0" err="1"/>
              <a:t>died</a:t>
            </a:r>
            <a:endParaRPr lang="pl-PL" sz="2400" dirty="0"/>
          </a:p>
          <a:p>
            <a:r>
              <a:rPr lang="pl-PL" sz="2400" dirty="0"/>
              <a:t>Bitwa pod </a:t>
            </a:r>
            <a:r>
              <a:rPr lang="pl-PL" sz="2400" dirty="0" err="1"/>
              <a:t>Barnet</a:t>
            </a:r>
            <a:r>
              <a:rPr lang="pl-PL" sz="2400" dirty="0"/>
              <a:t>, podczas której  zginął Earl Warwick</a:t>
            </a:r>
          </a:p>
        </p:txBody>
      </p:sp>
    </p:spTree>
    <p:extLst>
      <p:ext uri="{BB962C8B-B14F-4D97-AF65-F5344CB8AC3E}">
        <p14:creationId xmlns:p14="http://schemas.microsoft.com/office/powerpoint/2010/main" val="2249842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ostokąt 1"/>
          <p:cNvSpPr/>
          <p:nvPr/>
        </p:nvSpPr>
        <p:spPr>
          <a:xfrm>
            <a:off x="4572000" y="577009"/>
            <a:ext cx="4176464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2200" dirty="0">
                <a:latin typeface="Comic Sans MS" panose="030F0702030302020204" pitchFamily="66" charset="0"/>
              </a:rPr>
              <a:t>W 1471 roku Henryk VI zmarł. Dwanaście lat później, w 1483 zmarł również Edward IV. Na tronie zasiadł jego trzynastoletni syn, Edward V. Brat jego ojca Richard z Yorku twierdził, że on i jego dziesięcioletni brat są nieślubnymi dziećmi, ponieważ sam chciał zasiąść na tronie. Wkrótce </a:t>
            </a:r>
            <a:r>
              <a:rPr lang="pl-PL" sz="2200" dirty="0" err="1">
                <a:latin typeface="Comic Sans MS" panose="030F0702030302020204" pitchFamily="66" charset="0"/>
              </a:rPr>
              <a:t>potym</a:t>
            </a:r>
            <a:r>
              <a:rPr lang="pl-PL" sz="2200" dirty="0">
                <a:latin typeface="Comic Sans MS" panose="030F0702030302020204" pitchFamily="66" charset="0"/>
              </a:rPr>
              <a:t> obydwaj bracia zniknęli bez śladu (prawdopodobnie zostali oni zamordowani przez swojego stryja Ryszarda III, według niektórych historyków zostali zamordowani przez Henryka VII po bitwie pod </a:t>
            </a:r>
            <a:r>
              <a:rPr lang="pl-PL" sz="2200" dirty="0" err="1">
                <a:latin typeface="Comic Sans MS" panose="030F0702030302020204" pitchFamily="66" charset="0"/>
              </a:rPr>
              <a:t>Bosworth</a:t>
            </a:r>
            <a:r>
              <a:rPr lang="pl-PL" sz="2200" dirty="0">
                <a:latin typeface="Comic Sans MS" panose="030F0702030302020204" pitchFamily="66" charset="0"/>
              </a:rPr>
              <a:t>).</a:t>
            </a:r>
          </a:p>
        </p:txBody>
      </p:sp>
      <p:sp>
        <p:nvSpPr>
          <p:cNvPr id="4" name="Prostokąt 3"/>
          <p:cNvSpPr/>
          <p:nvPr/>
        </p:nvSpPr>
        <p:spPr>
          <a:xfrm>
            <a:off x="251520" y="548680"/>
            <a:ext cx="4320479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dirty="0">
                <a:latin typeface="Comic Sans MS" panose="030F0702030302020204" pitchFamily="66" charset="0"/>
              </a:rPr>
              <a:t>In 1471, Henry VI died. Twelve years later,</a:t>
            </a:r>
            <a:r>
              <a:rPr lang="pl-PL" sz="2200" dirty="0">
                <a:latin typeface="Comic Sans MS" panose="030F0702030302020204" pitchFamily="66" charset="0"/>
              </a:rPr>
              <a:t> in 1483</a:t>
            </a:r>
            <a:r>
              <a:rPr lang="en-US" sz="2200" dirty="0">
                <a:latin typeface="Comic Sans MS" panose="030F0702030302020204" pitchFamily="66" charset="0"/>
              </a:rPr>
              <a:t> Edward IV died. His </a:t>
            </a:r>
            <a:r>
              <a:rPr lang="pl-PL" sz="2200" dirty="0">
                <a:latin typeface="Comic Sans MS" panose="030F0702030302020204" pitchFamily="66" charset="0"/>
              </a:rPr>
              <a:t>13-year-old </a:t>
            </a:r>
            <a:r>
              <a:rPr lang="en-US" sz="2200" dirty="0">
                <a:latin typeface="Comic Sans MS" panose="030F0702030302020204" pitchFamily="66" charset="0"/>
              </a:rPr>
              <a:t>son, Edward V, sat </a:t>
            </a:r>
            <a:r>
              <a:rPr lang="pl-PL" sz="2200" dirty="0">
                <a:latin typeface="Comic Sans MS" panose="030F0702030302020204" pitchFamily="66" charset="0"/>
              </a:rPr>
              <a:t>on the</a:t>
            </a:r>
            <a:r>
              <a:rPr lang="en-US" sz="2200" dirty="0">
                <a:latin typeface="Comic Sans MS" panose="030F0702030302020204" pitchFamily="66" charset="0"/>
              </a:rPr>
              <a:t> throne</a:t>
            </a:r>
            <a:r>
              <a:rPr lang="pl-PL" sz="2200" dirty="0">
                <a:latin typeface="Comic Sans MS" panose="030F0702030302020204" pitchFamily="66" charset="0"/>
              </a:rPr>
              <a:t>. His </a:t>
            </a:r>
            <a:r>
              <a:rPr lang="pl-PL" sz="2200" dirty="0" err="1">
                <a:latin typeface="Comic Sans MS" panose="030F0702030302020204" pitchFamily="66" charset="0"/>
              </a:rPr>
              <a:t>father’s</a:t>
            </a:r>
            <a:r>
              <a:rPr lang="pl-PL" sz="2200" dirty="0">
                <a:latin typeface="Comic Sans MS" panose="030F0702030302020204" pitchFamily="66" charset="0"/>
              </a:rPr>
              <a:t> </a:t>
            </a:r>
            <a:r>
              <a:rPr lang="pl-PL" sz="2200" dirty="0" err="1">
                <a:latin typeface="Comic Sans MS" panose="030F0702030302020204" pitchFamily="66" charset="0"/>
              </a:rPr>
              <a:t>brother</a:t>
            </a:r>
            <a:r>
              <a:rPr lang="pl-PL" sz="2200" dirty="0">
                <a:latin typeface="Comic Sans MS" panose="030F0702030302020204" pitchFamily="66" charset="0"/>
              </a:rPr>
              <a:t> Richard of York</a:t>
            </a:r>
            <a:r>
              <a:rPr lang="en-US" sz="2200" dirty="0">
                <a:latin typeface="Comic Sans MS" panose="030F0702030302020204" pitchFamily="66" charset="0"/>
              </a:rPr>
              <a:t> </a:t>
            </a:r>
            <a:r>
              <a:rPr lang="pl-PL" sz="2200" dirty="0" err="1">
                <a:latin typeface="Comic Sans MS" panose="030F0702030302020204" pitchFamily="66" charset="0"/>
              </a:rPr>
              <a:t>claimed</a:t>
            </a:r>
            <a:r>
              <a:rPr lang="pl-PL" sz="2200" dirty="0">
                <a:latin typeface="Comic Sans MS" panose="030F0702030302020204" pitchFamily="66" charset="0"/>
              </a:rPr>
              <a:t> </a:t>
            </a:r>
            <a:r>
              <a:rPr lang="pl-PL" sz="2200" dirty="0" err="1">
                <a:latin typeface="Comic Sans MS" panose="030F0702030302020204" pitchFamily="66" charset="0"/>
              </a:rPr>
              <a:t>that</a:t>
            </a:r>
            <a:r>
              <a:rPr lang="pl-PL" sz="2200" dirty="0">
                <a:latin typeface="Comic Sans MS" panose="030F0702030302020204" pitchFamily="66" charset="0"/>
              </a:rPr>
              <a:t> he </a:t>
            </a:r>
            <a:r>
              <a:rPr lang="en-US" sz="2200" dirty="0">
                <a:latin typeface="Comic Sans MS" panose="030F0702030302020204" pitchFamily="66" charset="0"/>
              </a:rPr>
              <a:t>and his younger </a:t>
            </a:r>
            <a:r>
              <a:rPr lang="en-US" sz="2200" dirty="0" err="1">
                <a:latin typeface="Comic Sans MS" panose="030F0702030302020204" pitchFamily="66" charset="0"/>
              </a:rPr>
              <a:t>brothe</a:t>
            </a:r>
            <a:r>
              <a:rPr lang="pl-PL" sz="2200" dirty="0">
                <a:latin typeface="Comic Sans MS" panose="030F0702030302020204" pitchFamily="66" charset="0"/>
              </a:rPr>
              <a:t>r, a 10-year-old Richard, </a:t>
            </a:r>
            <a:r>
              <a:rPr lang="pl-PL" sz="2200" dirty="0" err="1">
                <a:latin typeface="Comic Sans MS" panose="030F0702030302020204" pitchFamily="66" charset="0"/>
              </a:rPr>
              <a:t>are</a:t>
            </a:r>
            <a:r>
              <a:rPr lang="pl-PL" sz="2200" dirty="0">
                <a:latin typeface="Comic Sans MS" panose="030F0702030302020204" pitchFamily="66" charset="0"/>
              </a:rPr>
              <a:t> </a:t>
            </a:r>
            <a:r>
              <a:rPr lang="pl-PL" sz="2200" dirty="0" err="1">
                <a:latin typeface="Comic Sans MS" panose="030F0702030302020204" pitchFamily="66" charset="0"/>
              </a:rPr>
              <a:t>illegal</a:t>
            </a:r>
            <a:r>
              <a:rPr lang="pl-PL" sz="2200" dirty="0">
                <a:latin typeface="Comic Sans MS" panose="030F0702030302020204" pitchFamily="66" charset="0"/>
              </a:rPr>
              <a:t> </a:t>
            </a:r>
            <a:r>
              <a:rPr lang="pl-PL" sz="2200" dirty="0" err="1">
                <a:latin typeface="Comic Sans MS" panose="030F0702030302020204" pitchFamily="66" charset="0"/>
              </a:rPr>
              <a:t>children</a:t>
            </a:r>
            <a:r>
              <a:rPr lang="en-US" sz="2200" dirty="0">
                <a:latin typeface="Comic Sans MS" panose="030F0702030302020204" pitchFamily="66" charset="0"/>
              </a:rPr>
              <a:t> </a:t>
            </a:r>
            <a:r>
              <a:rPr lang="pl-PL" sz="2200" dirty="0" err="1">
                <a:latin typeface="Comic Sans MS" panose="030F0702030302020204" pitchFamily="66" charset="0"/>
              </a:rPr>
              <a:t>because</a:t>
            </a:r>
            <a:r>
              <a:rPr lang="pl-PL" sz="2200" dirty="0">
                <a:latin typeface="Comic Sans MS" panose="030F0702030302020204" pitchFamily="66" charset="0"/>
              </a:rPr>
              <a:t> he </a:t>
            </a:r>
            <a:r>
              <a:rPr lang="pl-PL" sz="2200" dirty="0" err="1">
                <a:latin typeface="Comic Sans MS" panose="030F0702030302020204" pitchFamily="66" charset="0"/>
              </a:rPr>
              <a:t>wanted</a:t>
            </a:r>
            <a:r>
              <a:rPr lang="pl-PL" sz="2200" dirty="0">
                <a:latin typeface="Comic Sans MS" panose="030F0702030302020204" pitchFamily="66" charset="0"/>
              </a:rPr>
              <a:t> to </a:t>
            </a:r>
            <a:r>
              <a:rPr lang="pl-PL" sz="2200" dirty="0" err="1">
                <a:latin typeface="Comic Sans MS" panose="030F0702030302020204" pitchFamily="66" charset="0"/>
              </a:rPr>
              <a:t>become</a:t>
            </a:r>
            <a:r>
              <a:rPr lang="pl-PL" sz="2200" dirty="0">
                <a:latin typeface="Comic Sans MS" panose="030F0702030302020204" pitchFamily="66" charset="0"/>
              </a:rPr>
              <a:t> the </a:t>
            </a:r>
            <a:r>
              <a:rPr lang="pl-PL" sz="2200" dirty="0" err="1">
                <a:latin typeface="Comic Sans MS" panose="030F0702030302020204" pitchFamily="66" charset="0"/>
              </a:rPr>
              <a:t>next</a:t>
            </a:r>
            <a:r>
              <a:rPr lang="pl-PL" sz="2200" dirty="0">
                <a:latin typeface="Comic Sans MS" panose="030F0702030302020204" pitchFamily="66" charset="0"/>
              </a:rPr>
              <a:t> king </a:t>
            </a:r>
            <a:r>
              <a:rPr lang="pl-PL" sz="2200" dirty="0" err="1">
                <a:latin typeface="Comic Sans MS" panose="030F0702030302020204" pitchFamily="66" charset="0"/>
              </a:rPr>
              <a:t>himself</a:t>
            </a:r>
            <a:r>
              <a:rPr lang="pl-PL" sz="2200" dirty="0">
                <a:latin typeface="Comic Sans MS" panose="030F0702030302020204" pitchFamily="66" charset="0"/>
              </a:rPr>
              <a:t>. </a:t>
            </a:r>
            <a:r>
              <a:rPr lang="pl-PL" sz="2200" dirty="0" err="1">
                <a:latin typeface="Comic Sans MS" panose="030F0702030302020204" pitchFamily="66" charset="0"/>
              </a:rPr>
              <a:t>Soon</a:t>
            </a:r>
            <a:r>
              <a:rPr lang="pl-PL" sz="2200" dirty="0">
                <a:latin typeface="Comic Sans MS" panose="030F0702030302020204" pitchFamily="66" charset="0"/>
              </a:rPr>
              <a:t> </a:t>
            </a:r>
            <a:r>
              <a:rPr lang="pl-PL" sz="2200" dirty="0" err="1">
                <a:latin typeface="Comic Sans MS" panose="030F0702030302020204" pitchFamily="66" charset="0"/>
              </a:rPr>
              <a:t>after</a:t>
            </a:r>
            <a:r>
              <a:rPr lang="pl-PL" sz="2200" dirty="0">
                <a:latin typeface="Comic Sans MS" panose="030F0702030302020204" pitchFamily="66" charset="0"/>
              </a:rPr>
              <a:t> </a:t>
            </a:r>
            <a:r>
              <a:rPr lang="pl-PL" sz="2200" dirty="0" err="1">
                <a:latin typeface="Comic Sans MS" panose="030F0702030302020204" pitchFamily="66" charset="0"/>
              </a:rPr>
              <a:t>that</a:t>
            </a:r>
            <a:r>
              <a:rPr lang="pl-PL" sz="2200" dirty="0">
                <a:latin typeface="Comic Sans MS" panose="030F0702030302020204" pitchFamily="66" charset="0"/>
              </a:rPr>
              <a:t> </a:t>
            </a:r>
            <a:r>
              <a:rPr lang="pl-PL" sz="2200" dirty="0" err="1">
                <a:latin typeface="Comic Sans MS" panose="030F0702030302020204" pitchFamily="66" charset="0"/>
              </a:rPr>
              <a:t>both</a:t>
            </a:r>
            <a:r>
              <a:rPr lang="pl-PL" sz="2200" dirty="0">
                <a:latin typeface="Comic Sans MS" panose="030F0702030302020204" pitchFamily="66" charset="0"/>
              </a:rPr>
              <a:t> </a:t>
            </a:r>
            <a:r>
              <a:rPr lang="pl-PL" sz="2200" dirty="0" err="1">
                <a:latin typeface="Comic Sans MS" panose="030F0702030302020204" pitchFamily="66" charset="0"/>
              </a:rPr>
              <a:t>children</a:t>
            </a:r>
            <a:r>
              <a:rPr lang="pl-PL" sz="2200" dirty="0">
                <a:latin typeface="Comic Sans MS" panose="030F0702030302020204" pitchFamily="66" charset="0"/>
              </a:rPr>
              <a:t> </a:t>
            </a:r>
            <a:r>
              <a:rPr lang="en-US" sz="2200" dirty="0">
                <a:latin typeface="Comic Sans MS" panose="030F0702030302020204" pitchFamily="66" charset="0"/>
              </a:rPr>
              <a:t>disappeared without a trace (they were probably murdered </a:t>
            </a:r>
            <a:r>
              <a:rPr lang="pl-PL" sz="2200" dirty="0">
                <a:latin typeface="Comic Sans MS" panose="030F0702030302020204" pitchFamily="66" charset="0"/>
              </a:rPr>
              <a:t>by</a:t>
            </a:r>
            <a:r>
              <a:rPr lang="en-US" sz="2200" dirty="0">
                <a:latin typeface="Comic Sans MS" panose="030F0702030302020204" pitchFamily="66" charset="0"/>
              </a:rPr>
              <a:t> </a:t>
            </a:r>
            <a:r>
              <a:rPr lang="pl-PL" sz="2200" dirty="0" err="1">
                <a:latin typeface="Comic Sans MS" panose="030F0702030302020204" pitchFamily="66" charset="0"/>
              </a:rPr>
              <a:t>their</a:t>
            </a:r>
            <a:r>
              <a:rPr lang="en-US" sz="2200" dirty="0">
                <a:latin typeface="Comic Sans MS" panose="030F0702030302020204" pitchFamily="66" charset="0"/>
              </a:rPr>
              <a:t> uncle Richard III, </a:t>
            </a:r>
            <a:r>
              <a:rPr lang="pl-PL" sz="2200" dirty="0">
                <a:latin typeface="Comic Sans MS" panose="030F0702030302020204" pitchFamily="66" charset="0"/>
              </a:rPr>
              <a:t>but </a:t>
            </a:r>
            <a:r>
              <a:rPr lang="en-US" sz="2200" dirty="0">
                <a:latin typeface="Comic Sans MS" panose="030F0702030302020204" pitchFamily="66" charset="0"/>
              </a:rPr>
              <a:t>according to </a:t>
            </a:r>
            <a:r>
              <a:rPr lang="pl-PL" sz="2200" dirty="0" err="1">
                <a:latin typeface="Comic Sans MS" panose="030F0702030302020204" pitchFamily="66" charset="0"/>
              </a:rPr>
              <a:t>some</a:t>
            </a:r>
            <a:r>
              <a:rPr lang="pl-PL" sz="2200" dirty="0">
                <a:latin typeface="Comic Sans MS" panose="030F0702030302020204" pitchFamily="66" charset="0"/>
              </a:rPr>
              <a:t> </a:t>
            </a:r>
            <a:r>
              <a:rPr lang="en-US" sz="2200" dirty="0">
                <a:latin typeface="Comic Sans MS" panose="030F0702030302020204" pitchFamily="66" charset="0"/>
              </a:rPr>
              <a:t>historians, they were murdered by Henry VII after the Battle of Bosworth). </a:t>
            </a:r>
            <a:endParaRPr lang="pl-PL" sz="22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7103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Znalezione obrazy dla zapytania Ryszarda III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598" y="332656"/>
            <a:ext cx="3320306" cy="466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Prostokąt 1"/>
          <p:cNvSpPr/>
          <p:nvPr/>
        </p:nvSpPr>
        <p:spPr>
          <a:xfrm>
            <a:off x="1166484" y="5157192"/>
            <a:ext cx="176253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err="1">
                <a:latin typeface="+mj-lt"/>
              </a:rPr>
              <a:t>Ryszard</a:t>
            </a:r>
            <a:r>
              <a:rPr lang="en-US" sz="2800" dirty="0">
                <a:latin typeface="+mj-lt"/>
              </a:rPr>
              <a:t> III </a:t>
            </a:r>
            <a:endParaRPr lang="pl-PL" sz="2800" dirty="0">
              <a:latin typeface="+mj-lt"/>
            </a:endParaRPr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332656"/>
            <a:ext cx="3378558" cy="4660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Prostokąt 2"/>
          <p:cNvSpPr/>
          <p:nvPr/>
        </p:nvSpPr>
        <p:spPr>
          <a:xfrm>
            <a:off x="6300192" y="5157192"/>
            <a:ext cx="166744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2800" dirty="0">
                <a:latin typeface="+mj-lt"/>
              </a:rPr>
              <a:t>Henryk VII</a:t>
            </a:r>
          </a:p>
        </p:txBody>
      </p:sp>
    </p:spTree>
    <p:extLst>
      <p:ext uri="{BB962C8B-B14F-4D97-AF65-F5344CB8AC3E}">
        <p14:creationId xmlns:p14="http://schemas.microsoft.com/office/powerpoint/2010/main" val="553039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ostokąt 1"/>
          <p:cNvSpPr/>
          <p:nvPr/>
        </p:nvSpPr>
        <p:spPr>
          <a:xfrm>
            <a:off x="467544" y="701760"/>
            <a:ext cx="3312368" cy="58477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dirty="0">
                <a:latin typeface="Comic Sans MS" panose="030F0702030302020204" pitchFamily="66" charset="0"/>
              </a:rPr>
              <a:t>The crimes of </a:t>
            </a:r>
            <a:r>
              <a:rPr lang="en-US" sz="2200" dirty="0" err="1">
                <a:latin typeface="Comic Sans MS" panose="030F0702030302020204" pitchFamily="66" charset="0"/>
              </a:rPr>
              <a:t>Ryszard</a:t>
            </a:r>
            <a:r>
              <a:rPr lang="en-US" sz="2200" dirty="0">
                <a:latin typeface="Comic Sans MS" panose="030F0702030302020204" pitchFamily="66" charset="0"/>
              </a:rPr>
              <a:t> III caused another rebellion against him. It was headed by Henry Tudor, who was related by his mother to the </a:t>
            </a:r>
            <a:r>
              <a:rPr lang="en-US" sz="2200" dirty="0" err="1">
                <a:latin typeface="Comic Sans MS" panose="030F0702030302020204" pitchFamily="66" charset="0"/>
              </a:rPr>
              <a:t>Lancasters</a:t>
            </a:r>
            <a:r>
              <a:rPr lang="en-US" sz="2200" dirty="0">
                <a:latin typeface="Comic Sans MS" panose="030F0702030302020204" pitchFamily="66" charset="0"/>
              </a:rPr>
              <a:t>. In 1485, the battle of Bosworth took place. </a:t>
            </a:r>
            <a:r>
              <a:rPr lang="en-US" sz="2200" dirty="0" err="1">
                <a:latin typeface="Comic Sans MS" panose="030F0702030302020204" pitchFamily="66" charset="0"/>
              </a:rPr>
              <a:t>Ryszard</a:t>
            </a:r>
            <a:r>
              <a:rPr lang="en-US" sz="2200" dirty="0">
                <a:latin typeface="Comic Sans MS" panose="030F0702030302020204" pitchFamily="66" charset="0"/>
              </a:rPr>
              <a:t> III died in this battle (famous: "Horse, Horse, Kingdom for a horse" with Shakespeare), and Henry Tudor became the new ruler of England (as Henry VII). </a:t>
            </a:r>
            <a:endParaRPr lang="pl-PL" sz="2200" dirty="0">
              <a:latin typeface="Comic Sans MS" panose="030F0702030302020204" pitchFamily="66" charset="0"/>
            </a:endParaRPr>
          </a:p>
        </p:txBody>
      </p:sp>
      <p:sp>
        <p:nvSpPr>
          <p:cNvPr id="3" name="Prostokąt 2"/>
          <p:cNvSpPr/>
          <p:nvPr/>
        </p:nvSpPr>
        <p:spPr>
          <a:xfrm>
            <a:off x="4860032" y="701760"/>
            <a:ext cx="3528392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2200" dirty="0">
                <a:latin typeface="Comic Sans MS" panose="030F0702030302020204" pitchFamily="66" charset="0"/>
              </a:rPr>
              <a:t>Zbrodnie Ryszarda III spowodowały kolejny bunt przeciwko niemu. Na jego czele stanął spokrewniony przez swoją matkę z Lancasterami Henryk Tudor. W 1485 roku doszło do bitwy pod </a:t>
            </a:r>
            <a:r>
              <a:rPr lang="pl-PL" sz="2200" dirty="0" err="1">
                <a:latin typeface="Comic Sans MS" panose="030F0702030302020204" pitchFamily="66" charset="0"/>
              </a:rPr>
              <a:t>Bosworth</a:t>
            </a:r>
            <a:r>
              <a:rPr lang="pl-PL" sz="2200" dirty="0">
                <a:latin typeface="Comic Sans MS" panose="030F0702030302020204" pitchFamily="66" charset="0"/>
              </a:rPr>
              <a:t>. Ryszard III zginął w tej bitwie (słynne: „Konia! Konia! Królestwo za konia!” u Szekspira), a Henryk Tudor został nowym władcą Anglii(jako Henryk VII). </a:t>
            </a:r>
          </a:p>
        </p:txBody>
      </p:sp>
    </p:spTree>
    <p:extLst>
      <p:ext uri="{BB962C8B-B14F-4D97-AF65-F5344CB8AC3E}">
        <p14:creationId xmlns:p14="http://schemas.microsoft.com/office/powerpoint/2010/main" val="24246491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25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5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808" y="374784"/>
            <a:ext cx="3781125" cy="44223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Prostokąt 1"/>
          <p:cNvSpPr/>
          <p:nvPr/>
        </p:nvSpPr>
        <p:spPr>
          <a:xfrm>
            <a:off x="1071801" y="4927323"/>
            <a:ext cx="237513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2800" dirty="0"/>
              <a:t>Lambert </a:t>
            </a:r>
            <a:r>
              <a:rPr lang="pl-PL" sz="2800" dirty="0" err="1"/>
              <a:t>Simnel</a:t>
            </a:r>
            <a:endParaRPr lang="pl-PL" sz="2800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1164293"/>
            <a:ext cx="3571875" cy="428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Prostokąt 2"/>
          <p:cNvSpPr/>
          <p:nvPr/>
        </p:nvSpPr>
        <p:spPr>
          <a:xfrm>
            <a:off x="5580111" y="374784"/>
            <a:ext cx="247516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2800" dirty="0" err="1"/>
              <a:t>Perkin</a:t>
            </a:r>
            <a:r>
              <a:rPr lang="pl-PL" sz="2800" dirty="0"/>
              <a:t> </a:t>
            </a:r>
            <a:r>
              <a:rPr lang="pl-PL" sz="2800" dirty="0" err="1"/>
              <a:t>Warbeck</a:t>
            </a:r>
            <a:endParaRPr lang="pl-PL" sz="2800" dirty="0"/>
          </a:p>
        </p:txBody>
      </p:sp>
    </p:spTree>
    <p:extLst>
      <p:ext uri="{BB962C8B-B14F-4D97-AF65-F5344CB8AC3E}">
        <p14:creationId xmlns:p14="http://schemas.microsoft.com/office/powerpoint/2010/main" val="3982514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le tekstowe 2"/>
          <p:cNvSpPr txBox="1"/>
          <p:nvPr/>
        </p:nvSpPr>
        <p:spPr>
          <a:xfrm>
            <a:off x="4644008" y="764704"/>
            <a:ext cx="3888432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l-PL" dirty="0">
                <a:latin typeface="Comic Sans MS" panose="030F0702030302020204" pitchFamily="66" charset="0"/>
              </a:rPr>
              <a:t>Rozpoczęło się panowanie dynastii Tudorów. Kolejne dwa lata władca Anglii poświęcił na walkę z pretendentami do tronu, m.in. Pokonując w bitwie pod Stoke Lamberta </a:t>
            </a:r>
            <a:r>
              <a:rPr lang="pl-PL" dirty="0" err="1">
                <a:latin typeface="Comic Sans MS" panose="030F0702030302020204" pitchFamily="66" charset="0"/>
              </a:rPr>
              <a:t>Simnela</a:t>
            </a:r>
            <a:r>
              <a:rPr lang="pl-PL" dirty="0">
                <a:latin typeface="Comic Sans MS" panose="030F0702030302020204" pitchFamily="66" charset="0"/>
              </a:rPr>
              <a:t>. Ostatecznie wojna zakończyła się po śmierci ostatniego pretendenta do tronu </a:t>
            </a:r>
            <a:r>
              <a:rPr lang="pl-PL" dirty="0" err="1">
                <a:latin typeface="Comic Sans MS" panose="030F0702030302020204" pitchFamily="66" charset="0"/>
              </a:rPr>
              <a:t>Perkina</a:t>
            </a:r>
            <a:r>
              <a:rPr lang="pl-PL" dirty="0">
                <a:latin typeface="Comic Sans MS" panose="030F0702030302020204" pitchFamily="66" charset="0"/>
              </a:rPr>
              <a:t> </a:t>
            </a:r>
            <a:r>
              <a:rPr lang="pl-PL" dirty="0" err="1">
                <a:latin typeface="Comic Sans MS" panose="030F0702030302020204" pitchFamily="66" charset="0"/>
              </a:rPr>
              <a:t>Warbecka</a:t>
            </a:r>
            <a:r>
              <a:rPr lang="pl-PL" dirty="0">
                <a:latin typeface="Comic Sans MS" panose="030F0702030302020204" pitchFamily="66" charset="0"/>
              </a:rPr>
              <a:t>.</a:t>
            </a:r>
          </a:p>
          <a:p>
            <a:pPr algn="just"/>
            <a:r>
              <a:rPr lang="pl-PL" dirty="0">
                <a:latin typeface="Comic Sans MS" panose="030F0702030302020204" pitchFamily="66" charset="0"/>
              </a:rPr>
              <a:t>Bitwa pod </a:t>
            </a:r>
            <a:r>
              <a:rPr lang="pl-PL" dirty="0" err="1">
                <a:latin typeface="Comic Sans MS" panose="030F0702030302020204" pitchFamily="66" charset="0"/>
              </a:rPr>
              <a:t>Bosworth</a:t>
            </a:r>
            <a:r>
              <a:rPr lang="pl-PL" dirty="0">
                <a:latin typeface="Comic Sans MS" panose="030F0702030302020204" pitchFamily="66" charset="0"/>
              </a:rPr>
              <a:t> zakończyła historię średniowiecznej Anglii.</a:t>
            </a:r>
          </a:p>
        </p:txBody>
      </p:sp>
      <p:sp>
        <p:nvSpPr>
          <p:cNvPr id="5" name="pole tekstowe 4"/>
          <p:cNvSpPr txBox="1"/>
          <p:nvPr/>
        </p:nvSpPr>
        <p:spPr>
          <a:xfrm>
            <a:off x="539552" y="764704"/>
            <a:ext cx="3312368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omic Sans MS" panose="030F0702030302020204" pitchFamily="66" charset="0"/>
              </a:rPr>
              <a:t>The reign of the Tudor dynasty began. The next two years the Lord of England devoted to the fight against the pretenders to the throne, including defeating </a:t>
            </a:r>
            <a:r>
              <a:rPr lang="en-US" dirty="0" err="1">
                <a:latin typeface="Comic Sans MS" panose="030F0702030302020204" pitchFamily="66" charset="0"/>
              </a:rPr>
              <a:t>Simnel</a:t>
            </a:r>
            <a:r>
              <a:rPr lang="en-US" dirty="0">
                <a:latin typeface="Comic Sans MS" panose="030F0702030302020204" pitchFamily="66" charset="0"/>
              </a:rPr>
              <a:t> in the battle of Stoke. </a:t>
            </a:r>
            <a:endParaRPr lang="pl-PL" dirty="0">
              <a:latin typeface="Comic Sans MS" panose="030F0702030302020204" pitchFamily="66" charset="0"/>
            </a:endParaRPr>
          </a:p>
          <a:p>
            <a:r>
              <a:rPr lang="en-US" dirty="0">
                <a:latin typeface="Comic Sans MS" panose="030F0702030302020204" pitchFamily="66" charset="0"/>
              </a:rPr>
              <a:t>Eventually, the war ended after the death of the last pretender to the throne</a:t>
            </a:r>
            <a:r>
              <a:rPr lang="pl-PL" dirty="0">
                <a:latin typeface="Comic Sans MS" panose="030F0702030302020204" pitchFamily="66" charset="0"/>
              </a:rPr>
              <a:t>, </a:t>
            </a:r>
            <a:r>
              <a:rPr lang="en-US" dirty="0">
                <a:latin typeface="Comic Sans MS" panose="030F0702030302020204" pitchFamily="66" charset="0"/>
              </a:rPr>
              <a:t>Perkin Warbeck. </a:t>
            </a:r>
            <a:endParaRPr lang="pl-PL" dirty="0">
              <a:latin typeface="Comic Sans MS" panose="030F0702030302020204" pitchFamily="66" charset="0"/>
            </a:endParaRPr>
          </a:p>
          <a:p>
            <a:r>
              <a:rPr lang="en-US" dirty="0">
                <a:latin typeface="Comic Sans MS" panose="030F0702030302020204" pitchFamily="66" charset="0"/>
              </a:rPr>
              <a:t>The Battle of Bosworth ended the history of medieval England.</a:t>
            </a:r>
            <a:endParaRPr lang="pl-PL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19842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1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60648"/>
            <a:ext cx="8670614" cy="63367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30757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102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/>
          <p:cNvSpPr txBox="1"/>
          <p:nvPr/>
        </p:nvSpPr>
        <p:spPr>
          <a:xfrm>
            <a:off x="492618" y="44624"/>
            <a:ext cx="838842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8000" dirty="0" err="1">
                <a:solidFill>
                  <a:schemeClr val="accent2">
                    <a:lumMod val="60000"/>
                    <a:lumOff val="40000"/>
                  </a:schemeClr>
                </a:solidFill>
              </a:rPr>
              <a:t>Dates</a:t>
            </a:r>
            <a:r>
              <a:rPr lang="pl-PL" sz="80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 of the </a:t>
            </a:r>
            <a:r>
              <a:rPr lang="pl-PL" sz="8000" dirty="0" err="1">
                <a:solidFill>
                  <a:schemeClr val="accent2">
                    <a:lumMod val="60000"/>
                    <a:lumOff val="40000"/>
                  </a:schemeClr>
                </a:solidFill>
              </a:rPr>
              <a:t>battles</a:t>
            </a:r>
            <a:endParaRPr lang="pl-PL" sz="8000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pole tekstowe 2"/>
          <p:cNvSpPr txBox="1"/>
          <p:nvPr/>
        </p:nvSpPr>
        <p:spPr>
          <a:xfrm>
            <a:off x="-8821488" y="2499499"/>
            <a:ext cx="4320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/>
              <a:t>From 14th May 1455 to 16th </a:t>
            </a:r>
            <a:r>
              <a:rPr lang="pl-PL" dirty="0" err="1"/>
              <a:t>June</a:t>
            </a:r>
            <a:r>
              <a:rPr lang="pl-PL" dirty="0"/>
              <a:t> 1487 </a:t>
            </a:r>
          </a:p>
        </p:txBody>
      </p:sp>
      <p:sp>
        <p:nvSpPr>
          <p:cNvPr id="4" name="pole tekstowe 3"/>
          <p:cNvSpPr txBox="1"/>
          <p:nvPr/>
        </p:nvSpPr>
        <p:spPr>
          <a:xfrm>
            <a:off x="-8245424" y="3789040"/>
            <a:ext cx="55446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/>
              <a:t>The First </a:t>
            </a:r>
            <a:r>
              <a:rPr lang="pl-PL" dirty="0" err="1"/>
              <a:t>battle</a:t>
            </a:r>
            <a:r>
              <a:rPr lang="pl-PL" dirty="0"/>
              <a:t> was  start</a:t>
            </a:r>
          </a:p>
        </p:txBody>
      </p:sp>
      <p:sp>
        <p:nvSpPr>
          <p:cNvPr id="5" name="pole tekstowe 4"/>
          <p:cNvSpPr txBox="1"/>
          <p:nvPr/>
        </p:nvSpPr>
        <p:spPr>
          <a:xfrm>
            <a:off x="107504" y="1154218"/>
            <a:ext cx="4579326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Chronological list of battles</a:t>
            </a:r>
          </a:p>
          <a:p>
            <a:r>
              <a:rPr lang="en-US" dirty="0"/>
              <a:t>First Battle of St Albans (22 May 1455)</a:t>
            </a:r>
          </a:p>
          <a:p>
            <a:r>
              <a:rPr lang="en-US" dirty="0"/>
              <a:t>Battle of </a:t>
            </a:r>
            <a:r>
              <a:rPr lang="en-US" dirty="0" err="1"/>
              <a:t>Blore</a:t>
            </a:r>
            <a:r>
              <a:rPr lang="en-US" dirty="0"/>
              <a:t> Heath</a:t>
            </a:r>
            <a:r>
              <a:rPr lang="pl-PL" dirty="0"/>
              <a:t> </a:t>
            </a:r>
            <a:r>
              <a:rPr lang="en-US" dirty="0"/>
              <a:t>(23 September 1459)</a:t>
            </a:r>
          </a:p>
          <a:p>
            <a:r>
              <a:rPr lang="en-US" dirty="0"/>
              <a:t>Battle of </a:t>
            </a:r>
            <a:r>
              <a:rPr lang="en-US" dirty="0" err="1"/>
              <a:t>Ludford</a:t>
            </a:r>
            <a:r>
              <a:rPr lang="en-US" dirty="0"/>
              <a:t> Bridge (12 October 1459)</a:t>
            </a:r>
          </a:p>
          <a:p>
            <a:r>
              <a:rPr lang="en-US" dirty="0"/>
              <a:t>Battle of Sandwich (1460) (15 January 1460)</a:t>
            </a:r>
          </a:p>
          <a:p>
            <a:r>
              <a:rPr lang="en-US" dirty="0"/>
              <a:t>Battle of Northampton (1460)</a:t>
            </a:r>
            <a:r>
              <a:rPr lang="pl-PL" dirty="0"/>
              <a:t> </a:t>
            </a:r>
            <a:r>
              <a:rPr lang="en-US" dirty="0"/>
              <a:t>(10 July 1460)</a:t>
            </a:r>
          </a:p>
          <a:p>
            <a:r>
              <a:rPr lang="en-US" dirty="0"/>
              <a:t>Battle of </a:t>
            </a:r>
            <a:r>
              <a:rPr lang="en-US" dirty="0" err="1"/>
              <a:t>Worksop</a:t>
            </a:r>
            <a:r>
              <a:rPr lang="en-US" dirty="0"/>
              <a:t> (16 December 1460)</a:t>
            </a:r>
          </a:p>
          <a:p>
            <a:r>
              <a:rPr lang="en-US" dirty="0"/>
              <a:t>Battle of Wakefield (30 December 1460)</a:t>
            </a:r>
          </a:p>
          <a:p>
            <a:r>
              <a:rPr lang="en-US" dirty="0"/>
              <a:t>Battle of Mortimer's Cross (2 February 1461)</a:t>
            </a:r>
          </a:p>
          <a:p>
            <a:r>
              <a:rPr lang="en-US" dirty="0"/>
              <a:t>Second Battle of St Albans (17 February 1461)</a:t>
            </a:r>
          </a:p>
          <a:p>
            <a:r>
              <a:rPr lang="en-US" dirty="0"/>
              <a:t>Battle of </a:t>
            </a:r>
            <a:r>
              <a:rPr lang="en-US" dirty="0" err="1"/>
              <a:t>Ferrybridge</a:t>
            </a:r>
            <a:r>
              <a:rPr lang="en-US" dirty="0"/>
              <a:t> (28 March 1461)</a:t>
            </a:r>
          </a:p>
          <a:p>
            <a:r>
              <a:rPr lang="en-US" dirty="0"/>
              <a:t>Battle of </a:t>
            </a:r>
            <a:r>
              <a:rPr lang="en-US" dirty="0" err="1"/>
              <a:t>Towton</a:t>
            </a:r>
            <a:r>
              <a:rPr lang="en-US" dirty="0"/>
              <a:t> (29 March 1461)</a:t>
            </a:r>
          </a:p>
          <a:p>
            <a:r>
              <a:rPr lang="en-US" dirty="0"/>
              <a:t>Battle of </a:t>
            </a:r>
            <a:r>
              <a:rPr lang="en-US" dirty="0" err="1"/>
              <a:t>Hedgeley</a:t>
            </a:r>
            <a:r>
              <a:rPr lang="en-US" dirty="0"/>
              <a:t> Moor (25 April 1464)</a:t>
            </a:r>
          </a:p>
          <a:p>
            <a:r>
              <a:rPr lang="en-US" dirty="0"/>
              <a:t>Battle of </a:t>
            </a:r>
            <a:r>
              <a:rPr lang="en-US" dirty="0" err="1"/>
              <a:t>Hexham</a:t>
            </a:r>
            <a:r>
              <a:rPr lang="en-US" dirty="0"/>
              <a:t> (15 May 1464)</a:t>
            </a:r>
          </a:p>
          <a:p>
            <a:r>
              <a:rPr lang="en-US" dirty="0"/>
              <a:t>Battle of </a:t>
            </a:r>
            <a:r>
              <a:rPr lang="en-US" dirty="0" err="1"/>
              <a:t>Edgecote</a:t>
            </a:r>
            <a:r>
              <a:rPr lang="en-US" dirty="0"/>
              <a:t> Moor</a:t>
            </a:r>
            <a:r>
              <a:rPr lang="pl-PL" dirty="0"/>
              <a:t> </a:t>
            </a:r>
            <a:r>
              <a:rPr lang="en-US" dirty="0"/>
              <a:t>(26 July 1469)</a:t>
            </a:r>
          </a:p>
          <a:p>
            <a:r>
              <a:rPr lang="en-US" dirty="0"/>
              <a:t>Battle of </a:t>
            </a:r>
            <a:r>
              <a:rPr lang="en-US" dirty="0" err="1"/>
              <a:t>Losecoat</a:t>
            </a:r>
            <a:r>
              <a:rPr lang="en-US" dirty="0"/>
              <a:t> Field (12 March 1470)</a:t>
            </a:r>
          </a:p>
          <a:p>
            <a:r>
              <a:rPr lang="en-US" dirty="0"/>
              <a:t>Battle of Barnet (14 April 1471)</a:t>
            </a:r>
          </a:p>
          <a:p>
            <a:r>
              <a:rPr lang="en-US" dirty="0"/>
              <a:t>Battle of Tewkesbury (4 May 1471)</a:t>
            </a:r>
          </a:p>
          <a:p>
            <a:r>
              <a:rPr lang="en-US" dirty="0"/>
              <a:t>Battle of Bosworth Field (22 August 1485)</a:t>
            </a:r>
          </a:p>
          <a:p>
            <a:r>
              <a:rPr lang="en-US" dirty="0"/>
              <a:t>Battle of Stoke Field</a:t>
            </a:r>
            <a:r>
              <a:rPr lang="pl-PL" dirty="0"/>
              <a:t> </a:t>
            </a:r>
            <a:r>
              <a:rPr lang="en-US" dirty="0"/>
              <a:t>(16 June 1487)</a:t>
            </a:r>
          </a:p>
          <a:p>
            <a:endParaRPr lang="pl-PL" dirty="0"/>
          </a:p>
        </p:txBody>
      </p:sp>
      <p:sp>
        <p:nvSpPr>
          <p:cNvPr id="7" name="pole tekstowe 6"/>
          <p:cNvSpPr txBox="1"/>
          <p:nvPr/>
        </p:nvSpPr>
        <p:spPr>
          <a:xfrm>
            <a:off x="4502100" y="908720"/>
            <a:ext cx="4606404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br>
              <a:rPr lang="pl-PL" dirty="0"/>
            </a:br>
            <a:r>
              <a:rPr lang="pl-PL" dirty="0"/>
              <a:t>Chronologiczna lista bitew</a:t>
            </a:r>
          </a:p>
          <a:p>
            <a:r>
              <a:rPr lang="pl-PL" dirty="0"/>
              <a:t> Pierwsza bitwa pod </a:t>
            </a:r>
            <a:r>
              <a:rPr lang="pl-PL" dirty="0" err="1"/>
              <a:t>St</a:t>
            </a:r>
            <a:r>
              <a:rPr lang="pl-PL" dirty="0"/>
              <a:t> Albans (22 maja 1455)</a:t>
            </a:r>
          </a:p>
          <a:p>
            <a:r>
              <a:rPr lang="pl-PL" dirty="0"/>
              <a:t> Bitwa pod </a:t>
            </a:r>
            <a:r>
              <a:rPr lang="pl-PL" dirty="0" err="1"/>
              <a:t>Blore</a:t>
            </a:r>
            <a:r>
              <a:rPr lang="pl-PL" dirty="0"/>
              <a:t> Heath (23 września 1459) </a:t>
            </a:r>
          </a:p>
          <a:p>
            <a:r>
              <a:rPr lang="pl-PL" dirty="0"/>
              <a:t>Bitwa o </a:t>
            </a:r>
            <a:r>
              <a:rPr lang="pl-PL" dirty="0" err="1"/>
              <a:t>Ludford</a:t>
            </a:r>
            <a:r>
              <a:rPr lang="pl-PL" dirty="0"/>
              <a:t> Bridge (12 października 1459) Bitwa of Sandwich (1460) (15 stycznia 1460) Bitwa pod Northampton (1460) (10 lipca 1460) Bitwa pod </a:t>
            </a:r>
            <a:r>
              <a:rPr lang="pl-PL" dirty="0" err="1"/>
              <a:t>Worksop</a:t>
            </a:r>
            <a:r>
              <a:rPr lang="pl-PL" dirty="0"/>
              <a:t> (16 grudnia 1460) </a:t>
            </a:r>
          </a:p>
          <a:p>
            <a:r>
              <a:rPr lang="pl-PL" dirty="0"/>
              <a:t>Bitwa pod Wakefield (30 grudnia 1460)</a:t>
            </a:r>
          </a:p>
          <a:p>
            <a:r>
              <a:rPr lang="pl-PL" dirty="0"/>
              <a:t> Bitwa pod Krzyżem Mortimera (2 lutego 1461) Druga bitwa pod </a:t>
            </a:r>
            <a:r>
              <a:rPr lang="pl-PL" dirty="0" err="1"/>
              <a:t>St</a:t>
            </a:r>
            <a:r>
              <a:rPr lang="pl-PL" dirty="0"/>
              <a:t> Albans (17 lutego 1461) Bitwa pod </a:t>
            </a:r>
            <a:r>
              <a:rPr lang="pl-PL" dirty="0" err="1"/>
              <a:t>Ferrybridge</a:t>
            </a:r>
            <a:r>
              <a:rPr lang="pl-PL" dirty="0"/>
              <a:t> (28 marca 1461) </a:t>
            </a:r>
          </a:p>
          <a:p>
            <a:r>
              <a:rPr lang="pl-PL" dirty="0"/>
              <a:t>Bitwa pod </a:t>
            </a:r>
            <a:r>
              <a:rPr lang="pl-PL" dirty="0" err="1"/>
              <a:t>Towton</a:t>
            </a:r>
            <a:r>
              <a:rPr lang="pl-PL" dirty="0"/>
              <a:t> (29 marca 1461)</a:t>
            </a:r>
          </a:p>
          <a:p>
            <a:r>
              <a:rPr lang="pl-PL" dirty="0"/>
              <a:t> Bitwa pod </a:t>
            </a:r>
            <a:r>
              <a:rPr lang="pl-PL" dirty="0" err="1"/>
              <a:t>Hedgeley</a:t>
            </a:r>
            <a:r>
              <a:rPr lang="pl-PL" dirty="0"/>
              <a:t> </a:t>
            </a:r>
            <a:r>
              <a:rPr lang="pl-PL" dirty="0" err="1"/>
              <a:t>Moor</a:t>
            </a:r>
            <a:r>
              <a:rPr lang="pl-PL" dirty="0"/>
              <a:t> (25 kwietnia 1464) Bitwa pod </a:t>
            </a:r>
            <a:r>
              <a:rPr lang="pl-PL" dirty="0" err="1"/>
              <a:t>Hexham</a:t>
            </a:r>
            <a:r>
              <a:rPr lang="pl-PL" dirty="0"/>
              <a:t> (15 maja 1464)</a:t>
            </a:r>
          </a:p>
          <a:p>
            <a:r>
              <a:rPr lang="pl-PL" dirty="0"/>
              <a:t> Bitwa pod </a:t>
            </a:r>
            <a:r>
              <a:rPr lang="pl-PL" dirty="0" err="1"/>
              <a:t>Edgecote</a:t>
            </a:r>
            <a:r>
              <a:rPr lang="pl-PL" dirty="0"/>
              <a:t> </a:t>
            </a:r>
            <a:r>
              <a:rPr lang="pl-PL" dirty="0" err="1"/>
              <a:t>Moor</a:t>
            </a:r>
            <a:r>
              <a:rPr lang="pl-PL" dirty="0"/>
              <a:t> (26 lipca 1469) Bitwa pod polem </a:t>
            </a:r>
            <a:r>
              <a:rPr lang="pl-PL" dirty="0" err="1"/>
              <a:t>Losecoat</a:t>
            </a:r>
            <a:r>
              <a:rPr lang="pl-PL" dirty="0"/>
              <a:t> (12 marca 1470) Bitwa pod </a:t>
            </a:r>
            <a:r>
              <a:rPr lang="pl-PL" dirty="0" err="1"/>
              <a:t>Barnet</a:t>
            </a:r>
            <a:r>
              <a:rPr lang="pl-PL" dirty="0"/>
              <a:t> (14 kwietnia 1471)</a:t>
            </a:r>
          </a:p>
          <a:p>
            <a:r>
              <a:rPr lang="pl-PL" dirty="0"/>
              <a:t> Bitwa pod </a:t>
            </a:r>
            <a:r>
              <a:rPr lang="pl-PL" dirty="0" err="1"/>
              <a:t>Tewkesbury</a:t>
            </a:r>
            <a:r>
              <a:rPr lang="pl-PL" dirty="0"/>
              <a:t> (4 maja 1471)</a:t>
            </a:r>
          </a:p>
          <a:p>
            <a:r>
              <a:rPr lang="pl-PL" dirty="0"/>
              <a:t> Bitwa pod </a:t>
            </a:r>
            <a:r>
              <a:rPr lang="pl-PL" dirty="0" err="1"/>
              <a:t>Bosworth</a:t>
            </a:r>
            <a:r>
              <a:rPr lang="pl-PL" dirty="0"/>
              <a:t> Field (22 sierpnia 1485) Bitwa pod Stoke Field (16 czerwca 1487)</a:t>
            </a:r>
          </a:p>
        </p:txBody>
      </p:sp>
      <p:sp>
        <p:nvSpPr>
          <p:cNvPr id="9" name="Prostokąt 8"/>
          <p:cNvSpPr/>
          <p:nvPr/>
        </p:nvSpPr>
        <p:spPr>
          <a:xfrm>
            <a:off x="4530496" y="1368063"/>
            <a:ext cx="45719" cy="569546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chemeClr val="bg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8667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/>
          <p:cNvSpPr txBox="1"/>
          <p:nvPr/>
        </p:nvSpPr>
        <p:spPr>
          <a:xfrm>
            <a:off x="1179584" y="470984"/>
            <a:ext cx="777686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5400" b="1" dirty="0" err="1">
                <a:solidFill>
                  <a:srgbClr val="FFFF00"/>
                </a:solidFill>
              </a:rPr>
              <a:t>What’s</a:t>
            </a:r>
            <a:r>
              <a:rPr lang="pl-PL" sz="5400" b="1" dirty="0">
                <a:solidFill>
                  <a:srgbClr val="FFFF00"/>
                </a:solidFill>
              </a:rPr>
              <a:t> the War of </a:t>
            </a:r>
            <a:r>
              <a:rPr lang="pl-PL" sz="5400" b="1" dirty="0" err="1">
                <a:solidFill>
                  <a:srgbClr val="FFFF00"/>
                </a:solidFill>
              </a:rPr>
              <a:t>Roses</a:t>
            </a:r>
            <a:r>
              <a:rPr lang="pl-PL" sz="5400" b="1" dirty="0">
                <a:solidFill>
                  <a:srgbClr val="FFFF00"/>
                </a:solidFill>
              </a:rPr>
              <a:t>?</a:t>
            </a:r>
          </a:p>
          <a:p>
            <a:r>
              <a:rPr lang="pl-PL" sz="5400" b="1" dirty="0">
                <a:solidFill>
                  <a:srgbClr val="FFFF00"/>
                </a:solidFill>
              </a:rPr>
              <a:t>Co to jest Wojna Róż?</a:t>
            </a:r>
          </a:p>
        </p:txBody>
      </p:sp>
      <p:sp>
        <p:nvSpPr>
          <p:cNvPr id="5" name="pole tekstowe 4"/>
          <p:cNvSpPr txBox="1"/>
          <p:nvPr/>
        </p:nvSpPr>
        <p:spPr>
          <a:xfrm>
            <a:off x="539553" y="2779307"/>
            <a:ext cx="396044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err="1">
                <a:latin typeface="Comic Sans MS" panose="030F0702030302020204" pitchFamily="66" charset="0"/>
              </a:rPr>
              <a:t>The</a:t>
            </a:r>
            <a:r>
              <a:rPr lang="pl-PL" dirty="0">
                <a:latin typeface="Comic Sans MS" panose="030F0702030302020204" pitchFamily="66" charset="0"/>
              </a:rPr>
              <a:t> War of  </a:t>
            </a:r>
            <a:r>
              <a:rPr lang="pl-PL" dirty="0" err="1">
                <a:latin typeface="Comic Sans MS" panose="030F0702030302020204" pitchFamily="66" charset="0"/>
              </a:rPr>
              <a:t>Roses</a:t>
            </a:r>
            <a:r>
              <a:rPr lang="pl-PL" dirty="0">
                <a:latin typeface="Comic Sans MS" panose="030F0702030302020204" pitchFamily="66" charset="0"/>
              </a:rPr>
              <a:t> was </a:t>
            </a:r>
            <a:r>
              <a:rPr lang="pl-PL" dirty="0" err="1">
                <a:latin typeface="Comic Sans MS" panose="030F0702030302020204" pitchFamily="66" charset="0"/>
              </a:rPr>
              <a:t>the</a:t>
            </a:r>
            <a:r>
              <a:rPr lang="pl-PL" dirty="0">
                <a:latin typeface="Comic Sans MS" panose="030F0702030302020204" pitchFamily="66" charset="0"/>
              </a:rPr>
              <a:t> </a:t>
            </a:r>
            <a:r>
              <a:rPr lang="pl-PL" dirty="0" err="1">
                <a:latin typeface="Comic Sans MS" panose="030F0702030302020204" pitchFamily="66" charset="0"/>
              </a:rPr>
              <a:t>largest</a:t>
            </a:r>
            <a:r>
              <a:rPr lang="pl-PL" dirty="0">
                <a:latin typeface="Comic Sans MS" panose="030F0702030302020204" pitchFamily="66" charset="0"/>
              </a:rPr>
              <a:t> Civil War in  </a:t>
            </a:r>
            <a:r>
              <a:rPr lang="pl-PL" dirty="0" err="1">
                <a:latin typeface="Comic Sans MS" panose="030F0702030302020204" pitchFamily="66" charset="0"/>
              </a:rPr>
              <a:t>England</a:t>
            </a:r>
            <a:r>
              <a:rPr lang="pl-PL" dirty="0">
                <a:latin typeface="Comic Sans MS" panose="030F0702030302020204" pitchFamily="66" charset="0"/>
              </a:rPr>
              <a:t>.</a:t>
            </a:r>
          </a:p>
          <a:p>
            <a:r>
              <a:rPr lang="pl-PL" dirty="0" err="1">
                <a:latin typeface="Comic Sans MS" panose="030F0702030302020204" pitchFamily="66" charset="0"/>
              </a:rPr>
              <a:t>It</a:t>
            </a:r>
            <a:r>
              <a:rPr lang="pl-PL" dirty="0">
                <a:latin typeface="Comic Sans MS" panose="030F0702030302020204" pitchFamily="66" charset="0"/>
              </a:rPr>
              <a:t> was </a:t>
            </a:r>
            <a:r>
              <a:rPr lang="pl-PL" dirty="0" err="1">
                <a:latin typeface="Comic Sans MS" panose="030F0702030302020204" pitchFamily="66" charset="0"/>
              </a:rPr>
              <a:t>the</a:t>
            </a:r>
            <a:r>
              <a:rPr lang="pl-PL" dirty="0">
                <a:latin typeface="Comic Sans MS" panose="030F0702030302020204" pitchFamily="66" charset="0"/>
              </a:rPr>
              <a:t> war </a:t>
            </a:r>
            <a:r>
              <a:rPr lang="pl-PL" dirty="0" err="1">
                <a:latin typeface="Comic Sans MS" panose="030F0702030302020204" pitchFamily="66" charset="0"/>
              </a:rPr>
              <a:t>between</a:t>
            </a:r>
            <a:r>
              <a:rPr lang="pl-PL" dirty="0">
                <a:latin typeface="Comic Sans MS" panose="030F0702030302020204" pitchFamily="66" charset="0"/>
              </a:rPr>
              <a:t> </a:t>
            </a:r>
            <a:r>
              <a:rPr lang="pl-PL" dirty="0" err="1">
                <a:latin typeface="Comic Sans MS" panose="030F0702030302020204" pitchFamily="66" charset="0"/>
              </a:rPr>
              <a:t>the</a:t>
            </a:r>
            <a:r>
              <a:rPr lang="pl-PL" dirty="0">
                <a:latin typeface="Comic Sans MS" panose="030F0702030302020204" pitchFamily="66" charset="0"/>
              </a:rPr>
              <a:t> York (</a:t>
            </a:r>
            <a:r>
              <a:rPr lang="pl-PL" dirty="0" err="1">
                <a:latin typeface="Comic Sans MS" panose="030F0702030302020204" pitchFamily="66" charset="0"/>
              </a:rPr>
              <a:t>they</a:t>
            </a:r>
            <a:r>
              <a:rPr lang="pl-PL" dirty="0">
                <a:latin typeface="Comic Sans MS" panose="030F0702030302020204" pitchFamily="66" charset="0"/>
              </a:rPr>
              <a:t> </a:t>
            </a:r>
            <a:r>
              <a:rPr lang="pl-PL" dirty="0" err="1">
                <a:latin typeface="Comic Sans MS" panose="030F0702030302020204" pitchFamily="66" charset="0"/>
              </a:rPr>
              <a:t>had</a:t>
            </a:r>
            <a:r>
              <a:rPr lang="pl-PL" dirty="0">
                <a:latin typeface="Comic Sans MS" panose="030F0702030302020204" pitchFamily="66" charset="0"/>
              </a:rPr>
              <a:t> a </a:t>
            </a:r>
            <a:r>
              <a:rPr lang="pl-PL" dirty="0" err="1">
                <a:latin typeface="Comic Sans MS" panose="030F0702030302020204" pitchFamily="66" charset="0"/>
              </a:rPr>
              <a:t>white</a:t>
            </a:r>
            <a:r>
              <a:rPr lang="pl-PL" dirty="0">
                <a:latin typeface="Comic Sans MS" panose="030F0702030302020204" pitchFamily="66" charset="0"/>
              </a:rPr>
              <a:t> </a:t>
            </a:r>
            <a:r>
              <a:rPr lang="pl-PL" dirty="0" err="1">
                <a:latin typeface="Comic Sans MS" panose="030F0702030302020204" pitchFamily="66" charset="0"/>
              </a:rPr>
              <a:t>rose</a:t>
            </a:r>
            <a:r>
              <a:rPr lang="pl-PL" dirty="0">
                <a:latin typeface="Comic Sans MS" panose="030F0702030302020204" pitchFamily="66" charset="0"/>
              </a:rPr>
              <a:t> on </a:t>
            </a:r>
            <a:r>
              <a:rPr lang="pl-PL" dirty="0" err="1">
                <a:latin typeface="Comic Sans MS" panose="030F0702030302020204" pitchFamily="66" charset="0"/>
              </a:rPr>
              <a:t>their</a:t>
            </a:r>
            <a:r>
              <a:rPr lang="pl-PL" dirty="0">
                <a:latin typeface="Comic Sans MS" panose="030F0702030302020204" pitchFamily="66" charset="0"/>
              </a:rPr>
              <a:t> </a:t>
            </a:r>
            <a:r>
              <a:rPr lang="pl-PL" dirty="0" err="1">
                <a:latin typeface="Comic Sans MS" panose="030F0702030302020204" pitchFamily="66" charset="0"/>
              </a:rPr>
              <a:t>flags</a:t>
            </a:r>
            <a:r>
              <a:rPr lang="pl-PL" dirty="0">
                <a:latin typeface="Comic Sans MS" panose="030F0702030302020204" pitchFamily="66" charset="0"/>
              </a:rPr>
              <a:t>) and </a:t>
            </a:r>
            <a:r>
              <a:rPr lang="pl-PL" dirty="0" err="1">
                <a:latin typeface="Comic Sans MS" panose="030F0702030302020204" pitchFamily="66" charset="0"/>
              </a:rPr>
              <a:t>the</a:t>
            </a:r>
            <a:r>
              <a:rPr lang="pl-PL" dirty="0">
                <a:latin typeface="Comic Sans MS" panose="030F0702030302020204" pitchFamily="66" charset="0"/>
              </a:rPr>
              <a:t> Lancaster (a red </a:t>
            </a:r>
            <a:r>
              <a:rPr lang="pl-PL" dirty="0" err="1">
                <a:latin typeface="Comic Sans MS" panose="030F0702030302020204" pitchFamily="66" charset="0"/>
              </a:rPr>
              <a:t>rose</a:t>
            </a:r>
            <a:r>
              <a:rPr lang="pl-PL" dirty="0">
                <a:latin typeface="Comic Sans MS" panose="030F0702030302020204" pitchFamily="66" charset="0"/>
              </a:rPr>
              <a:t>) </a:t>
            </a:r>
            <a:r>
              <a:rPr lang="pl-PL" dirty="0" err="1">
                <a:latin typeface="Comic Sans MS" panose="030F0702030302020204" pitchFamily="66" charset="0"/>
              </a:rPr>
              <a:t>familes</a:t>
            </a:r>
            <a:r>
              <a:rPr lang="pl-PL" dirty="0">
                <a:latin typeface="Comic Sans MS" panose="030F0702030302020204" pitchFamily="66" charset="0"/>
              </a:rPr>
              <a:t>. </a:t>
            </a:r>
            <a:r>
              <a:rPr lang="pl-PL" dirty="0" err="1">
                <a:latin typeface="Comic Sans MS" panose="030F0702030302020204" pitchFamily="66" charset="0"/>
              </a:rPr>
              <a:t>They</a:t>
            </a:r>
            <a:r>
              <a:rPr lang="pl-PL" dirty="0">
                <a:latin typeface="Comic Sans MS" panose="030F0702030302020204" pitchFamily="66" charset="0"/>
              </a:rPr>
              <a:t> </a:t>
            </a:r>
            <a:r>
              <a:rPr lang="pl-PL" dirty="0" err="1">
                <a:latin typeface="Comic Sans MS" panose="030F0702030302020204" pitchFamily="66" charset="0"/>
              </a:rPr>
              <a:t>both</a:t>
            </a:r>
            <a:r>
              <a:rPr lang="pl-PL" dirty="0">
                <a:latin typeface="Comic Sans MS" panose="030F0702030302020204" pitchFamily="66" charset="0"/>
              </a:rPr>
              <a:t> </a:t>
            </a:r>
            <a:r>
              <a:rPr lang="pl-PL" dirty="0" err="1">
                <a:latin typeface="Comic Sans MS" panose="030F0702030302020204" pitchFamily="66" charset="0"/>
              </a:rPr>
              <a:t>claimed</a:t>
            </a:r>
            <a:r>
              <a:rPr lang="pl-PL" dirty="0">
                <a:latin typeface="Comic Sans MS" panose="030F0702030302020204" pitchFamily="66" charset="0"/>
              </a:rPr>
              <a:t> to be </a:t>
            </a:r>
            <a:r>
              <a:rPr lang="pl-PL" dirty="0" err="1">
                <a:latin typeface="Comic Sans MS" panose="030F0702030302020204" pitchFamily="66" charset="0"/>
              </a:rPr>
              <a:t>the</a:t>
            </a:r>
            <a:r>
              <a:rPr lang="pl-PL" dirty="0">
                <a:latin typeface="Comic Sans MS" panose="030F0702030302020204" pitchFamily="66" charset="0"/>
              </a:rPr>
              <a:t> </a:t>
            </a:r>
            <a:r>
              <a:rPr lang="pl-PL" dirty="0" err="1">
                <a:latin typeface="Comic Sans MS" panose="030F0702030302020204" pitchFamily="66" charset="0"/>
              </a:rPr>
              <a:t>heirs</a:t>
            </a:r>
            <a:r>
              <a:rPr lang="pl-PL" dirty="0">
                <a:latin typeface="Comic Sans MS" panose="030F0702030302020204" pitchFamily="66" charset="0"/>
              </a:rPr>
              <a:t> of </a:t>
            </a:r>
            <a:r>
              <a:rPr lang="pl-PL" dirty="0" err="1">
                <a:latin typeface="Comic Sans MS" panose="030F0702030302020204" pitchFamily="66" charset="0"/>
              </a:rPr>
              <a:t>the</a:t>
            </a:r>
            <a:r>
              <a:rPr lang="pl-PL" dirty="0">
                <a:latin typeface="Comic Sans MS" panose="030F0702030302020204" pitchFamily="66" charset="0"/>
              </a:rPr>
              <a:t> </a:t>
            </a:r>
            <a:r>
              <a:rPr lang="pl-PL" dirty="0" err="1">
                <a:latin typeface="Comic Sans MS" panose="030F0702030302020204" pitchFamily="66" charset="0"/>
              </a:rPr>
              <a:t>kings</a:t>
            </a:r>
            <a:r>
              <a:rPr lang="pl-PL" dirty="0">
                <a:latin typeface="Comic Sans MS" panose="030F0702030302020204" pitchFamily="66" charset="0"/>
              </a:rPr>
              <a:t> so </a:t>
            </a:r>
            <a:r>
              <a:rPr lang="pl-PL" dirty="0" err="1">
                <a:latin typeface="Comic Sans MS" panose="030F0702030302020204" pitchFamily="66" charset="0"/>
              </a:rPr>
              <a:t>the</a:t>
            </a:r>
            <a:r>
              <a:rPr lang="pl-PL" dirty="0">
                <a:latin typeface="Comic Sans MS" panose="030F0702030302020204" pitchFamily="66" charset="0"/>
              </a:rPr>
              <a:t> </a:t>
            </a:r>
            <a:r>
              <a:rPr lang="pl-PL" dirty="0" err="1">
                <a:latin typeface="Comic Sans MS" panose="030F0702030302020204" pitchFamily="66" charset="0"/>
              </a:rPr>
              <a:t>English</a:t>
            </a:r>
            <a:r>
              <a:rPr lang="pl-PL" dirty="0">
                <a:latin typeface="Comic Sans MS" panose="030F0702030302020204" pitchFamily="66" charset="0"/>
              </a:rPr>
              <a:t> </a:t>
            </a:r>
            <a:r>
              <a:rPr lang="pl-PL" dirty="0" err="1">
                <a:latin typeface="Comic Sans MS" panose="030F0702030302020204" pitchFamily="66" charset="0"/>
              </a:rPr>
              <a:t>thron</a:t>
            </a:r>
            <a:r>
              <a:rPr lang="pl-PL" dirty="0">
                <a:latin typeface="Comic Sans MS" panose="030F0702030302020204" pitchFamily="66" charset="0"/>
              </a:rPr>
              <a:t> </a:t>
            </a:r>
            <a:r>
              <a:rPr lang="pl-PL" dirty="0" err="1">
                <a:latin typeface="Comic Sans MS" panose="030F0702030302020204" pitchFamily="66" charset="0"/>
              </a:rPr>
              <a:t>should</a:t>
            </a:r>
            <a:r>
              <a:rPr lang="pl-PL" dirty="0">
                <a:latin typeface="Comic Sans MS" panose="030F0702030302020204" pitchFamily="66" charset="0"/>
              </a:rPr>
              <a:t> </a:t>
            </a:r>
            <a:r>
              <a:rPr lang="pl-PL" dirty="0" err="1">
                <a:latin typeface="Comic Sans MS" panose="030F0702030302020204" pitchFamily="66" charset="0"/>
              </a:rPr>
              <a:t>belong</a:t>
            </a:r>
            <a:r>
              <a:rPr lang="pl-PL" dirty="0">
                <a:latin typeface="Comic Sans MS" panose="030F0702030302020204" pitchFamily="66" charset="0"/>
              </a:rPr>
              <a:t> to </a:t>
            </a:r>
            <a:r>
              <a:rPr lang="pl-PL" dirty="0" err="1">
                <a:latin typeface="Comic Sans MS" panose="030F0702030302020204" pitchFamily="66" charset="0"/>
              </a:rPr>
              <a:t>them</a:t>
            </a:r>
            <a:r>
              <a:rPr lang="pl-PL" dirty="0">
                <a:latin typeface="Comic Sans MS" panose="030F0702030302020204" pitchFamily="66" charset="0"/>
              </a:rPr>
              <a:t>.</a:t>
            </a:r>
          </a:p>
        </p:txBody>
      </p:sp>
      <p:sp>
        <p:nvSpPr>
          <p:cNvPr id="4" name="Prostokąt 3"/>
          <p:cNvSpPr/>
          <p:nvPr/>
        </p:nvSpPr>
        <p:spPr>
          <a:xfrm>
            <a:off x="4779985" y="2779307"/>
            <a:ext cx="4176463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dirty="0">
                <a:latin typeface="Comic Sans MS" panose="030F0702030302020204" pitchFamily="66" charset="0"/>
              </a:rPr>
              <a:t>Wojna Róż była największą wojną domową w Anglii.</a:t>
            </a:r>
          </a:p>
          <a:p>
            <a:r>
              <a:rPr lang="pl-PL" dirty="0">
                <a:latin typeface="Comic Sans MS" panose="030F0702030302020204" pitchFamily="66" charset="0"/>
              </a:rPr>
              <a:t>Była to wojna pomiędzy rodami Yorków (na sztandarach mieli białą różę )i Lancasterów (czerwona róża). Oba rody twierdziły, że są potomkami królów i należy im się Angielski tron.  </a:t>
            </a:r>
          </a:p>
        </p:txBody>
      </p:sp>
    </p:spTree>
    <p:extLst>
      <p:ext uri="{BB962C8B-B14F-4D97-AF65-F5344CB8AC3E}">
        <p14:creationId xmlns:p14="http://schemas.microsoft.com/office/powerpoint/2010/main" val="24666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678836">
            <a:off x="971600" y="764704"/>
            <a:ext cx="2448272" cy="3712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48583">
            <a:off x="5415985" y="555469"/>
            <a:ext cx="2788494" cy="4131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052736" y="4149080"/>
            <a:ext cx="1944216" cy="18596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4149080"/>
            <a:ext cx="2448271" cy="2350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2848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ostokąt 1"/>
          <p:cNvSpPr/>
          <p:nvPr/>
        </p:nvSpPr>
        <p:spPr>
          <a:xfrm>
            <a:off x="306388" y="620688"/>
            <a:ext cx="4553644" cy="55399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br>
              <a:rPr lang="en-US" dirty="0"/>
            </a:br>
            <a:r>
              <a:rPr lang="en-US" sz="2400" u="sng" dirty="0"/>
              <a:t>Foreign language literature </a:t>
            </a:r>
            <a:endParaRPr lang="pl-PL" sz="2400" u="sng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Charles Ross: The Wars Of The Roses, New York 1994 </a:t>
            </a:r>
            <a:endParaRPr lang="pl-PL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err="1"/>
              <a:t>Jurgen</a:t>
            </a:r>
            <a:r>
              <a:rPr lang="en-US" sz="2400" dirty="0"/>
              <a:t> </a:t>
            </a:r>
            <a:r>
              <a:rPr lang="en-US" sz="2400" dirty="0" err="1"/>
              <a:t>Sarnowsky</a:t>
            </a:r>
            <a:r>
              <a:rPr lang="en-US" sz="2400" dirty="0"/>
              <a:t>: England </a:t>
            </a:r>
            <a:r>
              <a:rPr lang="en-US" sz="2400" dirty="0" err="1"/>
              <a:t>im</a:t>
            </a:r>
            <a:r>
              <a:rPr lang="en-US" sz="2400" dirty="0"/>
              <a:t> </a:t>
            </a:r>
            <a:r>
              <a:rPr lang="en-US" sz="2400" dirty="0" err="1"/>
              <a:t>Mittelalter</a:t>
            </a:r>
            <a:r>
              <a:rPr lang="en-US" sz="2400" dirty="0"/>
              <a:t>, Darmstadt 2002</a:t>
            </a:r>
            <a:endParaRPr lang="pl-PL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 Alison Weir: Wars Of The Roses, New York 1995</a:t>
            </a:r>
            <a:endParaRPr lang="pl-PL" sz="2400" dirty="0"/>
          </a:p>
          <a:p>
            <a:endParaRPr lang="pl-PL" sz="2400" dirty="0"/>
          </a:p>
          <a:p>
            <a:r>
              <a:rPr lang="en-US" sz="2400" dirty="0"/>
              <a:t> In literature</a:t>
            </a:r>
            <a:r>
              <a:rPr lang="pl-PL" sz="2400" dirty="0"/>
              <a:t> </a:t>
            </a:r>
            <a:r>
              <a:rPr lang="pl-PL" sz="2400" dirty="0" err="1"/>
              <a:t>the</a:t>
            </a:r>
            <a:r>
              <a:rPr lang="pl-PL" sz="2400" dirty="0"/>
              <a:t> </a:t>
            </a:r>
            <a:r>
              <a:rPr lang="pl-PL" sz="2400" dirty="0" err="1"/>
              <a:t>topic</a:t>
            </a:r>
            <a:r>
              <a:rPr lang="pl-PL" sz="2400" dirty="0"/>
              <a:t> of </a:t>
            </a:r>
            <a:r>
              <a:rPr lang="pl-PL" sz="2400" dirty="0" err="1"/>
              <a:t>the</a:t>
            </a:r>
            <a:r>
              <a:rPr lang="pl-PL" sz="2400" dirty="0"/>
              <a:t> War</a:t>
            </a:r>
            <a:r>
              <a:rPr lang="en-US" sz="2400" dirty="0"/>
              <a:t> </a:t>
            </a:r>
            <a:r>
              <a:rPr lang="pl-PL" sz="2400" dirty="0"/>
              <a:t>of </a:t>
            </a:r>
            <a:r>
              <a:rPr lang="en-US" sz="2400" dirty="0"/>
              <a:t>Two</a:t>
            </a:r>
            <a:r>
              <a:rPr lang="pl-PL" sz="2400" dirty="0"/>
              <a:t> </a:t>
            </a:r>
            <a:r>
              <a:rPr lang="pl-PL" sz="2400" dirty="0" err="1"/>
              <a:t>Roses</a:t>
            </a:r>
            <a:r>
              <a:rPr lang="en-US" sz="2400" dirty="0"/>
              <a:t> appeared, among others in William Shakespeare's drama </a:t>
            </a:r>
            <a:r>
              <a:rPr lang="en-US" sz="2400" i="1" dirty="0"/>
              <a:t>Henry VI, R</a:t>
            </a:r>
            <a:r>
              <a:rPr lang="pl-PL" sz="2400" i="1" dirty="0"/>
              <a:t>ich</a:t>
            </a:r>
            <a:r>
              <a:rPr lang="en-US" sz="2400" i="1" dirty="0" err="1"/>
              <a:t>ard</a:t>
            </a:r>
            <a:r>
              <a:rPr lang="en-US" sz="2400" i="1" dirty="0"/>
              <a:t> III</a:t>
            </a:r>
            <a:r>
              <a:rPr lang="pl-PL" sz="2400" i="1" dirty="0"/>
              <a:t> </a:t>
            </a:r>
            <a:r>
              <a:rPr lang="pl-PL" sz="2400" dirty="0"/>
              <a:t>and</a:t>
            </a:r>
            <a:r>
              <a:rPr lang="en-US" sz="2400" i="1" dirty="0"/>
              <a:t> </a:t>
            </a:r>
            <a:r>
              <a:rPr lang="en-US" sz="2400" dirty="0"/>
              <a:t>in the poem by Samuel Daniel, </a:t>
            </a:r>
            <a:r>
              <a:rPr lang="en-US" sz="2400" i="1" dirty="0"/>
              <a:t>The Civil War</a:t>
            </a:r>
            <a:r>
              <a:rPr lang="pl-PL" i="1" dirty="0"/>
              <a:t>.</a:t>
            </a:r>
          </a:p>
        </p:txBody>
      </p:sp>
      <p:sp>
        <p:nvSpPr>
          <p:cNvPr id="3" name="pole tekstowe 2"/>
          <p:cNvSpPr txBox="1"/>
          <p:nvPr/>
        </p:nvSpPr>
        <p:spPr>
          <a:xfrm>
            <a:off x="4644008" y="593285"/>
            <a:ext cx="4499992" cy="5539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br>
              <a:rPr lang="pl-PL" dirty="0"/>
            </a:br>
            <a:r>
              <a:rPr lang="pl-PL" sz="2400" u="sng" dirty="0"/>
              <a:t>Literatura obcojęzyczna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l-PL" sz="2400" dirty="0"/>
              <a:t> Charles Ross: The Wars Of The Roses, Nowy Jork 1994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l-PL" sz="2400" dirty="0"/>
              <a:t> Jurgen </a:t>
            </a:r>
            <a:r>
              <a:rPr lang="pl-PL" sz="2400" dirty="0" err="1"/>
              <a:t>Sarnowsky</a:t>
            </a:r>
            <a:r>
              <a:rPr lang="pl-PL" sz="2400" dirty="0"/>
              <a:t>: England im </a:t>
            </a:r>
            <a:r>
              <a:rPr lang="pl-PL" sz="2400" dirty="0" err="1"/>
              <a:t>Mittelalter</a:t>
            </a:r>
            <a:r>
              <a:rPr lang="pl-PL" sz="2400" dirty="0"/>
              <a:t>, Darmstadt 2002  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l-PL" sz="2400" dirty="0"/>
              <a:t>Alison Weir: Wars Of The Roses, Nowy Jork 1995 </a:t>
            </a:r>
          </a:p>
          <a:p>
            <a:endParaRPr lang="pl-PL" sz="2400" dirty="0"/>
          </a:p>
          <a:p>
            <a:r>
              <a:rPr lang="pl-PL" sz="2400" dirty="0"/>
              <a:t> W literaturze  pięknej temat Wojny Dwóch Róż pojawił się m.in. w dramatach Williama Szekspira </a:t>
            </a:r>
            <a:r>
              <a:rPr lang="pl-PL" sz="2400" i="1" dirty="0"/>
              <a:t>Henryk VI, Ryszard III </a:t>
            </a:r>
            <a:r>
              <a:rPr lang="pl-PL" sz="2400" dirty="0"/>
              <a:t>oraz w wierszu Samuela Daniela </a:t>
            </a:r>
            <a:r>
              <a:rPr lang="pl-PL" sz="2400" i="1" dirty="0"/>
              <a:t>Wojna domowa</a:t>
            </a:r>
            <a:r>
              <a:rPr lang="pl-PL" sz="2400" dirty="0"/>
              <a:t>.</a:t>
            </a:r>
          </a:p>
        </p:txBody>
      </p:sp>
      <p:sp>
        <p:nvSpPr>
          <p:cNvPr id="4" name="Prostokąt 3"/>
          <p:cNvSpPr/>
          <p:nvPr/>
        </p:nvSpPr>
        <p:spPr>
          <a:xfrm>
            <a:off x="4499992" y="404664"/>
            <a:ext cx="216024" cy="53866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8" name="pole tekstowe 7"/>
          <p:cNvSpPr txBox="1"/>
          <p:nvPr/>
        </p:nvSpPr>
        <p:spPr>
          <a:xfrm>
            <a:off x="611560" y="260648"/>
            <a:ext cx="33843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800" b="1" dirty="0" err="1"/>
              <a:t>Sources</a:t>
            </a:r>
            <a:endParaRPr lang="pl-PL" sz="2800" b="1" dirty="0"/>
          </a:p>
        </p:txBody>
      </p:sp>
      <p:sp>
        <p:nvSpPr>
          <p:cNvPr id="9" name="pole tekstowe 8"/>
          <p:cNvSpPr txBox="1"/>
          <p:nvPr/>
        </p:nvSpPr>
        <p:spPr>
          <a:xfrm>
            <a:off x="5076056" y="260648"/>
            <a:ext cx="22322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400" b="1" dirty="0"/>
              <a:t>Źródła</a:t>
            </a:r>
          </a:p>
        </p:txBody>
      </p:sp>
    </p:spTree>
    <p:extLst>
      <p:ext uri="{BB962C8B-B14F-4D97-AF65-F5344CB8AC3E}">
        <p14:creationId xmlns:p14="http://schemas.microsoft.com/office/powerpoint/2010/main" val="577701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1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ostokąt 1"/>
          <p:cNvSpPr/>
          <p:nvPr/>
        </p:nvSpPr>
        <p:spPr>
          <a:xfrm>
            <a:off x="755576" y="332656"/>
            <a:ext cx="7726987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pl-PL" sz="5400" b="1" cap="all" spc="0" dirty="0" err="1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Thanks</a:t>
            </a:r>
            <a:r>
              <a:rPr lang="pl-PL" sz="5400" b="1" cap="all" spc="0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for </a:t>
            </a:r>
            <a:r>
              <a:rPr lang="pl-PL" sz="5400" b="1" cap="all" spc="0" dirty="0" err="1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watching</a:t>
            </a:r>
            <a:r>
              <a:rPr lang="pl-PL" sz="5400" b="1" cap="all" spc="0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</a:t>
            </a:r>
          </a:p>
          <a:p>
            <a:pPr algn="ctr"/>
            <a:r>
              <a:rPr lang="pl-PL" sz="5400" b="1" cap="all" dirty="0" err="1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Our</a:t>
            </a:r>
            <a:r>
              <a:rPr lang="pl-PL" sz="5400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</a:t>
            </a:r>
            <a:r>
              <a:rPr lang="pl-PL" sz="5400" b="1" cap="all" dirty="0" err="1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presentation</a:t>
            </a:r>
            <a:endParaRPr lang="pl-PL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3" name="Uśmiechnięta buźka 2"/>
          <p:cNvSpPr/>
          <p:nvPr/>
        </p:nvSpPr>
        <p:spPr>
          <a:xfrm>
            <a:off x="2879812" y="2420888"/>
            <a:ext cx="3384376" cy="3168352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86593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</p:cBhvr>
                                      <p:by x="400000" y="4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2" descr="Znalezione obrazy dla zapytania Bitwa rÃ³Å¼ Angli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4" name="AutoShape 4" descr="Znalezione obrazy dla zapytania Bitwa rÃ³Å¼ Anglia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5" name="AutoShape 6" descr="Znalezione obrazy dla zapytania Bitwa rÃ³Å¼ Anglia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6" name="AutoShape 8" descr="Znalezione obrazy dla zapytania Bitwa rÃ³Å¼ Anglia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7" name="AutoShape 10" descr="Znalezione obrazy dla zapytania Bitwa rÃ³Å¼ Anglia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8" name="AutoShape 12" descr="Znalezione obrazy dla zapytania Bitwa rÃ³Å¼ Anglia"/>
          <p:cNvSpPr>
            <a:spLocks noChangeAspect="1" noChangeArrowheads="1"/>
          </p:cNvSpPr>
          <p:nvPr/>
        </p:nvSpPr>
        <p:spPr bwMode="auto">
          <a:xfrm>
            <a:off x="917575" y="617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9" name="AutoShape 14" descr="Znalezione obrazy dla zapytania Bitwa rÃ³Å¼ Anglia"/>
          <p:cNvSpPr>
            <a:spLocks noChangeAspect="1" noChangeArrowheads="1"/>
          </p:cNvSpPr>
          <p:nvPr/>
        </p:nvSpPr>
        <p:spPr bwMode="auto">
          <a:xfrm>
            <a:off x="1069975" y="769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10" name="AutoShape 16" descr="Znalezione obrazy dla zapytania Bitwa rÃ³Å¼ Anglia"/>
          <p:cNvSpPr>
            <a:spLocks noChangeAspect="1" noChangeArrowheads="1"/>
          </p:cNvSpPr>
          <p:nvPr/>
        </p:nvSpPr>
        <p:spPr bwMode="auto">
          <a:xfrm>
            <a:off x="1222375" y="922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11" name="AutoShape 18" descr="Znalezione obrazy dla zapytania Bitwa rÃ³Å¼ Anglia"/>
          <p:cNvSpPr>
            <a:spLocks noChangeAspect="1" noChangeArrowheads="1"/>
          </p:cNvSpPr>
          <p:nvPr/>
        </p:nvSpPr>
        <p:spPr bwMode="auto">
          <a:xfrm>
            <a:off x="1374775" y="1074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12" name="AutoShape 20" descr="Znalezione obrazy dla zapytania Bitwa rÃ³Å¼ Anglia"/>
          <p:cNvSpPr>
            <a:spLocks noChangeAspect="1" noChangeArrowheads="1"/>
          </p:cNvSpPr>
          <p:nvPr/>
        </p:nvSpPr>
        <p:spPr bwMode="auto">
          <a:xfrm>
            <a:off x="1527175" y="1227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13" name="AutoShape 22" descr="Znalezione obrazy dla zapytania Bitwa rÃ³Å¼ Anglia"/>
          <p:cNvSpPr>
            <a:spLocks noChangeAspect="1" noChangeArrowheads="1"/>
          </p:cNvSpPr>
          <p:nvPr/>
        </p:nvSpPr>
        <p:spPr bwMode="auto">
          <a:xfrm>
            <a:off x="1679575" y="1379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14" name="AutoShape 24" descr="Znalezione obrazy dla zapytania Bitwa rÃ³Å¼ Anglia"/>
          <p:cNvSpPr>
            <a:spLocks noChangeAspect="1" noChangeArrowheads="1"/>
          </p:cNvSpPr>
          <p:nvPr/>
        </p:nvSpPr>
        <p:spPr bwMode="auto">
          <a:xfrm>
            <a:off x="1831975" y="1531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15" name="AutoShape 26" descr="Znalezione obrazy dla zapytania Bitwa rÃ³Å¼ Anglia"/>
          <p:cNvSpPr>
            <a:spLocks noChangeAspect="1" noChangeArrowheads="1"/>
          </p:cNvSpPr>
          <p:nvPr/>
        </p:nvSpPr>
        <p:spPr bwMode="auto">
          <a:xfrm>
            <a:off x="1984375" y="1684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16" name="AutoShape 28" descr="Znalezione obrazy dla zapytania Bitwa rÃ³Å¼ Anglia"/>
          <p:cNvSpPr>
            <a:spLocks noChangeAspect="1" noChangeArrowheads="1"/>
          </p:cNvSpPr>
          <p:nvPr/>
        </p:nvSpPr>
        <p:spPr bwMode="auto">
          <a:xfrm>
            <a:off x="2136775" y="1836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17" name="AutoShape 30" descr="Znalezione obrazy dla zapytania Bitwa rÃ³Å¼ Anglia"/>
          <p:cNvSpPr>
            <a:spLocks noChangeAspect="1" noChangeArrowheads="1"/>
          </p:cNvSpPr>
          <p:nvPr/>
        </p:nvSpPr>
        <p:spPr bwMode="auto">
          <a:xfrm>
            <a:off x="2289175" y="1989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18" name="AutoShape 32" descr="Znalezione obrazy dla zapytania Bitwa rÃ³Å¼ Anglia"/>
          <p:cNvSpPr>
            <a:spLocks noChangeAspect="1" noChangeArrowheads="1"/>
          </p:cNvSpPr>
          <p:nvPr/>
        </p:nvSpPr>
        <p:spPr bwMode="auto">
          <a:xfrm>
            <a:off x="2441575" y="2141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19" name="AutoShape 34" descr="Znalezione obrazy dla zapytania Bitwa rÃ³Å¼ Anglia"/>
          <p:cNvSpPr>
            <a:spLocks noChangeAspect="1" noChangeArrowheads="1"/>
          </p:cNvSpPr>
          <p:nvPr/>
        </p:nvSpPr>
        <p:spPr bwMode="auto">
          <a:xfrm>
            <a:off x="2593975" y="2293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0" name="AutoShape 36" descr="Znalezione obrazy dla zapytania Bitwa rÃ³Å¼ Anglia"/>
          <p:cNvSpPr>
            <a:spLocks noChangeAspect="1" noChangeArrowheads="1"/>
          </p:cNvSpPr>
          <p:nvPr/>
        </p:nvSpPr>
        <p:spPr bwMode="auto">
          <a:xfrm>
            <a:off x="2746375" y="2446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1" name="AutoShape 38" descr="Znalezione obrazy dla zapytania Bitwa rÃ³Å¼ Anglia"/>
          <p:cNvSpPr>
            <a:spLocks noChangeAspect="1" noChangeArrowheads="1"/>
          </p:cNvSpPr>
          <p:nvPr/>
        </p:nvSpPr>
        <p:spPr bwMode="auto">
          <a:xfrm>
            <a:off x="2898775" y="2598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2" name="AutoShape 40" descr="Znalezione obrazy dla zapytania Bitwa rÃ³Å¼ Anglia"/>
          <p:cNvSpPr>
            <a:spLocks noChangeAspect="1" noChangeArrowheads="1"/>
          </p:cNvSpPr>
          <p:nvPr/>
        </p:nvSpPr>
        <p:spPr bwMode="auto">
          <a:xfrm>
            <a:off x="3051175" y="2751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3" name="AutoShape 42" descr="Znalezione obrazy dla zapytania Bitwa rÃ³Å¼ Anglia"/>
          <p:cNvSpPr>
            <a:spLocks noChangeAspect="1" noChangeArrowheads="1"/>
          </p:cNvSpPr>
          <p:nvPr/>
        </p:nvSpPr>
        <p:spPr bwMode="auto">
          <a:xfrm>
            <a:off x="3203575" y="2903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4" name="AutoShape 44" descr="Znalezione obrazy dla zapytania Bitwa rÃ³Å¼ Anglia"/>
          <p:cNvSpPr>
            <a:spLocks noChangeAspect="1" noChangeArrowheads="1"/>
          </p:cNvSpPr>
          <p:nvPr/>
        </p:nvSpPr>
        <p:spPr bwMode="auto">
          <a:xfrm>
            <a:off x="3355975" y="3055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5" name="AutoShape 46" descr="Znalezione obrazy dla zapytania Bitwa rÃ³Å¼ Anglia"/>
          <p:cNvSpPr>
            <a:spLocks noChangeAspect="1" noChangeArrowheads="1"/>
          </p:cNvSpPr>
          <p:nvPr/>
        </p:nvSpPr>
        <p:spPr bwMode="auto">
          <a:xfrm>
            <a:off x="3508375" y="3208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6" name="AutoShape 48" descr="Znalezione obrazy dla zapytania Bitwa rÃ³Å¼ Anglia"/>
          <p:cNvSpPr>
            <a:spLocks noChangeAspect="1" noChangeArrowheads="1"/>
          </p:cNvSpPr>
          <p:nvPr/>
        </p:nvSpPr>
        <p:spPr bwMode="auto">
          <a:xfrm>
            <a:off x="3660775" y="3360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7" name="AutoShape 50" descr="Znalezione obrazy dla zapytania Bitwa rÃ³Å¼ Anglia"/>
          <p:cNvSpPr>
            <a:spLocks noChangeAspect="1" noChangeArrowheads="1"/>
          </p:cNvSpPr>
          <p:nvPr/>
        </p:nvSpPr>
        <p:spPr bwMode="auto">
          <a:xfrm>
            <a:off x="3813175" y="3513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8" name="AutoShape 52" descr="Znalezione obrazy dla zapytania Bitwa rÃ³Å¼ Anglia"/>
          <p:cNvSpPr>
            <a:spLocks noChangeAspect="1" noChangeArrowheads="1"/>
          </p:cNvSpPr>
          <p:nvPr/>
        </p:nvSpPr>
        <p:spPr bwMode="auto">
          <a:xfrm>
            <a:off x="3965575" y="3665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9" name="AutoShape 54" descr="Znalezione obrazy dla zapytania Bitwa rÃ³Å¼ Anglia"/>
          <p:cNvSpPr>
            <a:spLocks noChangeAspect="1" noChangeArrowheads="1"/>
          </p:cNvSpPr>
          <p:nvPr/>
        </p:nvSpPr>
        <p:spPr bwMode="auto">
          <a:xfrm>
            <a:off x="4117975" y="381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30" name="AutoShape 56" descr="Znalezione obrazy dla zapytania Bitwa rÃ³Å¼ Anglia"/>
          <p:cNvSpPr>
            <a:spLocks noChangeAspect="1" noChangeArrowheads="1"/>
          </p:cNvSpPr>
          <p:nvPr/>
        </p:nvSpPr>
        <p:spPr bwMode="auto">
          <a:xfrm>
            <a:off x="4270375" y="397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31" name="AutoShape 58" descr="Znalezione obrazy dla zapytania Bitwa rÃ³Å¼ Anglia"/>
          <p:cNvSpPr>
            <a:spLocks noChangeAspect="1" noChangeArrowheads="1"/>
          </p:cNvSpPr>
          <p:nvPr/>
        </p:nvSpPr>
        <p:spPr bwMode="auto">
          <a:xfrm>
            <a:off x="4422775" y="412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32" name="AutoShape 60" descr="Znalezione obrazy dla zapytania Bitwa rÃ³Å¼ Anglia"/>
          <p:cNvSpPr>
            <a:spLocks noChangeAspect="1" noChangeArrowheads="1"/>
          </p:cNvSpPr>
          <p:nvPr/>
        </p:nvSpPr>
        <p:spPr bwMode="auto">
          <a:xfrm>
            <a:off x="4575175" y="427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34" name="AutoShape 63" descr="Znalezione obrazy dla zapytania Bitwa rÃ³Å¼ Anglia"/>
          <p:cNvSpPr>
            <a:spLocks noChangeAspect="1" noChangeArrowheads="1"/>
          </p:cNvSpPr>
          <p:nvPr/>
        </p:nvSpPr>
        <p:spPr bwMode="auto">
          <a:xfrm>
            <a:off x="4727575" y="4427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36" name="AutoShape 65" descr="Znalezione obrazy dla zapytania Bitwa rÃ³Å¼ Anglia"/>
          <p:cNvSpPr>
            <a:spLocks noChangeAspect="1" noChangeArrowheads="1"/>
          </p:cNvSpPr>
          <p:nvPr/>
        </p:nvSpPr>
        <p:spPr bwMode="auto">
          <a:xfrm>
            <a:off x="4879975" y="4579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37" name="AutoShape 67" descr="Znalezione obrazy dla zapytania Bitwa rÃ³Å¼ Anglia"/>
          <p:cNvSpPr>
            <a:spLocks noChangeAspect="1" noChangeArrowheads="1"/>
          </p:cNvSpPr>
          <p:nvPr/>
        </p:nvSpPr>
        <p:spPr bwMode="auto">
          <a:xfrm>
            <a:off x="5032375" y="4732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38" name="AutoShape 69" descr="Znalezione obrazy dla zapytania Bitwa rÃ³Å¼ Anglia"/>
          <p:cNvSpPr>
            <a:spLocks noChangeAspect="1" noChangeArrowheads="1"/>
          </p:cNvSpPr>
          <p:nvPr/>
        </p:nvSpPr>
        <p:spPr bwMode="auto">
          <a:xfrm>
            <a:off x="5184775" y="4884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39" name="AutoShape 71" descr="Znalezione obrazy dla zapytania Bitwa rÃ³Å¼ Anglia"/>
          <p:cNvSpPr>
            <a:spLocks noChangeAspect="1" noChangeArrowheads="1"/>
          </p:cNvSpPr>
          <p:nvPr/>
        </p:nvSpPr>
        <p:spPr bwMode="auto">
          <a:xfrm>
            <a:off x="5337175" y="5037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40" name="AutoShape 73" descr="Znalezione obrazy dla zapytania Bitwa rÃ³Å¼ Anglia"/>
          <p:cNvSpPr>
            <a:spLocks noChangeAspect="1" noChangeArrowheads="1"/>
          </p:cNvSpPr>
          <p:nvPr/>
        </p:nvSpPr>
        <p:spPr bwMode="auto">
          <a:xfrm>
            <a:off x="5489575" y="5189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41" name="AutoShape 75" descr="Znalezione obrazy dla zapytania Bitwa rÃ³Å¼ Anglia"/>
          <p:cNvSpPr>
            <a:spLocks noChangeAspect="1" noChangeArrowheads="1"/>
          </p:cNvSpPr>
          <p:nvPr/>
        </p:nvSpPr>
        <p:spPr bwMode="auto">
          <a:xfrm>
            <a:off x="5641975" y="5341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42" name="AutoShape 77" descr="Znalezione obrazy dla zapytania Bitwa rÃ³Å¼ Anglia"/>
          <p:cNvSpPr>
            <a:spLocks noChangeAspect="1" noChangeArrowheads="1"/>
          </p:cNvSpPr>
          <p:nvPr/>
        </p:nvSpPr>
        <p:spPr bwMode="auto">
          <a:xfrm>
            <a:off x="5794375" y="5494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43" name="AutoShape 79" descr="Znalezione obrazy dla zapytania Bitwa rÃ³Å¼ Anglia"/>
          <p:cNvSpPr>
            <a:spLocks noChangeAspect="1" noChangeArrowheads="1"/>
          </p:cNvSpPr>
          <p:nvPr/>
        </p:nvSpPr>
        <p:spPr bwMode="auto">
          <a:xfrm>
            <a:off x="5946775" y="5646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44" name="AutoShape 81" descr="Znalezione obrazy dla zapytania Bitwa rÃ³Å¼ Anglia"/>
          <p:cNvSpPr>
            <a:spLocks noChangeAspect="1" noChangeArrowheads="1"/>
          </p:cNvSpPr>
          <p:nvPr/>
        </p:nvSpPr>
        <p:spPr bwMode="auto">
          <a:xfrm>
            <a:off x="6099175" y="5799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45" name="AutoShape 83" descr="Znalezione obrazy dla zapytania Bitwa rÃ³Å¼ Anglia"/>
          <p:cNvSpPr>
            <a:spLocks noChangeAspect="1" noChangeArrowheads="1"/>
          </p:cNvSpPr>
          <p:nvPr/>
        </p:nvSpPr>
        <p:spPr bwMode="auto">
          <a:xfrm>
            <a:off x="6251575" y="5951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46" name="AutoShape 85" descr="Znalezione obrazy dla zapytania Bitwa rÃ³Å¼ Anglia"/>
          <p:cNvSpPr>
            <a:spLocks noChangeAspect="1" noChangeArrowheads="1"/>
          </p:cNvSpPr>
          <p:nvPr/>
        </p:nvSpPr>
        <p:spPr bwMode="auto">
          <a:xfrm>
            <a:off x="6403975" y="6103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774" y="1379539"/>
            <a:ext cx="3758859" cy="3809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4727575" y="1531935"/>
            <a:ext cx="4003044" cy="36576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3" name="pole tekstowe 32"/>
          <p:cNvSpPr txBox="1"/>
          <p:nvPr/>
        </p:nvSpPr>
        <p:spPr>
          <a:xfrm>
            <a:off x="801480" y="521483"/>
            <a:ext cx="394381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800" dirty="0"/>
              <a:t>The House of </a:t>
            </a:r>
            <a:r>
              <a:rPr lang="pl-PL" sz="2800" dirty="0" err="1"/>
              <a:t>Lancasters</a:t>
            </a:r>
            <a:endParaRPr lang="pl-PL" sz="2800" dirty="0"/>
          </a:p>
          <a:p>
            <a:r>
              <a:rPr lang="pl-PL" sz="2800" dirty="0"/>
              <a:t>Ród Lancasterów</a:t>
            </a:r>
          </a:p>
        </p:txBody>
      </p:sp>
      <p:sp>
        <p:nvSpPr>
          <p:cNvPr id="35" name="pole tekstowe 34"/>
          <p:cNvSpPr txBox="1"/>
          <p:nvPr/>
        </p:nvSpPr>
        <p:spPr>
          <a:xfrm>
            <a:off x="5260974" y="5489018"/>
            <a:ext cx="305544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800" dirty="0"/>
              <a:t>The House of York</a:t>
            </a:r>
          </a:p>
          <a:p>
            <a:r>
              <a:rPr lang="pl-PL" sz="2800" dirty="0"/>
              <a:t>Ród  Yorków</a:t>
            </a:r>
          </a:p>
        </p:txBody>
      </p:sp>
    </p:spTree>
    <p:extLst>
      <p:ext uri="{BB962C8B-B14F-4D97-AF65-F5344CB8AC3E}">
        <p14:creationId xmlns:p14="http://schemas.microsoft.com/office/powerpoint/2010/main" val="3251969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800" decel="100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800" decel="100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800" decel="100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800" decel="100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800" decel="1000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800" decel="100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800" decel="100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800" decel="100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ostokąt 1"/>
          <p:cNvSpPr/>
          <p:nvPr/>
        </p:nvSpPr>
        <p:spPr>
          <a:xfrm>
            <a:off x="4644008" y="527769"/>
            <a:ext cx="4175413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l-PL" sz="2000" dirty="0">
                <a:latin typeface="Comic Sans MS" panose="030F0702030302020204" pitchFamily="66" charset="0"/>
              </a:rPr>
              <a:t>Król Henryk VI, prawdopodobnie po swoim francuskim dziadku, odziedziczył chorobę umysłową, dlatego też ród Yorków oczekiwał na pewne przejęcie tronu. Niespodziewanie królowa –Małgorzata Andegaweńska – urodziła syna, ale było niemal oczywiste, że nie jest to dziecko Henryka VI (głośne były plotki o romansie królowej). Yorkowie wszczęli bunt, który zapoczątkował wojnę domową.</a:t>
            </a:r>
          </a:p>
          <a:p>
            <a:pPr algn="just"/>
            <a:r>
              <a:rPr lang="pl-PL" sz="2000" dirty="0">
                <a:latin typeface="Comic Sans MS" panose="030F0702030302020204" pitchFamily="66" charset="0"/>
              </a:rPr>
              <a:t>Zaczęło się w 1455 roku, kiedy Richard z rodziny Yorków zebrał swoje wojska wokół Londynu, a 22 maja doprowadził do bitwy pod St. Albans. </a:t>
            </a:r>
          </a:p>
          <a:p>
            <a:pPr algn="just"/>
            <a:endParaRPr lang="pl-PL" dirty="0">
              <a:latin typeface="Comic Sans MS" panose="030F0702030302020204" pitchFamily="66" charset="0"/>
            </a:endParaRPr>
          </a:p>
        </p:txBody>
      </p:sp>
      <p:sp>
        <p:nvSpPr>
          <p:cNvPr id="3" name="Prostokąt 2"/>
          <p:cNvSpPr/>
          <p:nvPr/>
        </p:nvSpPr>
        <p:spPr>
          <a:xfrm>
            <a:off x="323527" y="527769"/>
            <a:ext cx="4175413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latin typeface="Comic Sans MS" panose="030F0702030302020204" pitchFamily="66" charset="0"/>
              </a:rPr>
              <a:t>King Henry VI, probably after his French grandfather,</a:t>
            </a:r>
            <a:r>
              <a:rPr lang="pl-PL" sz="2000" dirty="0">
                <a:latin typeface="Comic Sans MS" panose="030F0702030302020204" pitchFamily="66" charset="0"/>
              </a:rPr>
              <a:t> </a:t>
            </a:r>
            <a:r>
              <a:rPr lang="en-US" sz="2000" dirty="0">
                <a:latin typeface="Comic Sans MS" panose="030F0702030302020204" pitchFamily="66" charset="0"/>
              </a:rPr>
              <a:t>inherited mental illness, which is why the York family was waiting for a certain takeover of the throne. Unexpectedly, the queen – </a:t>
            </a:r>
            <a:r>
              <a:rPr lang="pl-PL" sz="2000" dirty="0">
                <a:latin typeface="Comic Sans MS" panose="030F0702030302020204" pitchFamily="66" charset="0"/>
              </a:rPr>
              <a:t>Margaret of </a:t>
            </a:r>
            <a:r>
              <a:rPr lang="pl-PL" sz="2000" dirty="0" err="1">
                <a:latin typeface="Comic Sans MS" panose="030F0702030302020204" pitchFamily="66" charset="0"/>
              </a:rPr>
              <a:t>Anjou</a:t>
            </a:r>
            <a:r>
              <a:rPr lang="en-US" sz="2000" dirty="0">
                <a:latin typeface="Comic Sans MS" panose="030F0702030302020204" pitchFamily="66" charset="0"/>
              </a:rPr>
              <a:t>- gave birth to a son, but it was almost </a:t>
            </a:r>
            <a:r>
              <a:rPr lang="pl-PL" sz="2000" dirty="0" err="1">
                <a:latin typeface="Comic Sans MS" panose="030F0702030302020204" pitchFamily="66" charset="0"/>
              </a:rPr>
              <a:t>certain</a:t>
            </a:r>
            <a:r>
              <a:rPr lang="en-US" sz="2000" dirty="0">
                <a:latin typeface="Comic Sans MS" panose="030F0702030302020204" pitchFamily="66" charset="0"/>
              </a:rPr>
              <a:t> that </a:t>
            </a:r>
            <a:r>
              <a:rPr lang="pl-PL" sz="2000" dirty="0" err="1">
                <a:latin typeface="Comic Sans MS" panose="030F0702030302020204" pitchFamily="66" charset="0"/>
              </a:rPr>
              <a:t>it</a:t>
            </a:r>
            <a:r>
              <a:rPr lang="en-US" sz="2000" dirty="0">
                <a:latin typeface="Comic Sans MS" panose="030F0702030302020204" pitchFamily="66" charset="0"/>
              </a:rPr>
              <a:t> was not a child of Henry VI (rumors about the queen's affair were loud). The Yorkers initiated a rebellion, which started a civil war. </a:t>
            </a:r>
            <a:endParaRPr lang="pl-PL" sz="2000" dirty="0">
              <a:latin typeface="Comic Sans MS" panose="030F0702030302020204" pitchFamily="66" charset="0"/>
            </a:endParaRPr>
          </a:p>
          <a:p>
            <a:r>
              <a:rPr lang="pl-PL" sz="2000" dirty="0" err="1">
                <a:latin typeface="Comic Sans MS" panose="030F0702030302020204" pitchFamily="66" charset="0"/>
              </a:rPr>
              <a:t>It</a:t>
            </a:r>
            <a:r>
              <a:rPr lang="pl-PL" sz="2000" dirty="0">
                <a:latin typeface="Comic Sans MS" panose="030F0702030302020204" pitchFamily="66" charset="0"/>
              </a:rPr>
              <a:t> </a:t>
            </a:r>
            <a:r>
              <a:rPr lang="pl-PL" sz="2000" dirty="0" err="1">
                <a:latin typeface="Comic Sans MS" panose="030F0702030302020204" pitchFamily="66" charset="0"/>
              </a:rPr>
              <a:t>started</a:t>
            </a:r>
            <a:r>
              <a:rPr lang="pl-PL" sz="2000" dirty="0">
                <a:latin typeface="Comic Sans MS" panose="030F0702030302020204" pitchFamily="66" charset="0"/>
              </a:rPr>
              <a:t> in </a:t>
            </a:r>
            <a:r>
              <a:rPr lang="en-US" sz="2000" dirty="0">
                <a:latin typeface="Comic Sans MS" panose="030F0702030302020204" pitchFamily="66" charset="0"/>
              </a:rPr>
              <a:t>1455, when </a:t>
            </a:r>
            <a:r>
              <a:rPr lang="pl-PL" sz="2000" dirty="0">
                <a:latin typeface="Comic Sans MS" panose="030F0702030302020204" pitchFamily="66" charset="0"/>
              </a:rPr>
              <a:t>Richard </a:t>
            </a:r>
            <a:r>
              <a:rPr lang="pl-PL" sz="2000" dirty="0" err="1">
                <a:latin typeface="Comic Sans MS" panose="030F0702030302020204" pitchFamily="66" charset="0"/>
              </a:rPr>
              <a:t>from</a:t>
            </a:r>
            <a:r>
              <a:rPr lang="pl-PL" sz="2000" dirty="0">
                <a:latin typeface="Comic Sans MS" panose="030F0702030302020204" pitchFamily="66" charset="0"/>
              </a:rPr>
              <a:t> </a:t>
            </a:r>
            <a:r>
              <a:rPr lang="pl-PL" sz="2000" dirty="0" err="1">
                <a:latin typeface="Comic Sans MS" panose="030F0702030302020204" pitchFamily="66" charset="0"/>
              </a:rPr>
              <a:t>the</a:t>
            </a:r>
            <a:r>
              <a:rPr lang="pl-PL" sz="2000" dirty="0">
                <a:latin typeface="Comic Sans MS" panose="030F0702030302020204" pitchFamily="66" charset="0"/>
              </a:rPr>
              <a:t> York </a:t>
            </a:r>
            <a:r>
              <a:rPr lang="pl-PL" sz="2000" dirty="0" err="1">
                <a:latin typeface="Comic Sans MS" panose="030F0702030302020204" pitchFamily="66" charset="0"/>
              </a:rPr>
              <a:t>family</a:t>
            </a:r>
            <a:r>
              <a:rPr lang="en-US" sz="2000" dirty="0">
                <a:latin typeface="Comic Sans MS" panose="030F0702030302020204" pitchFamily="66" charset="0"/>
              </a:rPr>
              <a:t> gathered the</a:t>
            </a:r>
            <a:r>
              <a:rPr lang="pl-PL" sz="2000" dirty="0">
                <a:latin typeface="Comic Sans MS" panose="030F0702030302020204" pitchFamily="66" charset="0"/>
              </a:rPr>
              <a:t> </a:t>
            </a:r>
            <a:r>
              <a:rPr lang="en-US" sz="2000" dirty="0">
                <a:latin typeface="Comic Sans MS" panose="030F0702030302020204" pitchFamily="66" charset="0"/>
              </a:rPr>
              <a:t>troops around London and on May 22</a:t>
            </a:r>
            <a:r>
              <a:rPr lang="pl-PL" sz="2000" dirty="0" err="1">
                <a:latin typeface="Comic Sans MS" panose="030F0702030302020204" pitchFamily="66" charset="0"/>
              </a:rPr>
              <a:t>nd</a:t>
            </a:r>
            <a:r>
              <a:rPr lang="en-US" sz="2000" dirty="0">
                <a:latin typeface="Comic Sans MS" panose="030F0702030302020204" pitchFamily="66" charset="0"/>
              </a:rPr>
              <a:t>, led t</a:t>
            </a:r>
            <a:r>
              <a:rPr lang="pl-PL" sz="2000" dirty="0">
                <a:latin typeface="Comic Sans MS" panose="030F0702030302020204" pitchFamily="66" charset="0"/>
              </a:rPr>
              <a:t>hem t</a:t>
            </a:r>
            <a:r>
              <a:rPr lang="en-US" sz="2000" dirty="0">
                <a:latin typeface="Comic Sans MS" panose="030F0702030302020204" pitchFamily="66" charset="0"/>
              </a:rPr>
              <a:t>o the battle of St. Albans.</a:t>
            </a:r>
            <a:r>
              <a:rPr lang="pl-PL" sz="2000" dirty="0">
                <a:latin typeface="Comic Sans MS" panose="030F0702030302020204" pitchFamily="66" charset="0"/>
              </a:rPr>
              <a:t> </a:t>
            </a:r>
            <a:r>
              <a:rPr lang="pl-PL" dirty="0">
                <a:latin typeface="Comic Sans MS" panose="030F0702030302020204" pitchFamily="66" charset="0"/>
              </a:rPr>
              <a:t> </a:t>
            </a:r>
          </a:p>
          <a:p>
            <a:endParaRPr lang="pl-PL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20057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301" y="548680"/>
            <a:ext cx="3487638" cy="44523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Prostokąt 1"/>
          <p:cNvSpPr/>
          <p:nvPr/>
        </p:nvSpPr>
        <p:spPr>
          <a:xfrm>
            <a:off x="1106414" y="5229200"/>
            <a:ext cx="2265364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2800" dirty="0"/>
              <a:t>King Henry VI</a:t>
            </a:r>
          </a:p>
          <a:p>
            <a:r>
              <a:rPr lang="pl-PL" sz="2800" dirty="0"/>
              <a:t>Król Henryk VI</a:t>
            </a:r>
          </a:p>
        </p:txBody>
      </p:sp>
      <p:sp>
        <p:nvSpPr>
          <p:cNvPr id="3" name="Prostokąt 2"/>
          <p:cNvSpPr/>
          <p:nvPr/>
        </p:nvSpPr>
        <p:spPr>
          <a:xfrm>
            <a:off x="4638841" y="1124744"/>
            <a:ext cx="4176208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2800" dirty="0">
                <a:latin typeface="+mj-lt"/>
              </a:rPr>
              <a:t>Margaret of </a:t>
            </a:r>
            <a:r>
              <a:rPr lang="pl-PL" sz="2800" dirty="0" err="1">
                <a:latin typeface="+mj-lt"/>
              </a:rPr>
              <a:t>Anjou</a:t>
            </a:r>
            <a:endParaRPr lang="pl-PL" sz="2800" dirty="0">
              <a:latin typeface="+mj-lt"/>
            </a:endParaRPr>
          </a:p>
          <a:p>
            <a:r>
              <a:rPr lang="pl-PL" sz="2800" dirty="0">
                <a:latin typeface="+mj-lt"/>
              </a:rPr>
              <a:t>Małgorzata Andegaweńska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8099" y="2132856"/>
            <a:ext cx="3128169" cy="39486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536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ostokąt 1"/>
          <p:cNvSpPr/>
          <p:nvPr/>
        </p:nvSpPr>
        <p:spPr>
          <a:xfrm>
            <a:off x="5076056" y="680217"/>
            <a:ext cx="3574986" cy="594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2000" dirty="0">
                <a:latin typeface="Comic Sans MS" panose="030F0702030302020204" pitchFamily="66" charset="0"/>
              </a:rPr>
              <a:t>Doradcą Yorków był Richard </a:t>
            </a:r>
            <a:r>
              <a:rPr lang="pl-PL" sz="2000" dirty="0" err="1">
                <a:latin typeface="Comic Sans MS" panose="030F0702030302020204" pitchFamily="66" charset="0"/>
              </a:rPr>
              <a:t>Neville</a:t>
            </a:r>
            <a:r>
              <a:rPr lang="pl-PL" sz="2000" dirty="0">
                <a:latin typeface="Comic Sans MS" panose="030F0702030302020204" pitchFamily="66" charset="0"/>
              </a:rPr>
              <a:t>, hrabia Warwick, nazywany „twórcą królów”, który doprowadził w roku 1460 do obalenia Henryka VI. Na jego miejsce osadzono na tronie przedstawiciela rodu Yorków Edwarda, który stał się Edwardem IV. </a:t>
            </a:r>
          </a:p>
          <a:p>
            <a:r>
              <a:rPr lang="pl-PL" sz="2000" dirty="0">
                <a:latin typeface="Comic Sans MS" panose="030F0702030302020204" pitchFamily="66" charset="0"/>
              </a:rPr>
              <a:t>Warwick uznał jednak, że Yorkowie nie odwdzięczyli mu się tak, jak należy, za jego usługi, więc przeszedł na stronę Lancasterów, co spowodowało obalenie Edwarda IV i powrót na tron Henryka VI po bitwie pod Wakefield. </a:t>
            </a:r>
          </a:p>
        </p:txBody>
      </p:sp>
      <p:sp>
        <p:nvSpPr>
          <p:cNvPr id="3" name="Prostokąt 2"/>
          <p:cNvSpPr/>
          <p:nvPr/>
        </p:nvSpPr>
        <p:spPr>
          <a:xfrm>
            <a:off x="323528" y="680217"/>
            <a:ext cx="4104456" cy="594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2000" dirty="0" err="1">
                <a:latin typeface="Comic Sans MS" panose="030F0702030302020204" pitchFamily="66" charset="0"/>
              </a:rPr>
              <a:t>The</a:t>
            </a:r>
            <a:r>
              <a:rPr lang="pl-PL" sz="2000" dirty="0">
                <a:latin typeface="Comic Sans MS" panose="030F0702030302020204" pitchFamily="66" charset="0"/>
              </a:rPr>
              <a:t> </a:t>
            </a:r>
            <a:r>
              <a:rPr lang="en-US" sz="2000" dirty="0">
                <a:latin typeface="Comic Sans MS" panose="030F0702030302020204" pitchFamily="66" charset="0"/>
              </a:rPr>
              <a:t>counselor</a:t>
            </a:r>
            <a:r>
              <a:rPr lang="pl-PL" sz="2000" dirty="0">
                <a:latin typeface="Comic Sans MS" panose="030F0702030302020204" pitchFamily="66" charset="0"/>
              </a:rPr>
              <a:t> of </a:t>
            </a:r>
            <a:r>
              <a:rPr lang="pl-PL" sz="2000" dirty="0" err="1">
                <a:latin typeface="Comic Sans MS" panose="030F0702030302020204" pitchFamily="66" charset="0"/>
              </a:rPr>
              <a:t>the</a:t>
            </a:r>
            <a:r>
              <a:rPr lang="pl-PL" sz="2000" dirty="0">
                <a:latin typeface="Comic Sans MS" panose="030F0702030302020204" pitchFamily="66" charset="0"/>
              </a:rPr>
              <a:t> </a:t>
            </a:r>
            <a:r>
              <a:rPr lang="pl-PL" sz="2000" dirty="0" err="1">
                <a:latin typeface="Comic Sans MS" panose="030F0702030302020204" pitchFamily="66" charset="0"/>
              </a:rPr>
              <a:t>Yorks</a:t>
            </a:r>
            <a:r>
              <a:rPr lang="en-US" sz="2000" dirty="0">
                <a:latin typeface="Comic Sans MS" panose="030F0702030302020204" pitchFamily="66" charset="0"/>
              </a:rPr>
              <a:t> was Richard Neville, Earl of Warwick, nicknamed „</a:t>
            </a:r>
            <a:r>
              <a:rPr lang="pl-PL" sz="2000" dirty="0">
                <a:latin typeface="Comic Sans MS" panose="030F0702030302020204" pitchFamily="66" charset="0"/>
              </a:rPr>
              <a:t>T</a:t>
            </a:r>
            <a:r>
              <a:rPr lang="en-US" sz="2000" dirty="0">
                <a:latin typeface="Comic Sans MS" panose="030F0702030302020204" pitchFamily="66" charset="0"/>
              </a:rPr>
              <a:t>he </a:t>
            </a:r>
            <a:r>
              <a:rPr lang="pl-PL" sz="2000" dirty="0">
                <a:latin typeface="Comic Sans MS" panose="030F0702030302020204" pitchFamily="66" charset="0"/>
              </a:rPr>
              <a:t>K</a:t>
            </a:r>
            <a:r>
              <a:rPr lang="en-US" sz="2000" dirty="0" err="1">
                <a:latin typeface="Comic Sans MS" panose="030F0702030302020204" pitchFamily="66" charset="0"/>
              </a:rPr>
              <a:t>ing</a:t>
            </a:r>
            <a:r>
              <a:rPr lang="pl-PL" sz="2000" dirty="0" err="1">
                <a:latin typeface="Comic Sans MS" panose="030F0702030302020204" pitchFamily="66" charset="0"/>
              </a:rPr>
              <a:t>maker</a:t>
            </a:r>
            <a:r>
              <a:rPr lang="pl-PL" sz="2000" dirty="0">
                <a:latin typeface="Comic Sans MS" panose="030F0702030302020204" pitchFamily="66" charset="0"/>
              </a:rPr>
              <a:t>”. </a:t>
            </a:r>
          </a:p>
          <a:p>
            <a:r>
              <a:rPr lang="pl-PL" sz="2000" dirty="0">
                <a:latin typeface="Comic Sans MS" panose="030F0702030302020204" pitchFamily="66" charset="0"/>
              </a:rPr>
              <a:t>I</a:t>
            </a:r>
            <a:r>
              <a:rPr lang="en-US" sz="2000" dirty="0">
                <a:latin typeface="Comic Sans MS" panose="030F0702030302020204" pitchFamily="66" charset="0"/>
              </a:rPr>
              <a:t>n 1460 </a:t>
            </a:r>
            <a:r>
              <a:rPr lang="pl-PL" sz="2000" dirty="0">
                <a:latin typeface="Comic Sans MS" panose="030F0702030302020204" pitchFamily="66" charset="0"/>
              </a:rPr>
              <a:t>he</a:t>
            </a:r>
            <a:r>
              <a:rPr lang="en-US" sz="2000" dirty="0">
                <a:latin typeface="Comic Sans MS" panose="030F0702030302020204" pitchFamily="66" charset="0"/>
              </a:rPr>
              <a:t> </a:t>
            </a:r>
            <a:r>
              <a:rPr lang="pl-PL" sz="2000" dirty="0" err="1">
                <a:latin typeface="Comic Sans MS" panose="030F0702030302020204" pitchFamily="66" charset="0"/>
              </a:rPr>
              <a:t>helped</a:t>
            </a:r>
            <a:r>
              <a:rPr lang="pl-PL" sz="2000" dirty="0">
                <a:latin typeface="Comic Sans MS" panose="030F0702030302020204" pitchFamily="66" charset="0"/>
              </a:rPr>
              <a:t> to </a:t>
            </a:r>
            <a:r>
              <a:rPr lang="en-US" sz="2000" dirty="0">
                <a:latin typeface="Comic Sans MS" panose="030F0702030302020204" pitchFamily="66" charset="0"/>
              </a:rPr>
              <a:t>overthrow Henry VI. </a:t>
            </a:r>
            <a:endParaRPr lang="pl-PL" sz="2000" dirty="0">
              <a:latin typeface="Comic Sans MS" panose="030F0702030302020204" pitchFamily="66" charset="0"/>
            </a:endParaRPr>
          </a:p>
          <a:p>
            <a:r>
              <a:rPr lang="pl-PL" sz="2000" dirty="0">
                <a:latin typeface="Comic Sans MS" panose="030F0702030302020204" pitchFamily="66" charset="0"/>
              </a:rPr>
              <a:t>Edward of York </a:t>
            </a:r>
            <a:r>
              <a:rPr lang="pl-PL" sz="2000" dirty="0" err="1">
                <a:latin typeface="Comic Sans MS" panose="030F0702030302020204" pitchFamily="66" charset="0"/>
              </a:rPr>
              <a:t>became</a:t>
            </a:r>
            <a:r>
              <a:rPr lang="pl-PL" sz="2000" dirty="0">
                <a:latin typeface="Comic Sans MS" panose="030F0702030302020204" pitchFamily="66" charset="0"/>
              </a:rPr>
              <a:t> </a:t>
            </a:r>
            <a:r>
              <a:rPr lang="pl-PL" sz="2000" dirty="0" err="1">
                <a:latin typeface="Comic Sans MS" panose="030F0702030302020204" pitchFamily="66" charset="0"/>
              </a:rPr>
              <a:t>the</a:t>
            </a:r>
            <a:r>
              <a:rPr lang="pl-PL" sz="2000" dirty="0">
                <a:latin typeface="Comic Sans MS" panose="030F0702030302020204" pitchFamily="66" charset="0"/>
              </a:rPr>
              <a:t> </a:t>
            </a:r>
            <a:r>
              <a:rPr lang="pl-PL" sz="2000" dirty="0" err="1">
                <a:latin typeface="Comic Sans MS" panose="030F0702030302020204" pitchFamily="66" charset="0"/>
              </a:rPr>
              <a:t>next</a:t>
            </a:r>
            <a:r>
              <a:rPr lang="pl-PL" sz="2000" dirty="0">
                <a:latin typeface="Comic Sans MS" panose="030F0702030302020204" pitchFamily="66" charset="0"/>
              </a:rPr>
              <a:t> king </a:t>
            </a:r>
            <a:r>
              <a:rPr lang="pl-PL" sz="2000" dirty="0" err="1">
                <a:latin typeface="Comic Sans MS" panose="030F0702030302020204" pitchFamily="66" charset="0"/>
              </a:rPr>
              <a:t>taking</a:t>
            </a:r>
            <a:r>
              <a:rPr lang="pl-PL" sz="2000" dirty="0">
                <a:latin typeface="Comic Sans MS" panose="030F0702030302020204" pitchFamily="66" charset="0"/>
              </a:rPr>
              <a:t> </a:t>
            </a:r>
            <a:r>
              <a:rPr lang="pl-PL" sz="2000" dirty="0" err="1">
                <a:latin typeface="Comic Sans MS" panose="030F0702030302020204" pitchFamily="66" charset="0"/>
              </a:rPr>
              <a:t>the</a:t>
            </a:r>
            <a:r>
              <a:rPr lang="pl-PL" sz="2000" dirty="0">
                <a:latin typeface="Comic Sans MS" panose="030F0702030302020204" pitchFamily="66" charset="0"/>
              </a:rPr>
              <a:t> </a:t>
            </a:r>
            <a:r>
              <a:rPr lang="pl-PL" sz="2000" dirty="0" err="1">
                <a:latin typeface="Comic Sans MS" panose="030F0702030302020204" pitchFamily="66" charset="0"/>
              </a:rPr>
              <a:t>name</a:t>
            </a:r>
            <a:r>
              <a:rPr lang="pl-PL" sz="2000" dirty="0">
                <a:latin typeface="Comic Sans MS" panose="030F0702030302020204" pitchFamily="66" charset="0"/>
              </a:rPr>
              <a:t> of </a:t>
            </a:r>
            <a:r>
              <a:rPr lang="en-US" sz="2000" dirty="0">
                <a:latin typeface="Comic Sans MS" panose="030F0702030302020204" pitchFamily="66" charset="0"/>
              </a:rPr>
              <a:t>Edward IV. </a:t>
            </a:r>
            <a:endParaRPr lang="pl-PL" sz="2000" dirty="0">
              <a:latin typeface="Comic Sans MS" panose="030F0702030302020204" pitchFamily="66" charset="0"/>
            </a:endParaRPr>
          </a:p>
          <a:p>
            <a:r>
              <a:rPr lang="en-US" sz="2000" dirty="0">
                <a:latin typeface="Comic Sans MS" panose="030F0702030302020204" pitchFamily="66" charset="0"/>
              </a:rPr>
              <a:t>Warwick, however, decided</a:t>
            </a:r>
            <a:r>
              <a:rPr lang="pl-PL" sz="2000" dirty="0">
                <a:latin typeface="Comic Sans MS" panose="030F0702030302020204" pitchFamily="66" charset="0"/>
              </a:rPr>
              <a:t> </a:t>
            </a:r>
            <a:r>
              <a:rPr lang="en-US" sz="2000" dirty="0">
                <a:latin typeface="Comic Sans MS" panose="030F0702030302020204" pitchFamily="66" charset="0"/>
              </a:rPr>
              <a:t>that the Yorkers did not repay </a:t>
            </a:r>
            <a:r>
              <a:rPr lang="pl-PL" sz="2000" dirty="0" err="1">
                <a:latin typeface="Comic Sans MS" panose="030F0702030302020204" pitchFamily="66" charset="0"/>
              </a:rPr>
              <a:t>him</a:t>
            </a:r>
            <a:r>
              <a:rPr lang="pl-PL" sz="2000" dirty="0">
                <a:latin typeface="Comic Sans MS" panose="030F0702030302020204" pitchFamily="66" charset="0"/>
              </a:rPr>
              <a:t> as </a:t>
            </a:r>
            <a:r>
              <a:rPr lang="pl-PL" sz="2000" dirty="0" err="1">
                <a:latin typeface="Comic Sans MS" panose="030F0702030302020204" pitchFamily="66" charset="0"/>
              </a:rPr>
              <a:t>well</a:t>
            </a:r>
            <a:r>
              <a:rPr lang="pl-PL" sz="2000" dirty="0">
                <a:latin typeface="Comic Sans MS" panose="030F0702030302020204" pitchFamily="66" charset="0"/>
              </a:rPr>
              <a:t> as</a:t>
            </a:r>
            <a:r>
              <a:rPr lang="en-US" sz="2000" dirty="0">
                <a:latin typeface="Comic Sans MS" panose="030F0702030302020204" pitchFamily="66" charset="0"/>
              </a:rPr>
              <a:t> they should, for</a:t>
            </a:r>
            <a:r>
              <a:rPr lang="pl-PL" sz="2000" dirty="0">
                <a:latin typeface="Comic Sans MS" panose="030F0702030302020204" pitchFamily="66" charset="0"/>
              </a:rPr>
              <a:t> his</a:t>
            </a:r>
            <a:r>
              <a:rPr lang="en-US" sz="2000" dirty="0">
                <a:latin typeface="Comic Sans MS" panose="030F0702030302020204" pitchFamily="66" charset="0"/>
              </a:rPr>
              <a:t> services, so he went to the Lancaster</a:t>
            </a:r>
            <a:r>
              <a:rPr lang="pl-PL" sz="2000" dirty="0">
                <a:latin typeface="Comic Sans MS" panose="030F0702030302020204" pitchFamily="66" charset="0"/>
              </a:rPr>
              <a:t>s’</a:t>
            </a:r>
            <a:r>
              <a:rPr lang="en-US" sz="2000" dirty="0">
                <a:latin typeface="Comic Sans MS" panose="030F0702030302020204" pitchFamily="66" charset="0"/>
              </a:rPr>
              <a:t> side</a:t>
            </a:r>
            <a:r>
              <a:rPr lang="pl-PL" sz="2000" dirty="0">
                <a:latin typeface="Comic Sans MS" panose="030F0702030302020204" pitchFamily="66" charset="0"/>
              </a:rPr>
              <a:t>. </a:t>
            </a:r>
          </a:p>
          <a:p>
            <a:r>
              <a:rPr lang="pl-PL" sz="2000" dirty="0" err="1">
                <a:latin typeface="Comic Sans MS" panose="030F0702030302020204" pitchFamily="66" charset="0"/>
              </a:rPr>
              <a:t>This</a:t>
            </a:r>
            <a:r>
              <a:rPr lang="en-US" sz="2000" dirty="0">
                <a:latin typeface="Comic Sans MS" panose="030F0702030302020204" pitchFamily="66" charset="0"/>
              </a:rPr>
              <a:t> resulted in the overthrow of Edward IV and</a:t>
            </a:r>
            <a:r>
              <a:rPr lang="pl-PL" sz="2000" dirty="0">
                <a:latin typeface="Comic Sans MS" panose="030F0702030302020204" pitchFamily="66" charset="0"/>
              </a:rPr>
              <a:t> </a:t>
            </a:r>
            <a:r>
              <a:rPr lang="pl-PL" sz="2000" dirty="0" err="1">
                <a:latin typeface="Comic Sans MS" panose="030F0702030302020204" pitchFamily="66" charset="0"/>
              </a:rPr>
              <a:t>the</a:t>
            </a:r>
            <a:r>
              <a:rPr lang="en-US" sz="2000" dirty="0">
                <a:latin typeface="Comic Sans MS" panose="030F0702030302020204" pitchFamily="66" charset="0"/>
              </a:rPr>
              <a:t> return </a:t>
            </a:r>
            <a:r>
              <a:rPr lang="pl-PL" sz="2000" dirty="0">
                <a:latin typeface="Comic Sans MS" panose="030F0702030302020204" pitchFamily="66" charset="0"/>
              </a:rPr>
              <a:t>of</a:t>
            </a:r>
            <a:r>
              <a:rPr lang="en-US" sz="2000" dirty="0">
                <a:latin typeface="Comic Sans MS" panose="030F0702030302020204" pitchFamily="66" charset="0"/>
              </a:rPr>
              <a:t> Henry VI's </a:t>
            </a:r>
            <a:r>
              <a:rPr lang="pl-PL" sz="2000" dirty="0">
                <a:latin typeface="Comic Sans MS" panose="030F0702030302020204" pitchFamily="66" charset="0"/>
              </a:rPr>
              <a:t>on </a:t>
            </a:r>
            <a:r>
              <a:rPr lang="pl-PL" sz="2000" dirty="0" err="1">
                <a:latin typeface="Comic Sans MS" panose="030F0702030302020204" pitchFamily="66" charset="0"/>
              </a:rPr>
              <a:t>the</a:t>
            </a:r>
            <a:r>
              <a:rPr lang="pl-PL" sz="2000" dirty="0">
                <a:latin typeface="Comic Sans MS" panose="030F0702030302020204" pitchFamily="66" charset="0"/>
              </a:rPr>
              <a:t> </a:t>
            </a:r>
            <a:r>
              <a:rPr lang="en-US" sz="2000" dirty="0">
                <a:latin typeface="Comic Sans MS" panose="030F0702030302020204" pitchFamily="66" charset="0"/>
              </a:rPr>
              <a:t>throne </a:t>
            </a:r>
            <a:r>
              <a:rPr lang="pl-PL" sz="2000" dirty="0">
                <a:latin typeface="Comic Sans MS" panose="030F0702030302020204" pitchFamily="66" charset="0"/>
              </a:rPr>
              <a:t>of </a:t>
            </a:r>
            <a:r>
              <a:rPr lang="pl-PL" sz="2000" dirty="0" err="1">
                <a:latin typeface="Comic Sans MS" panose="030F0702030302020204" pitchFamily="66" charset="0"/>
              </a:rPr>
              <a:t>England</a:t>
            </a:r>
            <a:r>
              <a:rPr lang="pl-PL" sz="2000" dirty="0">
                <a:latin typeface="Comic Sans MS" panose="030F0702030302020204" pitchFamily="66" charset="0"/>
              </a:rPr>
              <a:t> </a:t>
            </a:r>
            <a:r>
              <a:rPr lang="en-US" sz="2000" dirty="0">
                <a:latin typeface="Comic Sans MS" panose="030F0702030302020204" pitchFamily="66" charset="0"/>
              </a:rPr>
              <a:t>after the Battle of Wakefield. </a:t>
            </a:r>
            <a:endParaRPr lang="pl-PL" sz="20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14945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75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50" decel="50000" fill="hold">
                                          <p:stCondLst>
                                            <p:cond delay="7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50" decel="50000" fill="hold">
                                          <p:stCondLst>
                                            <p:cond delay="7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4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75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7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50" decel="50000" fill="hold">
                                          <p:stCondLst>
                                            <p:cond delay="7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50" decel="50000" fill="hold">
                                          <p:stCondLst>
                                            <p:cond delay="7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53024"/>
            <a:ext cx="3876350" cy="45161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Prostokąt 1"/>
          <p:cNvSpPr/>
          <p:nvPr/>
        </p:nvSpPr>
        <p:spPr>
          <a:xfrm>
            <a:off x="805761" y="4927781"/>
            <a:ext cx="3199915" cy="13849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2800" dirty="0">
                <a:latin typeface="+mj-lt"/>
              </a:rPr>
              <a:t>Richard </a:t>
            </a:r>
            <a:r>
              <a:rPr lang="pl-PL" sz="2800" dirty="0" err="1">
                <a:latin typeface="+mj-lt"/>
              </a:rPr>
              <a:t>Neville</a:t>
            </a:r>
            <a:r>
              <a:rPr lang="pl-PL" sz="2800" dirty="0">
                <a:latin typeface="+mj-lt"/>
              </a:rPr>
              <a:t> </a:t>
            </a:r>
          </a:p>
          <a:p>
            <a:r>
              <a:rPr lang="pl-PL" sz="2800" dirty="0">
                <a:latin typeface="+mj-lt"/>
              </a:rPr>
              <a:t>The Earl of Warwick,</a:t>
            </a:r>
          </a:p>
          <a:p>
            <a:r>
              <a:rPr lang="pl-PL" sz="2800" dirty="0">
                <a:latin typeface="+mj-lt"/>
              </a:rPr>
              <a:t>The </a:t>
            </a:r>
            <a:r>
              <a:rPr lang="pl-PL" sz="2800" dirty="0" err="1">
                <a:latin typeface="+mj-lt"/>
              </a:rPr>
              <a:t>Kingmaker</a:t>
            </a:r>
            <a:endParaRPr lang="pl-PL" sz="2800" dirty="0">
              <a:latin typeface="+mj-lt"/>
            </a:endParaRPr>
          </a:p>
        </p:txBody>
      </p:sp>
      <p:pic>
        <p:nvPicPr>
          <p:cNvPr id="4" name="Obraz 3" descr="Obraz zawierający osoba, odzież, ściana, szata&#10;&#10;Opis wygenerowany automatycznie">
            <a:extLst>
              <a:ext uri="{FF2B5EF4-FFF2-40B4-BE49-F238E27FC236}">
                <a16:creationId xmlns:a16="http://schemas.microsoft.com/office/drawing/2014/main" id="{90911A87-84FE-475E-8A3A-66506329824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5119800" y="2171044"/>
            <a:ext cx="3528392" cy="3930575"/>
          </a:xfrm>
          <a:prstGeom prst="rect">
            <a:avLst/>
          </a:prstGeom>
        </p:spPr>
      </p:pic>
      <p:sp>
        <p:nvSpPr>
          <p:cNvPr id="6" name="pole tekstowe 5">
            <a:extLst>
              <a:ext uri="{FF2B5EF4-FFF2-40B4-BE49-F238E27FC236}">
                <a16:creationId xmlns:a16="http://schemas.microsoft.com/office/drawing/2014/main" id="{3100E212-AFAD-4DCF-B55B-FC4A4757DFB5}"/>
              </a:ext>
            </a:extLst>
          </p:cNvPr>
          <p:cNvSpPr txBox="1"/>
          <p:nvPr/>
        </p:nvSpPr>
        <p:spPr>
          <a:xfrm>
            <a:off x="5572739" y="908720"/>
            <a:ext cx="3052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400" dirty="0"/>
              <a:t>King Edward IV</a:t>
            </a:r>
          </a:p>
          <a:p>
            <a:r>
              <a:rPr lang="pl-PL" sz="2400" dirty="0"/>
              <a:t>Król Edward IV</a:t>
            </a:r>
          </a:p>
        </p:txBody>
      </p:sp>
    </p:spTree>
    <p:extLst>
      <p:ext uri="{BB962C8B-B14F-4D97-AF65-F5344CB8AC3E}">
        <p14:creationId xmlns:p14="http://schemas.microsoft.com/office/powerpoint/2010/main" val="62087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336" y="630046"/>
            <a:ext cx="8469327" cy="34873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Prostokąt 1"/>
          <p:cNvSpPr/>
          <p:nvPr/>
        </p:nvSpPr>
        <p:spPr>
          <a:xfrm>
            <a:off x="2943252" y="4437112"/>
            <a:ext cx="3464475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2800" dirty="0"/>
              <a:t>The Battle of </a:t>
            </a:r>
            <a:r>
              <a:rPr lang="pl-PL" sz="2800" dirty="0" err="1"/>
              <a:t>Wakfield</a:t>
            </a:r>
            <a:endParaRPr lang="pl-PL" sz="2800" dirty="0"/>
          </a:p>
          <a:p>
            <a:r>
              <a:rPr lang="pl-PL" sz="2800" dirty="0"/>
              <a:t>Bitwa pod Wakefield</a:t>
            </a:r>
          </a:p>
        </p:txBody>
      </p:sp>
    </p:spTree>
    <p:extLst>
      <p:ext uri="{BB962C8B-B14F-4D97-AF65-F5344CB8AC3E}">
        <p14:creationId xmlns:p14="http://schemas.microsoft.com/office/powerpoint/2010/main" val="23728418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remove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50" autoRev="1" fill="remove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" dur="250" autoRev="1" fill="remove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250" autoRev="1" fill="remove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250" autoRev="1" fill="remove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/>
          <p:cNvSpPr txBox="1"/>
          <p:nvPr/>
        </p:nvSpPr>
        <p:spPr>
          <a:xfrm>
            <a:off x="323528" y="660752"/>
            <a:ext cx="396044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Comic Sans MS" panose="030F0702030302020204" pitchFamily="66" charset="0"/>
              </a:rPr>
              <a:t>In 1461 Henry</a:t>
            </a:r>
            <a:r>
              <a:rPr lang="pl-PL" sz="2400" dirty="0">
                <a:latin typeface="Comic Sans MS" panose="030F0702030302020204" pitchFamily="66" charset="0"/>
              </a:rPr>
              <a:t> VI</a:t>
            </a:r>
            <a:r>
              <a:rPr lang="en-US" sz="2400" dirty="0">
                <a:latin typeface="Comic Sans MS" panose="030F0702030302020204" pitchFamily="66" charset="0"/>
              </a:rPr>
              <a:t> was overthrown again, and the throne was restored to Edward IV, the winner </a:t>
            </a:r>
            <a:r>
              <a:rPr lang="pl-PL" sz="2400" dirty="0">
                <a:latin typeface="Comic Sans MS" panose="030F0702030302020204" pitchFamily="66" charset="0"/>
              </a:rPr>
              <a:t>of</a:t>
            </a:r>
            <a:r>
              <a:rPr lang="en-US" sz="2400" dirty="0">
                <a:latin typeface="Comic Sans MS" panose="030F0702030302020204" pitchFamily="66" charset="0"/>
              </a:rPr>
              <a:t> the Battle of </a:t>
            </a:r>
            <a:r>
              <a:rPr lang="en-US" sz="2400" dirty="0" err="1">
                <a:latin typeface="Comic Sans MS" panose="030F0702030302020204" pitchFamily="66" charset="0"/>
              </a:rPr>
              <a:t>Towton</a:t>
            </a:r>
            <a:r>
              <a:rPr lang="en-US" sz="2400" dirty="0">
                <a:latin typeface="Comic Sans MS" panose="030F0702030302020204" pitchFamily="66" charset="0"/>
              </a:rPr>
              <a:t> on March 29</a:t>
            </a:r>
            <a:r>
              <a:rPr lang="pl-PL" sz="2400" dirty="0" err="1">
                <a:latin typeface="Comic Sans MS" panose="030F0702030302020204" pitchFamily="66" charset="0"/>
              </a:rPr>
              <a:t>th</a:t>
            </a:r>
            <a:r>
              <a:rPr lang="en-US" sz="2400" dirty="0">
                <a:latin typeface="Comic Sans MS" panose="030F0702030302020204" pitchFamily="66" charset="0"/>
              </a:rPr>
              <a:t>, 1461. </a:t>
            </a:r>
            <a:endParaRPr lang="pl-PL" sz="2400" dirty="0">
              <a:latin typeface="Comic Sans MS" panose="030F0702030302020204" pitchFamily="66" charset="0"/>
            </a:endParaRPr>
          </a:p>
          <a:p>
            <a:r>
              <a:rPr lang="en-US" sz="2400" dirty="0">
                <a:latin typeface="Comic Sans MS" panose="030F0702030302020204" pitchFamily="66" charset="0"/>
              </a:rPr>
              <a:t>This battle - one of the b</a:t>
            </a:r>
            <a:r>
              <a:rPr lang="pl-PL" sz="2400" dirty="0" err="1">
                <a:latin typeface="Comic Sans MS" panose="030F0702030302020204" pitchFamily="66" charset="0"/>
              </a:rPr>
              <a:t>loodiest</a:t>
            </a:r>
            <a:r>
              <a:rPr lang="en-US" sz="2400" dirty="0">
                <a:latin typeface="Comic Sans MS" panose="030F0702030302020204" pitchFamily="66" charset="0"/>
              </a:rPr>
              <a:t> in England's history</a:t>
            </a:r>
            <a:r>
              <a:rPr lang="pl-PL" sz="2400" dirty="0">
                <a:latin typeface="Comic Sans MS" panose="030F0702030302020204" pitchFamily="66" charset="0"/>
              </a:rPr>
              <a:t>,</a:t>
            </a:r>
            <a:r>
              <a:rPr lang="en-US" sz="2400" dirty="0">
                <a:latin typeface="Comic Sans MS" panose="030F0702030302020204" pitchFamily="66" charset="0"/>
              </a:rPr>
              <a:t> cost the lives of 20</a:t>
            </a:r>
            <a:r>
              <a:rPr lang="pl-PL" sz="2400" dirty="0">
                <a:latin typeface="Comic Sans MS" panose="030F0702030302020204" pitchFamily="66" charset="0"/>
              </a:rPr>
              <a:t>.000</a:t>
            </a:r>
            <a:r>
              <a:rPr lang="en-US" sz="2400" dirty="0">
                <a:latin typeface="Comic Sans MS" panose="030F0702030302020204" pitchFamily="66" charset="0"/>
              </a:rPr>
              <a:t>-30</a:t>
            </a:r>
            <a:r>
              <a:rPr lang="pl-PL" sz="2400" dirty="0">
                <a:latin typeface="Comic Sans MS" panose="030F0702030302020204" pitchFamily="66" charset="0"/>
              </a:rPr>
              <a:t>.000</a:t>
            </a:r>
            <a:r>
              <a:rPr lang="en-US" sz="2400" dirty="0">
                <a:latin typeface="Comic Sans MS" panose="030F0702030302020204" pitchFamily="66" charset="0"/>
              </a:rPr>
              <a:t> people. </a:t>
            </a:r>
            <a:endParaRPr lang="pl-PL" sz="2400" dirty="0">
              <a:latin typeface="Comic Sans MS" panose="030F0702030302020204" pitchFamily="66" charset="0"/>
            </a:endParaRPr>
          </a:p>
          <a:p>
            <a:r>
              <a:rPr lang="en-US" sz="2400" dirty="0">
                <a:latin typeface="Comic Sans MS" panose="030F0702030302020204" pitchFamily="66" charset="0"/>
              </a:rPr>
              <a:t>It ended the first phase of the War</a:t>
            </a:r>
            <a:r>
              <a:rPr lang="pl-PL" sz="2400" dirty="0">
                <a:latin typeface="Comic Sans MS" panose="030F0702030302020204" pitchFamily="66" charset="0"/>
              </a:rPr>
              <a:t> of </a:t>
            </a:r>
            <a:r>
              <a:rPr lang="en-US" sz="2400" dirty="0">
                <a:latin typeface="Comic Sans MS" panose="030F0702030302020204" pitchFamily="66" charset="0"/>
              </a:rPr>
              <a:t>Rose</a:t>
            </a:r>
            <a:r>
              <a:rPr lang="pl-PL" sz="2400" dirty="0">
                <a:latin typeface="Comic Sans MS" panose="030F0702030302020204" pitchFamily="66" charset="0"/>
              </a:rPr>
              <a:t>s</a:t>
            </a:r>
            <a:r>
              <a:rPr lang="en-US" sz="2400" dirty="0">
                <a:latin typeface="Comic Sans MS" panose="030F0702030302020204" pitchFamily="66" charset="0"/>
              </a:rPr>
              <a:t>, strengthening the power of the York family.</a:t>
            </a:r>
            <a:endParaRPr lang="pl-PL" sz="2400" dirty="0">
              <a:latin typeface="Comic Sans MS" panose="030F0702030302020204" pitchFamily="66" charset="0"/>
            </a:endParaRPr>
          </a:p>
        </p:txBody>
      </p:sp>
      <p:sp>
        <p:nvSpPr>
          <p:cNvPr id="3" name="Prostokąt 2"/>
          <p:cNvSpPr/>
          <p:nvPr/>
        </p:nvSpPr>
        <p:spPr>
          <a:xfrm>
            <a:off x="4860032" y="660752"/>
            <a:ext cx="3816424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l-PL" sz="2400" dirty="0">
                <a:latin typeface="Comic Sans MS" panose="030F0702030302020204" pitchFamily="66" charset="0"/>
              </a:rPr>
              <a:t>W roku 1461 Henryk VI został ponownie obalony, a tron przywrócono Edwardowi IV, zwycięzcy w bitwie pod </a:t>
            </a:r>
            <a:r>
              <a:rPr lang="pl-PL" sz="2400" dirty="0" err="1">
                <a:latin typeface="Comic Sans MS" panose="030F0702030302020204" pitchFamily="66" charset="0"/>
              </a:rPr>
              <a:t>Towton</a:t>
            </a:r>
            <a:r>
              <a:rPr lang="pl-PL" sz="2400" dirty="0">
                <a:latin typeface="Comic Sans MS" panose="030F0702030302020204" pitchFamily="66" charset="0"/>
              </a:rPr>
              <a:t> 29 marca 1461 r. Bitwa ta – jedna z najkrwawszych w historii Anglii – kosztowała życie 20-30 tysięcy ludzi. </a:t>
            </a:r>
          </a:p>
          <a:p>
            <a:pPr algn="just"/>
            <a:r>
              <a:rPr lang="pl-PL" sz="2400" dirty="0">
                <a:latin typeface="Comic Sans MS" panose="030F0702030302020204" pitchFamily="66" charset="0"/>
              </a:rPr>
              <a:t>Zakończyła ona pierwszą fazę Wojny Róż, umacniając władzę rodu Yorków.</a:t>
            </a:r>
          </a:p>
        </p:txBody>
      </p:sp>
    </p:spTree>
    <p:extLst>
      <p:ext uri="{BB962C8B-B14F-4D97-AF65-F5344CB8AC3E}">
        <p14:creationId xmlns:p14="http://schemas.microsoft.com/office/powerpoint/2010/main" val="30004404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theme/theme1.xml><?xml version="1.0" encoding="utf-8"?>
<a:theme xmlns:a="http://schemas.openxmlformats.org/drawingml/2006/main" name="Strzecha">
  <a:themeElements>
    <a:clrScheme name="Strzecha">
      <a:dk1>
        <a:sysClr val="windowText" lastClr="000000"/>
      </a:dk1>
      <a:lt1>
        <a:sysClr val="window" lastClr="FFFFFF"/>
      </a:lt1>
      <a:dk2>
        <a:srgbClr val="1D3641"/>
      </a:dk2>
      <a:lt2>
        <a:srgbClr val="DFE6D0"/>
      </a:lt2>
      <a:accent1>
        <a:srgbClr val="759AA5"/>
      </a:accent1>
      <a:accent2>
        <a:srgbClr val="CFC60D"/>
      </a:accent2>
      <a:accent3>
        <a:srgbClr val="99987F"/>
      </a:accent3>
      <a:accent4>
        <a:srgbClr val="90AC97"/>
      </a:accent4>
      <a:accent5>
        <a:srgbClr val="FFAD1C"/>
      </a:accent5>
      <a:accent6>
        <a:srgbClr val="B9AB6F"/>
      </a:accent6>
      <a:hlink>
        <a:srgbClr val="66AACD"/>
      </a:hlink>
      <a:folHlink>
        <a:srgbClr val="809DB3"/>
      </a:folHlink>
    </a:clrScheme>
    <a:fontScheme name="Średni">
      <a:maj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trzecha">
      <a:fillStyleLst>
        <a:solidFill>
          <a:schemeClr val="phClr"/>
        </a:solidFill>
        <a:gradFill rotWithShape="1">
          <a:gsLst>
            <a:gs pos="0">
              <a:schemeClr val="phClr">
                <a:tint val="79000"/>
                <a:satMod val="180000"/>
              </a:schemeClr>
            </a:gs>
            <a:gs pos="65000">
              <a:schemeClr val="phClr">
                <a:tint val="52000"/>
                <a:satMod val="250000"/>
              </a:schemeClr>
            </a:gs>
            <a:gs pos="100000">
              <a:schemeClr val="phClr">
                <a:tint val="29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8700000"/>
            </a:lightRig>
          </a:scene3d>
          <a:sp3d contourW="12700" prstMaterial="dkEdge">
            <a:bevelT w="0" h="0" prst="relaxedInset"/>
            <a:contourClr>
              <a:schemeClr val="phClr">
                <a:shade val="65000"/>
                <a:satMod val="15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13200000"/>
            </a:lightRig>
          </a:scene3d>
          <a:sp3d prstMaterial="dkEdge">
            <a:bevelT w="63500" h="50800" prst="relaxedIns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hade val="95000"/>
                <a:satMod val="200000"/>
              </a:schemeClr>
            </a:gs>
            <a:gs pos="53000">
              <a:schemeClr val="phClr">
                <a:shade val="60000"/>
                <a:satMod val="220000"/>
              </a:schemeClr>
            </a:gs>
            <a:gs pos="100000">
              <a:schemeClr val="phClr">
                <a:shade val="45000"/>
                <a:satMod val="22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3000"/>
                <a:shade val="97000"/>
                <a:satMod val="230000"/>
              </a:schemeClr>
            </a:gs>
            <a:gs pos="100000">
              <a:schemeClr val="phClr">
                <a:shade val="35000"/>
                <a:satMod val="250000"/>
              </a:schemeClr>
            </a:gs>
          </a:gsLst>
          <a:path path="circle">
            <a:fillToRect l="15000" t="50000" r="85000" b="6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Thatch</Template>
  <TotalTime>624</TotalTime>
  <Words>926</Words>
  <Application>Microsoft Office PowerPoint</Application>
  <PresentationFormat>Pokaz na ekranie (4:3)</PresentationFormat>
  <Paragraphs>116</Paragraphs>
  <Slides>22</Slides>
  <Notes>2</Notes>
  <HiddenSlides>0</HiddenSlides>
  <MMClips>0</MMClips>
  <ScaleCrop>false</ScaleCrop>
  <HeadingPairs>
    <vt:vector size="6" baseType="variant">
      <vt:variant>
        <vt:lpstr>Używane czcionki</vt:lpstr>
      </vt:variant>
      <vt:variant>
        <vt:i4>4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22</vt:i4>
      </vt:variant>
    </vt:vector>
  </HeadingPairs>
  <TitlesOfParts>
    <vt:vector size="27" baseType="lpstr">
      <vt:lpstr>Arial</vt:lpstr>
      <vt:lpstr>Calibri</vt:lpstr>
      <vt:lpstr>Comic Sans MS</vt:lpstr>
      <vt:lpstr>Tw Cen MT</vt:lpstr>
      <vt:lpstr>Strzecha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Kacper Pietrzak</dc:creator>
  <cp:lastModifiedBy>Małgorzata Stasińska</cp:lastModifiedBy>
  <cp:revision>58</cp:revision>
  <dcterms:created xsi:type="dcterms:W3CDTF">2019-03-09T15:44:42Z</dcterms:created>
  <dcterms:modified xsi:type="dcterms:W3CDTF">2019-04-10T19:00:06Z</dcterms:modified>
</cp:coreProperties>
</file>