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9" r:id="rId3"/>
    <p:sldId id="258" r:id="rId4"/>
    <p:sldId id="272" r:id="rId5"/>
    <p:sldId id="260" r:id="rId6"/>
    <p:sldId id="274" r:id="rId7"/>
    <p:sldId id="261" r:id="rId8"/>
    <p:sldId id="263" r:id="rId9"/>
    <p:sldId id="265" r:id="rId10"/>
    <p:sldId id="266" r:id="rId11"/>
    <p:sldId id="267" r:id="rId12"/>
    <p:sldId id="268" r:id="rId13"/>
    <p:sldId id="269" r:id="rId14"/>
    <p:sldId id="270" r:id="rId15"/>
    <p:sldId id="271" r:id="rId16"/>
    <p:sldId id="257" r:id="rId17"/>
    <p:sldId id="273" r:id="rId1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48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1804E3-212E-4F0B-8A58-9B57B7555E5E}"/>
              </a:ext>
            </a:extLst>
          </p:cNvPr>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a:extLst>
              <a:ext uri="{FF2B5EF4-FFF2-40B4-BE49-F238E27FC236}">
                <a16:creationId xmlns:a16="http://schemas.microsoft.com/office/drawing/2014/main" id="{3DB566BB-B734-46C9-959E-8FB900FFAF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2ABB3AAE-CA67-4E1F-AD00-D5A49CB2E475}"/>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5" name="Symbol zastępczy stopki 4">
            <a:extLst>
              <a:ext uri="{FF2B5EF4-FFF2-40B4-BE49-F238E27FC236}">
                <a16:creationId xmlns:a16="http://schemas.microsoft.com/office/drawing/2014/main" id="{EF58D6E2-1E9A-491E-A019-0E881255EBA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AE8F4F7-9430-481C-851D-DEFB30F22C56}"/>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75586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11723C-B665-420A-8105-8279ABEE7D7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D4C078D-8310-445C-895D-9BD677C2BA1F}"/>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33932C4-6E9F-4225-9EC0-FC53890575CE}"/>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5" name="Symbol zastępczy stopki 4">
            <a:extLst>
              <a:ext uri="{FF2B5EF4-FFF2-40B4-BE49-F238E27FC236}">
                <a16:creationId xmlns:a16="http://schemas.microsoft.com/office/drawing/2014/main" id="{CF413FAE-C550-4007-8054-868AFF3FCCB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0D5B84F-E5D7-4A5F-9F1A-B30D40946C9E}"/>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408626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584239E5-BF2B-49D7-AA38-9DC556490437}"/>
              </a:ext>
            </a:extLst>
          </p:cNvPr>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433CA7D-6E18-4D25-B3F8-83A9BDFD5B19}"/>
              </a:ext>
            </a:extLst>
          </p:cNvPr>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D55A7E5-250D-4CE6-AB20-4D2C3C7274B3}"/>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5" name="Symbol zastępczy stopki 4">
            <a:extLst>
              <a:ext uri="{FF2B5EF4-FFF2-40B4-BE49-F238E27FC236}">
                <a16:creationId xmlns:a16="http://schemas.microsoft.com/office/drawing/2014/main" id="{1F51D7A2-1808-4FAF-955A-C9392476387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565A80F-69E7-4C83-80A1-EE04FF0B0D8C}"/>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3652136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B4ACC2-5B8B-43D7-A6FC-D5155EA9913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9DB0035-64C5-4110-9702-0E5F11C4E02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678C6AC-D3D6-45D2-B407-5645C25DE42F}"/>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5" name="Symbol zastępczy stopki 4">
            <a:extLst>
              <a:ext uri="{FF2B5EF4-FFF2-40B4-BE49-F238E27FC236}">
                <a16:creationId xmlns:a16="http://schemas.microsoft.com/office/drawing/2014/main" id="{83F75A77-45C5-4E17-AB10-08B0318011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2FE1516-F9AE-44E1-A33F-7175B7872C00}"/>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360063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2C5845-43E0-47E9-8D17-F00843700503}"/>
              </a:ext>
            </a:extLst>
          </p:cNvPr>
          <p:cNvSpPr>
            <a:spLocks noGrp="1"/>
          </p:cNvSpPr>
          <p:nvPr>
            <p:ph type="title"/>
          </p:nvPr>
        </p:nvSpPr>
        <p:spPr>
          <a:xfrm>
            <a:off x="623888" y="1709739"/>
            <a:ext cx="7886700" cy="2852737"/>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a16="http://schemas.microsoft.com/office/drawing/2014/main" id="{903644B1-6FCE-4569-B890-9E930E65CF6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9BA9DDA-047D-43B0-BDF4-5A004E8A97EB}"/>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5" name="Symbol zastępczy stopki 4">
            <a:extLst>
              <a:ext uri="{FF2B5EF4-FFF2-40B4-BE49-F238E27FC236}">
                <a16:creationId xmlns:a16="http://schemas.microsoft.com/office/drawing/2014/main" id="{965A3418-0D21-46CE-A3E6-303E4168050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FE44A9A-FCCD-4036-951B-EA9A9E22609B}"/>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281157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8F3436-5097-45F4-A35C-436AD744C8D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E295E6B-6538-455E-803A-07F3C1634B35}"/>
              </a:ext>
            </a:extLst>
          </p:cNvPr>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7727B5F-E44B-4374-988A-5DB385EBB614}"/>
              </a:ext>
            </a:extLst>
          </p:cNvPr>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84572E25-7BD1-4B84-8CDC-25519DB63DA3}"/>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6" name="Symbol zastępczy stopki 5">
            <a:extLst>
              <a:ext uri="{FF2B5EF4-FFF2-40B4-BE49-F238E27FC236}">
                <a16:creationId xmlns:a16="http://schemas.microsoft.com/office/drawing/2014/main" id="{AB689EEF-A212-4D42-B743-99E413D3FB7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9BA9BD1-82AC-45D9-9CDA-673DFBE75542}"/>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340355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89400D-F5C0-42CD-A6A6-E7724FB8EC07}"/>
              </a:ext>
            </a:extLst>
          </p:cNvPr>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592D91F6-21F0-45A8-AE0A-85B4324C960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835FDA2-3AA3-40AA-A29E-FBA155095DFB}"/>
              </a:ext>
            </a:extLst>
          </p:cNvPr>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A1A2FAC-4721-4129-8DC5-56359B011E4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E5BD61A-5943-4476-A8B3-6861D98C0DAA}"/>
              </a:ext>
            </a:extLst>
          </p:cNvPr>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001FC8C4-F9D8-40FD-83C1-BE58A8D4377E}"/>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8" name="Symbol zastępczy stopki 7">
            <a:extLst>
              <a:ext uri="{FF2B5EF4-FFF2-40B4-BE49-F238E27FC236}">
                <a16:creationId xmlns:a16="http://schemas.microsoft.com/office/drawing/2014/main" id="{2E61948B-2D37-4C26-87B2-6EABD32F9733}"/>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CFCD7447-9CA6-4766-9235-FD91F32D9D27}"/>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150446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0CAF2E-D9FC-4F6E-944F-68ECC26A282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413E97B3-7D95-4C37-9907-D389D8081F40}"/>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4" name="Symbol zastępczy stopki 3">
            <a:extLst>
              <a:ext uri="{FF2B5EF4-FFF2-40B4-BE49-F238E27FC236}">
                <a16:creationId xmlns:a16="http://schemas.microsoft.com/office/drawing/2014/main" id="{0CB457C2-3D39-4677-B30A-6DFBBD5D055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34BAB17E-59A3-4869-9D7A-DAB9E7667455}"/>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310734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F762AC71-0F6E-4385-BD16-CB0C7757805A}"/>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3" name="Symbol zastępczy stopki 2">
            <a:extLst>
              <a:ext uri="{FF2B5EF4-FFF2-40B4-BE49-F238E27FC236}">
                <a16:creationId xmlns:a16="http://schemas.microsoft.com/office/drawing/2014/main" id="{BE599DAB-DCAA-4CA5-8CD6-71C142A1F1B8}"/>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7AA18CD-890F-43B2-90DE-A3D0927EA18F}"/>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419884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1DA1AB-C6E8-4DC9-AC9C-7AEA8699B8EC}"/>
              </a:ext>
            </a:extLst>
          </p:cNvPr>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a16="http://schemas.microsoft.com/office/drawing/2014/main" id="{4BF4BB2A-90D3-4D74-8BD9-10609676C20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F9619E26-5BBE-4122-8401-3080D40658E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DA7940F-5552-4DBD-875E-69018034AFFB}"/>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6" name="Symbol zastępczy stopki 5">
            <a:extLst>
              <a:ext uri="{FF2B5EF4-FFF2-40B4-BE49-F238E27FC236}">
                <a16:creationId xmlns:a16="http://schemas.microsoft.com/office/drawing/2014/main" id="{1117A89F-DA3A-412B-850A-BA48C5701F8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431127C-A482-4ABF-8C7F-C81A2B263E3F}"/>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187749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60235E-1320-40B5-94B8-BA1A07395525}"/>
              </a:ext>
            </a:extLst>
          </p:cNvPr>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a16="http://schemas.microsoft.com/office/drawing/2014/main" id="{709E492C-5A99-43C4-B969-6B100C307F1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C750D831-1486-4365-BC19-74E08BB493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908BB19-4ADC-497E-B99D-B10274516613}"/>
              </a:ext>
            </a:extLst>
          </p:cNvPr>
          <p:cNvSpPr>
            <a:spLocks noGrp="1"/>
          </p:cNvSpPr>
          <p:nvPr>
            <p:ph type="dt" sz="half" idx="10"/>
          </p:nvPr>
        </p:nvSpPr>
        <p:spPr/>
        <p:txBody>
          <a:bodyPr/>
          <a:lstStyle/>
          <a:p>
            <a:fld id="{4D532433-9388-4678-8D77-A652CE5C7EC8}" type="datetimeFigureOut">
              <a:rPr lang="pl-PL" smtClean="0"/>
              <a:pPr/>
              <a:t>14.05.2019</a:t>
            </a:fld>
            <a:endParaRPr lang="pl-PL"/>
          </a:p>
        </p:txBody>
      </p:sp>
      <p:sp>
        <p:nvSpPr>
          <p:cNvPr id="6" name="Symbol zastępczy stopki 5">
            <a:extLst>
              <a:ext uri="{FF2B5EF4-FFF2-40B4-BE49-F238E27FC236}">
                <a16:creationId xmlns:a16="http://schemas.microsoft.com/office/drawing/2014/main" id="{4E66EDDA-A576-4BC6-B6DB-CAC8D46055A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C229F59-12F1-47E6-9429-83603361C54C}"/>
              </a:ext>
            </a:extLst>
          </p:cNvPr>
          <p:cNvSpPr>
            <a:spLocks noGrp="1"/>
          </p:cNvSpPr>
          <p:nvPr>
            <p:ph type="sldNum" sz="quarter" idx="12"/>
          </p:nvPr>
        </p:nvSpPr>
        <p:spPr/>
        <p:txBody>
          <a:bodyPr/>
          <a:lstStyle/>
          <a:p>
            <a:fld id="{F30DBDD3-0E99-4817-9158-BFE9E546E053}" type="slidenum">
              <a:rPr lang="pl-PL" smtClean="0"/>
              <a:pPr/>
              <a:t>‹#›</a:t>
            </a:fld>
            <a:endParaRPr lang="pl-PL"/>
          </a:p>
        </p:txBody>
      </p:sp>
    </p:spTree>
    <p:extLst>
      <p:ext uri="{BB962C8B-B14F-4D97-AF65-F5344CB8AC3E}">
        <p14:creationId xmlns:p14="http://schemas.microsoft.com/office/powerpoint/2010/main" val="368493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A235840-0FE8-416B-BCD4-137A119EA6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F756702B-4AC5-4056-8F29-17B8B2E195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EFF6D71-623E-4458-A87B-50C8874E851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532433-9388-4678-8D77-A652CE5C7EC8}" type="datetimeFigureOut">
              <a:rPr lang="pl-PL" smtClean="0"/>
              <a:pPr/>
              <a:t>14.05.2019</a:t>
            </a:fld>
            <a:endParaRPr lang="pl-PL"/>
          </a:p>
        </p:txBody>
      </p:sp>
      <p:sp>
        <p:nvSpPr>
          <p:cNvPr id="5" name="Symbol zastępczy stopki 4">
            <a:extLst>
              <a:ext uri="{FF2B5EF4-FFF2-40B4-BE49-F238E27FC236}">
                <a16:creationId xmlns:a16="http://schemas.microsoft.com/office/drawing/2014/main" id="{960FF037-DA13-4270-B06A-B1D7A0A200D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15866632-EB16-42FB-B46D-F666B16572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0DBDD3-0E99-4817-9158-BFE9E546E053}" type="slidenum">
              <a:rPr lang="pl-PL" smtClean="0"/>
              <a:pPr/>
              <a:t>‹#›</a:t>
            </a:fld>
            <a:endParaRPr lang="pl-PL"/>
          </a:p>
        </p:txBody>
      </p:sp>
    </p:spTree>
    <p:extLst>
      <p:ext uri="{BB962C8B-B14F-4D97-AF65-F5344CB8AC3E}">
        <p14:creationId xmlns:p14="http://schemas.microsoft.com/office/powerpoint/2010/main" val="38002783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erwoodforesthistory.blogspot.com/2014/02/the-saxons-of-sherwood-forest.html"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riftglass.blogspot.com/2008/10/bayeux-tapestry.html" TargetMode="External"/><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profzucker/16570310548" TargetMode="External"/><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gaukartifact.com/2013/04/02/king-harold-ii-1066-and-the-battle-of-hastings/" TargetMode="External"/><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Battle_of_Hastings" TargetMode="External"/><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Harvey_(name)" TargetMode="External"/><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Robert,_Count_of_Mortain" TargetMode="External"/><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Medieval_hunting" TargetMode="External"/><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Tapestry_by_unknown_weaver_-_The_Bayeux_Tapestry_(detail)_-_WGA24169.jpg" TargetMode="External"/><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Bayeux_Tapestry_(Harold).jpg" TargetMode="Externa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brewminate.com/the-bayeux-tapestry/"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Bayeux_Tapestry_32-33_comet_Halley_Harold.jpg"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brewminate.com/the-bayeux-tapestry/" TargetMode="External"/><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File:Tapestry_by_unknown_weaver_-_The_Bayeux_Tapestry_(detail)_-_WGA24163.jpg"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it.wikipedia.org/wiki/Arazzo_di_Bayeux" TargetMode="External"/><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extLst>
              <a:ext uri="{837473B0-CC2E-450A-ABE3-18F120FF3D39}">
                <a1611:picAttrSrcUrl xmlns:a1611="http://schemas.microsoft.com/office/drawing/2016/11/main" r:id="rId3"/>
              </a:ext>
            </a:extLst>
          </a:blip>
          <a:srcRect/>
          <a:stretch>
            <a:fillRect l="-33000" r="-33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61764" y="188640"/>
            <a:ext cx="8820472" cy="2304256"/>
          </a:xfrm>
        </p:spPr>
        <p:txBody>
          <a:bodyPr>
            <a:normAutofit fontScale="90000"/>
          </a:bodyPr>
          <a:lstStyle/>
          <a:p>
            <a:pPr algn="ctr"/>
            <a:r>
              <a:rPr lang="pl-PL" b="1" dirty="0">
                <a:latin typeface="Arial Black" panose="020B0A04020102020204" pitchFamily="34" charset="0"/>
              </a:rPr>
              <a:t> Normanowie i Bitwa pod Hastings</a:t>
            </a:r>
            <a:br>
              <a:rPr lang="pl-PL" b="1" dirty="0">
                <a:latin typeface="Arial Black" panose="020B0A04020102020204" pitchFamily="34" charset="0"/>
              </a:rPr>
            </a:br>
            <a:r>
              <a:rPr lang="pl-PL" b="1" dirty="0" err="1">
                <a:latin typeface="Arial Black" panose="020B0A04020102020204" pitchFamily="34" charset="0"/>
              </a:rPr>
              <a:t>The</a:t>
            </a:r>
            <a:r>
              <a:rPr lang="pl-PL" b="1" dirty="0">
                <a:latin typeface="Arial Black" panose="020B0A04020102020204" pitchFamily="34" charset="0"/>
              </a:rPr>
              <a:t> </a:t>
            </a:r>
            <a:r>
              <a:rPr lang="pl-PL" b="1" dirty="0" err="1">
                <a:latin typeface="Arial Black" panose="020B0A04020102020204" pitchFamily="34" charset="0"/>
              </a:rPr>
              <a:t>Normans</a:t>
            </a:r>
            <a:r>
              <a:rPr lang="pl-PL" b="1" dirty="0">
                <a:latin typeface="Arial Black" panose="020B0A04020102020204" pitchFamily="34" charset="0"/>
              </a:rPr>
              <a:t> and the Battle of Hastings</a:t>
            </a:r>
          </a:p>
        </p:txBody>
      </p:sp>
      <p:sp>
        <p:nvSpPr>
          <p:cNvPr id="3" name="Podtytuł 2"/>
          <p:cNvSpPr>
            <a:spLocks noGrp="1"/>
          </p:cNvSpPr>
          <p:nvPr>
            <p:ph type="subTitle" idx="1"/>
          </p:nvPr>
        </p:nvSpPr>
        <p:spPr>
          <a:xfrm>
            <a:off x="0" y="3284984"/>
            <a:ext cx="9144000" cy="3384376"/>
          </a:xfrm>
        </p:spPr>
        <p:txBody>
          <a:bodyPr>
            <a:normAutofit/>
          </a:bodyPr>
          <a:lstStyle/>
          <a:p>
            <a:endParaRPr lang="pl-PL" dirty="0"/>
          </a:p>
          <a:p>
            <a:r>
              <a:rPr lang="pl-PL" sz="2800" b="1" dirty="0" err="1"/>
              <a:t>Authors</a:t>
            </a:r>
            <a:r>
              <a:rPr lang="pl-PL" sz="2800" b="1" dirty="0"/>
              <a:t> : Jan Krakowski, Jakub Karolak</a:t>
            </a:r>
          </a:p>
          <a:p>
            <a:r>
              <a:rPr lang="pl-PL" sz="2000" dirty="0" err="1"/>
              <a:t>Suppervised</a:t>
            </a:r>
            <a:r>
              <a:rPr lang="pl-PL" sz="2000" dirty="0"/>
              <a:t> by: Małgorzata Stasińska</a:t>
            </a:r>
          </a:p>
          <a:p>
            <a:endParaRPr lang="pl-PL" dirty="0"/>
          </a:p>
          <a:p>
            <a:pPr algn="ctr"/>
            <a:endParaRPr lang="pl-PL" sz="2400" b="1" dirty="0"/>
          </a:p>
          <a:p>
            <a:pPr algn="ctr"/>
            <a:endParaRPr lang="pl-PL" sz="2400" b="1" dirty="0"/>
          </a:p>
          <a:p>
            <a:pPr algn="ctr"/>
            <a:endParaRPr lang="pl-PL" sz="2400" b="1" dirty="0"/>
          </a:p>
          <a:p>
            <a:pPr algn="ctr"/>
            <a:r>
              <a:rPr lang="en-US" sz="2400" b="1" dirty="0"/>
              <a:t>School num</a:t>
            </a:r>
            <a:r>
              <a:rPr lang="pl-PL" sz="2400" b="1" dirty="0"/>
              <a:t>b</a:t>
            </a:r>
            <a:r>
              <a:rPr lang="en-US" sz="2400" b="1" dirty="0" err="1"/>
              <a:t>er</a:t>
            </a:r>
            <a:r>
              <a:rPr lang="en-US" sz="2400" b="1" dirty="0"/>
              <a:t> 6 in Zgierz with Bilingual and Sports</a:t>
            </a:r>
            <a:r>
              <a:rPr lang="pl-PL" sz="2400" b="1" dirty="0"/>
              <a:t>  </a:t>
            </a:r>
            <a:r>
              <a:rPr lang="en-US" sz="2400" b="1" dirty="0"/>
              <a:t>Classes</a:t>
            </a:r>
            <a:endParaRPr lang="pl-PL" sz="2400" b="1" dirty="0"/>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1000" r="-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err="1">
                <a:solidFill>
                  <a:srgbClr val="C00000"/>
                </a:solidFill>
                <a:latin typeface="Arial Black" panose="020B0A04020102020204" pitchFamily="34" charset="0"/>
              </a:rPr>
              <a:t>Is</a:t>
            </a:r>
            <a:r>
              <a:rPr lang="pl-PL" sz="3600" b="1" dirty="0">
                <a:solidFill>
                  <a:srgbClr val="C00000"/>
                </a:solidFill>
                <a:latin typeface="Arial Black" panose="020B0A04020102020204" pitchFamily="34" charset="0"/>
              </a:rPr>
              <a:t> William </a:t>
            </a:r>
            <a:r>
              <a:rPr lang="pl-PL" sz="3600" b="1" dirty="0" err="1">
                <a:solidFill>
                  <a:srgbClr val="C00000"/>
                </a:solidFill>
                <a:latin typeface="Arial Black" panose="020B0A04020102020204" pitchFamily="34" charset="0"/>
              </a:rPr>
              <a:t>dead</a:t>
            </a:r>
            <a:r>
              <a:rPr lang="pl-PL" sz="3600" b="1" dirty="0">
                <a:solidFill>
                  <a:srgbClr val="C00000"/>
                </a:solidFill>
                <a:latin typeface="Arial Black" panose="020B0A04020102020204" pitchFamily="34" charset="0"/>
              </a:rPr>
              <a:t>?</a:t>
            </a:r>
          </a:p>
        </p:txBody>
      </p:sp>
      <p:sp>
        <p:nvSpPr>
          <p:cNvPr id="3" name="Symbol zastępczy zawartości 2"/>
          <p:cNvSpPr>
            <a:spLocks noGrp="1"/>
          </p:cNvSpPr>
          <p:nvPr>
            <p:ph sz="half" idx="1"/>
          </p:nvPr>
        </p:nvSpPr>
        <p:spPr>
          <a:xfrm>
            <a:off x="467544" y="4005064"/>
            <a:ext cx="8047806" cy="2642515"/>
          </a:xfrm>
        </p:spPr>
        <p:txBody>
          <a:bodyPr>
            <a:normAutofit/>
          </a:bodyPr>
          <a:lstStyle/>
          <a:p>
            <a:pPr algn="just">
              <a:buNone/>
            </a:pPr>
            <a:r>
              <a:rPr lang="pl-PL" sz="3600" b="1" dirty="0">
                <a:solidFill>
                  <a:srgbClr val="C00000"/>
                </a:solidFill>
              </a:rPr>
              <a:t>Czy Wilhelm nie żyje?</a:t>
            </a:r>
            <a:endParaRPr lang="pl-PL" sz="3900" b="1" dirty="0">
              <a:solidFill>
                <a:srgbClr val="C00000"/>
              </a:solidFill>
            </a:endParaRPr>
          </a:p>
          <a:p>
            <a:pPr algn="just">
              <a:buNone/>
            </a:pPr>
            <a:r>
              <a:rPr lang="pl-PL" sz="2400" dirty="0">
                <a:solidFill>
                  <a:srgbClr val="C00000"/>
                </a:solidFill>
              </a:rPr>
              <a:t>W pewnym momencie Normanowie myśleli, że Wilhelm zginął, więc chcieli się wycofać. Anglosasi zaczęli ich gonić i tym samym stworzyli lukę w swojej obronie. </a:t>
            </a:r>
          </a:p>
          <a:p>
            <a:pPr algn="just">
              <a:buNone/>
            </a:pPr>
            <a:r>
              <a:rPr lang="pl-PL" sz="2400" dirty="0">
                <a:solidFill>
                  <a:srgbClr val="C00000"/>
                </a:solidFill>
              </a:rPr>
              <a:t>Wtedy Wilhelm zdjął hełm i pokazał swoim ludziom, że żyje i  przedarł się przez lukę w obronie.</a:t>
            </a:r>
          </a:p>
        </p:txBody>
      </p:sp>
      <p:sp>
        <p:nvSpPr>
          <p:cNvPr id="4" name="Symbol zastępczy zawartości 3"/>
          <p:cNvSpPr>
            <a:spLocks noGrp="1"/>
          </p:cNvSpPr>
          <p:nvPr>
            <p:ph sz="half" idx="2"/>
          </p:nvPr>
        </p:nvSpPr>
        <p:spPr>
          <a:xfrm>
            <a:off x="628650" y="1690688"/>
            <a:ext cx="8119814" cy="2170359"/>
          </a:xfrm>
        </p:spPr>
        <p:txBody>
          <a:bodyPr>
            <a:noAutofit/>
          </a:bodyPr>
          <a:lstStyle/>
          <a:p>
            <a:pPr>
              <a:buNone/>
            </a:pPr>
            <a:r>
              <a:rPr lang="pl-PL" sz="2400" dirty="0" err="1">
                <a:solidFill>
                  <a:srgbClr val="C00000"/>
                </a:solidFill>
              </a:rPr>
              <a:t>At</a:t>
            </a:r>
            <a:r>
              <a:rPr lang="pl-PL" sz="2400" dirty="0">
                <a:solidFill>
                  <a:srgbClr val="C00000"/>
                </a:solidFill>
              </a:rPr>
              <a:t> </a:t>
            </a:r>
            <a:r>
              <a:rPr lang="pl-PL" sz="2400" dirty="0" err="1">
                <a:solidFill>
                  <a:srgbClr val="C00000"/>
                </a:solidFill>
              </a:rPr>
              <a:t>some</a:t>
            </a:r>
            <a:r>
              <a:rPr lang="pl-PL" sz="2400" dirty="0">
                <a:solidFill>
                  <a:srgbClr val="C00000"/>
                </a:solidFill>
              </a:rPr>
              <a:t> point t</a:t>
            </a:r>
            <a:r>
              <a:rPr lang="en-US" sz="2400" dirty="0">
                <a:solidFill>
                  <a:srgbClr val="C00000"/>
                </a:solidFill>
              </a:rPr>
              <a:t>he Normans thought that Wilhelm died so they wanted to withdraw</a:t>
            </a:r>
            <a:r>
              <a:rPr lang="pl-PL" sz="2400" dirty="0">
                <a:solidFill>
                  <a:srgbClr val="C00000"/>
                </a:solidFill>
              </a:rPr>
              <a:t>. T</a:t>
            </a:r>
            <a:r>
              <a:rPr lang="en-US" sz="2400" dirty="0">
                <a:solidFill>
                  <a:srgbClr val="C00000"/>
                </a:solidFill>
              </a:rPr>
              <a:t>he Anglo-Saxons began to chase them and </a:t>
            </a:r>
            <a:r>
              <a:rPr lang="en-US" sz="2400" dirty="0" err="1">
                <a:solidFill>
                  <a:srgbClr val="C00000"/>
                </a:solidFill>
              </a:rPr>
              <a:t>th</a:t>
            </a:r>
            <a:r>
              <a:rPr lang="pl-PL" sz="2400" dirty="0">
                <a:solidFill>
                  <a:srgbClr val="C00000"/>
                </a:solidFill>
              </a:rPr>
              <a:t>ey </a:t>
            </a:r>
            <a:r>
              <a:rPr lang="en-US" sz="2400" dirty="0">
                <a:solidFill>
                  <a:srgbClr val="C00000"/>
                </a:solidFill>
              </a:rPr>
              <a:t>created a gap in </a:t>
            </a:r>
            <a:r>
              <a:rPr lang="pl-PL" sz="2400" dirty="0">
                <a:solidFill>
                  <a:srgbClr val="C00000"/>
                </a:solidFill>
              </a:rPr>
              <a:t>the </a:t>
            </a:r>
            <a:r>
              <a:rPr lang="en-US" sz="2400" dirty="0">
                <a:solidFill>
                  <a:srgbClr val="C00000"/>
                </a:solidFill>
              </a:rPr>
              <a:t>defense. </a:t>
            </a:r>
            <a:endParaRPr lang="pl-PL" sz="2400" dirty="0">
              <a:solidFill>
                <a:srgbClr val="C00000"/>
              </a:solidFill>
            </a:endParaRPr>
          </a:p>
          <a:p>
            <a:pPr>
              <a:buNone/>
            </a:pPr>
            <a:r>
              <a:rPr lang="pl-PL" sz="2400" dirty="0" err="1">
                <a:solidFill>
                  <a:srgbClr val="C00000"/>
                </a:solidFill>
              </a:rPr>
              <a:t>Then</a:t>
            </a:r>
            <a:r>
              <a:rPr lang="pl-PL" sz="2400" dirty="0">
                <a:solidFill>
                  <a:srgbClr val="C00000"/>
                </a:solidFill>
              </a:rPr>
              <a:t> </a:t>
            </a:r>
            <a:r>
              <a:rPr lang="en-US" sz="2400" dirty="0" err="1">
                <a:solidFill>
                  <a:srgbClr val="C00000"/>
                </a:solidFill>
              </a:rPr>
              <a:t>Wi</a:t>
            </a:r>
            <a:r>
              <a:rPr lang="pl-PL" sz="2400" dirty="0" err="1">
                <a:solidFill>
                  <a:srgbClr val="C00000"/>
                </a:solidFill>
              </a:rPr>
              <a:t>llia</a:t>
            </a:r>
            <a:r>
              <a:rPr lang="en-US" sz="2400" dirty="0">
                <a:solidFill>
                  <a:srgbClr val="C00000"/>
                </a:solidFill>
              </a:rPr>
              <a:t>m took off his helmet</a:t>
            </a:r>
            <a:r>
              <a:rPr lang="pl-PL" sz="2400" dirty="0">
                <a:solidFill>
                  <a:srgbClr val="C00000"/>
                </a:solidFill>
              </a:rPr>
              <a:t> and </a:t>
            </a:r>
            <a:r>
              <a:rPr lang="en-US" sz="2400" dirty="0">
                <a:solidFill>
                  <a:srgbClr val="C00000"/>
                </a:solidFill>
              </a:rPr>
              <a:t>showed his people that he was </a:t>
            </a:r>
            <a:r>
              <a:rPr lang="pl-PL" sz="2400" dirty="0" err="1">
                <a:solidFill>
                  <a:srgbClr val="C00000"/>
                </a:solidFill>
              </a:rPr>
              <a:t>still</a:t>
            </a:r>
            <a:r>
              <a:rPr lang="pl-PL" sz="2400" dirty="0">
                <a:solidFill>
                  <a:srgbClr val="C00000"/>
                </a:solidFill>
              </a:rPr>
              <a:t> </a:t>
            </a:r>
            <a:r>
              <a:rPr lang="en-US" sz="2400" dirty="0">
                <a:solidFill>
                  <a:srgbClr val="C00000"/>
                </a:solidFill>
              </a:rPr>
              <a:t>alive</a:t>
            </a:r>
            <a:r>
              <a:rPr lang="pl-PL" sz="2400" dirty="0">
                <a:solidFill>
                  <a:srgbClr val="C00000"/>
                </a:solidFill>
              </a:rPr>
              <a:t> and </a:t>
            </a:r>
            <a:r>
              <a:rPr lang="en-US" sz="2400" dirty="0">
                <a:solidFill>
                  <a:srgbClr val="C00000"/>
                </a:solidFill>
              </a:rPr>
              <a:t>broke through the defense gap.</a:t>
            </a:r>
            <a:endParaRPr lang="pl-PL" sz="2400" dirty="0">
              <a:solidFill>
                <a:srgbClr val="C00000"/>
              </a:solidFill>
            </a:endParaRPr>
          </a:p>
        </p:txBody>
      </p:sp>
    </p:spTree>
  </p:cSld>
  <p:clrMapOvr>
    <a:masterClrMapping/>
  </p:clrMapOvr>
  <p:transition>
    <p:pull dir="ld"/>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7000" r="-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Norman </a:t>
            </a:r>
            <a:r>
              <a:rPr lang="pl-PL" sz="3600" b="1" dirty="0" err="1">
                <a:solidFill>
                  <a:srgbClr val="C00000"/>
                </a:solidFill>
                <a:latin typeface="Arial Black" panose="020B0A04020102020204" pitchFamily="34" charset="0"/>
              </a:rPr>
              <a:t>horsmen</a:t>
            </a:r>
            <a:endParaRPr lang="pl-PL" sz="3600" b="1" dirty="0">
              <a:solidFill>
                <a:srgbClr val="C00000"/>
              </a:solidFill>
              <a:latin typeface="Arial Black" panose="020B0A04020102020204" pitchFamily="34" charset="0"/>
            </a:endParaRPr>
          </a:p>
        </p:txBody>
      </p:sp>
      <p:sp>
        <p:nvSpPr>
          <p:cNvPr id="3" name="Symbol zastępczy zawartości 2"/>
          <p:cNvSpPr>
            <a:spLocks noGrp="1"/>
          </p:cNvSpPr>
          <p:nvPr>
            <p:ph sz="half" idx="1"/>
          </p:nvPr>
        </p:nvSpPr>
        <p:spPr>
          <a:xfrm>
            <a:off x="636504" y="4371850"/>
            <a:ext cx="7535896" cy="2121024"/>
          </a:xfrm>
        </p:spPr>
        <p:txBody>
          <a:bodyPr>
            <a:normAutofit/>
          </a:bodyPr>
          <a:lstStyle/>
          <a:p>
            <a:pPr>
              <a:buNone/>
            </a:pPr>
            <a:r>
              <a:rPr lang="pl-PL" sz="3600" b="1" dirty="0">
                <a:solidFill>
                  <a:srgbClr val="C00000"/>
                </a:solidFill>
              </a:rPr>
              <a:t>Normańscy jeźdźcy</a:t>
            </a:r>
          </a:p>
          <a:p>
            <a:pPr>
              <a:buNone/>
            </a:pPr>
            <a:r>
              <a:rPr lang="pl-PL" sz="2400" dirty="0">
                <a:solidFill>
                  <a:srgbClr val="C00000"/>
                </a:solidFill>
              </a:rPr>
              <a:t>Z pomocą kawalerii Normanowie otoczyli ludzi Harolda. </a:t>
            </a:r>
          </a:p>
          <a:p>
            <a:pPr>
              <a:buNone/>
            </a:pPr>
            <a:r>
              <a:rPr lang="pl-PL" sz="2400" dirty="0">
                <a:solidFill>
                  <a:srgbClr val="C00000"/>
                </a:solidFill>
              </a:rPr>
              <a:t>Normanowie zaczęli robić udawane odwroty, by Anglosasi musieli zacząć ich gonić, tym samym osłabiając swoją linię obrony</a:t>
            </a:r>
            <a:r>
              <a:rPr lang="pl-PL" dirty="0"/>
              <a:t>. </a:t>
            </a:r>
          </a:p>
        </p:txBody>
      </p:sp>
      <p:sp>
        <p:nvSpPr>
          <p:cNvPr id="4" name="Symbol zastępczy zawartości 3"/>
          <p:cNvSpPr>
            <a:spLocks noGrp="1"/>
          </p:cNvSpPr>
          <p:nvPr>
            <p:ph sz="half" idx="2"/>
          </p:nvPr>
        </p:nvSpPr>
        <p:spPr>
          <a:xfrm>
            <a:off x="628650" y="1825625"/>
            <a:ext cx="7886700" cy="1963415"/>
          </a:xfrm>
        </p:spPr>
        <p:txBody>
          <a:bodyPr>
            <a:normAutofit/>
          </a:bodyPr>
          <a:lstStyle/>
          <a:p>
            <a:pPr>
              <a:buNone/>
            </a:pPr>
            <a:r>
              <a:rPr lang="pl-PL" sz="2400" dirty="0">
                <a:solidFill>
                  <a:srgbClr val="C00000"/>
                </a:solidFill>
              </a:rPr>
              <a:t>W</a:t>
            </a:r>
            <a:r>
              <a:rPr lang="en-US" sz="2400" dirty="0" err="1">
                <a:solidFill>
                  <a:srgbClr val="C00000"/>
                </a:solidFill>
              </a:rPr>
              <a:t>ith</a:t>
            </a:r>
            <a:r>
              <a:rPr lang="pl-PL" sz="2400" dirty="0">
                <a:solidFill>
                  <a:srgbClr val="C00000"/>
                </a:solidFill>
              </a:rPr>
              <a:t> the</a:t>
            </a:r>
            <a:r>
              <a:rPr lang="en-US" sz="2400" dirty="0">
                <a:solidFill>
                  <a:srgbClr val="C00000"/>
                </a:solidFill>
              </a:rPr>
              <a:t> help of the cavalry</a:t>
            </a:r>
            <a:r>
              <a:rPr lang="pl-PL" sz="2400" dirty="0">
                <a:solidFill>
                  <a:srgbClr val="C00000"/>
                </a:solidFill>
              </a:rPr>
              <a:t> the Normans </a:t>
            </a:r>
            <a:r>
              <a:rPr lang="en-US" sz="2400" dirty="0">
                <a:solidFill>
                  <a:srgbClr val="C00000"/>
                </a:solidFill>
              </a:rPr>
              <a:t>surrounded the </a:t>
            </a:r>
            <a:r>
              <a:rPr lang="pl-PL" sz="2400" dirty="0">
                <a:solidFill>
                  <a:srgbClr val="C00000"/>
                </a:solidFill>
              </a:rPr>
              <a:t>warriors</a:t>
            </a:r>
            <a:r>
              <a:rPr lang="en-US" sz="2400" dirty="0">
                <a:solidFill>
                  <a:srgbClr val="C00000"/>
                </a:solidFill>
              </a:rPr>
              <a:t> of Harold.</a:t>
            </a:r>
            <a:endParaRPr lang="pl-PL" sz="2400" dirty="0">
              <a:solidFill>
                <a:srgbClr val="C00000"/>
              </a:solidFill>
            </a:endParaRPr>
          </a:p>
          <a:p>
            <a:pPr>
              <a:buNone/>
            </a:pPr>
            <a:r>
              <a:rPr lang="en-US" sz="2400" dirty="0">
                <a:solidFill>
                  <a:srgbClr val="C00000"/>
                </a:solidFill>
              </a:rPr>
              <a:t>The Normans began to make fake retreats so the Anglo-Saxons </a:t>
            </a:r>
            <a:r>
              <a:rPr lang="pl-PL" sz="2400" dirty="0">
                <a:solidFill>
                  <a:srgbClr val="C00000"/>
                </a:solidFill>
              </a:rPr>
              <a:t>were forced to chase </a:t>
            </a:r>
            <a:r>
              <a:rPr lang="en-US" sz="2400" dirty="0">
                <a:solidFill>
                  <a:srgbClr val="C00000"/>
                </a:solidFill>
              </a:rPr>
              <a:t>them</a:t>
            </a:r>
            <a:r>
              <a:rPr lang="pl-PL" sz="2400" dirty="0">
                <a:solidFill>
                  <a:srgbClr val="C00000"/>
                </a:solidFill>
              </a:rPr>
              <a:t>. T</a:t>
            </a:r>
            <a:r>
              <a:rPr lang="en-US" sz="2400" dirty="0">
                <a:solidFill>
                  <a:srgbClr val="C00000"/>
                </a:solidFill>
              </a:rPr>
              <a:t>hereby </a:t>
            </a:r>
            <a:r>
              <a:rPr lang="pl-PL" sz="2400" dirty="0">
                <a:solidFill>
                  <a:srgbClr val="C00000"/>
                </a:solidFill>
              </a:rPr>
              <a:t>they weakened</a:t>
            </a:r>
            <a:r>
              <a:rPr lang="en-US" sz="2400" dirty="0">
                <a:solidFill>
                  <a:srgbClr val="C00000"/>
                </a:solidFill>
              </a:rPr>
              <a:t> their lines of defense</a:t>
            </a:r>
            <a:r>
              <a:rPr lang="pl-PL" dirty="0"/>
              <a:t>.</a:t>
            </a:r>
          </a:p>
        </p:txBody>
      </p:sp>
    </p:spTree>
  </p:cSld>
  <p:clrMapOvr>
    <a:masterClrMapping/>
  </p:clrMapOvr>
  <p:transition>
    <p:pull dir="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20000" r="-20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Battle </a:t>
            </a:r>
            <a:r>
              <a:rPr lang="pl-PL" sz="3600" b="1" dirty="0" err="1">
                <a:solidFill>
                  <a:srgbClr val="C00000"/>
                </a:solidFill>
                <a:latin typeface="Arial Black" panose="020B0A04020102020204" pitchFamily="34" charset="0"/>
              </a:rPr>
              <a:t>continues</a:t>
            </a:r>
            <a:endParaRPr lang="pl-PL" sz="3600" b="1" dirty="0">
              <a:solidFill>
                <a:srgbClr val="C00000"/>
              </a:solidFill>
              <a:latin typeface="Arial Black" panose="020B0A04020102020204" pitchFamily="34" charset="0"/>
            </a:endParaRPr>
          </a:p>
        </p:txBody>
      </p:sp>
      <p:sp>
        <p:nvSpPr>
          <p:cNvPr id="3" name="Symbol zastępczy zawartości 2"/>
          <p:cNvSpPr>
            <a:spLocks noGrp="1"/>
          </p:cNvSpPr>
          <p:nvPr>
            <p:ph sz="half" idx="1"/>
          </p:nvPr>
        </p:nvSpPr>
        <p:spPr>
          <a:xfrm>
            <a:off x="628650" y="3861048"/>
            <a:ext cx="7886700" cy="2642719"/>
          </a:xfrm>
        </p:spPr>
        <p:txBody>
          <a:bodyPr>
            <a:normAutofit/>
          </a:bodyPr>
          <a:lstStyle/>
          <a:p>
            <a:pPr algn="just">
              <a:buNone/>
            </a:pPr>
            <a:r>
              <a:rPr lang="pl-PL" sz="3600" b="1" dirty="0">
                <a:solidFill>
                  <a:srgbClr val="C00000"/>
                </a:solidFill>
              </a:rPr>
              <a:t>Bitwa trwa</a:t>
            </a:r>
          </a:p>
          <a:p>
            <a:pPr algn="just">
              <a:buNone/>
            </a:pPr>
            <a:r>
              <a:rPr lang="pl-PL" sz="2400" dirty="0">
                <a:solidFill>
                  <a:srgbClr val="C00000"/>
                </a:solidFill>
              </a:rPr>
              <a:t>Bitwa trwała cały dzień. Wilhelm wiedział, że musi ją zakończyć tego wieczora, bo jeśli zaczekają do rana, to Harold wezwie posiłki. </a:t>
            </a:r>
          </a:p>
          <a:p>
            <a:pPr algn="just">
              <a:buNone/>
            </a:pPr>
            <a:r>
              <a:rPr lang="pl-PL" sz="2400" dirty="0">
                <a:solidFill>
                  <a:srgbClr val="C00000"/>
                </a:solidFill>
              </a:rPr>
              <a:t>Wilhelm do ataku wezwał wszystkich: piechotę, łuczników, kawalerię.</a:t>
            </a:r>
          </a:p>
        </p:txBody>
      </p:sp>
      <p:sp>
        <p:nvSpPr>
          <p:cNvPr id="4" name="Symbol zastępczy zawartości 3"/>
          <p:cNvSpPr>
            <a:spLocks noGrp="1"/>
          </p:cNvSpPr>
          <p:nvPr>
            <p:ph sz="half" idx="2"/>
          </p:nvPr>
        </p:nvSpPr>
        <p:spPr>
          <a:xfrm>
            <a:off x="628650" y="1825625"/>
            <a:ext cx="7886700" cy="2323455"/>
          </a:xfrm>
        </p:spPr>
        <p:txBody>
          <a:bodyPr>
            <a:normAutofit/>
          </a:bodyPr>
          <a:lstStyle/>
          <a:p>
            <a:pPr>
              <a:buNone/>
            </a:pPr>
            <a:r>
              <a:rPr lang="en-US" sz="2400" dirty="0">
                <a:solidFill>
                  <a:srgbClr val="C00000"/>
                </a:solidFill>
              </a:rPr>
              <a:t>The battle lasted </a:t>
            </a:r>
            <a:r>
              <a:rPr lang="pl-PL" sz="2400" dirty="0" err="1">
                <a:solidFill>
                  <a:srgbClr val="C00000"/>
                </a:solidFill>
              </a:rPr>
              <a:t>the</a:t>
            </a:r>
            <a:r>
              <a:rPr lang="pl-PL" sz="2400" dirty="0">
                <a:solidFill>
                  <a:srgbClr val="C00000"/>
                </a:solidFill>
              </a:rPr>
              <a:t> </a:t>
            </a:r>
            <a:r>
              <a:rPr lang="pl-PL" sz="2400" dirty="0" err="1">
                <a:solidFill>
                  <a:srgbClr val="C00000"/>
                </a:solidFill>
              </a:rPr>
              <a:t>whole</a:t>
            </a:r>
            <a:r>
              <a:rPr lang="en-US" sz="2400" dirty="0">
                <a:solidFill>
                  <a:srgbClr val="C00000"/>
                </a:solidFill>
              </a:rPr>
              <a:t> day. </a:t>
            </a:r>
            <a:r>
              <a:rPr lang="pl-PL" sz="2400" dirty="0">
                <a:solidFill>
                  <a:srgbClr val="C00000"/>
                </a:solidFill>
              </a:rPr>
              <a:t> </a:t>
            </a:r>
            <a:r>
              <a:rPr lang="en-US" sz="2400" dirty="0" err="1">
                <a:solidFill>
                  <a:srgbClr val="C00000"/>
                </a:solidFill>
              </a:rPr>
              <a:t>Wi</a:t>
            </a:r>
            <a:r>
              <a:rPr lang="pl-PL" sz="2400" dirty="0" err="1">
                <a:solidFill>
                  <a:srgbClr val="C00000"/>
                </a:solidFill>
              </a:rPr>
              <a:t>llia</a:t>
            </a:r>
            <a:r>
              <a:rPr lang="en-US" sz="2400" dirty="0">
                <a:solidFill>
                  <a:srgbClr val="C00000"/>
                </a:solidFill>
              </a:rPr>
              <a:t>m knew he had to finish it </a:t>
            </a:r>
            <a:r>
              <a:rPr lang="pl-PL" sz="2400" dirty="0">
                <a:solidFill>
                  <a:srgbClr val="C00000"/>
                </a:solidFill>
              </a:rPr>
              <a:t>that night</a:t>
            </a:r>
            <a:r>
              <a:rPr lang="en-US" sz="2400" dirty="0">
                <a:solidFill>
                  <a:srgbClr val="C00000"/>
                </a:solidFill>
              </a:rPr>
              <a:t> because </a:t>
            </a:r>
            <a:r>
              <a:rPr lang="pl-PL" sz="2400" dirty="0">
                <a:solidFill>
                  <a:srgbClr val="C00000"/>
                </a:solidFill>
              </a:rPr>
              <a:t>in the </a:t>
            </a:r>
            <a:r>
              <a:rPr lang="pl-PL" sz="2400" dirty="0" err="1">
                <a:solidFill>
                  <a:srgbClr val="C00000"/>
                </a:solidFill>
              </a:rPr>
              <a:t>morning</a:t>
            </a:r>
            <a:r>
              <a:rPr lang="pl-PL" sz="2400" dirty="0">
                <a:solidFill>
                  <a:srgbClr val="C00000"/>
                </a:solidFill>
              </a:rPr>
              <a:t> Harold would </a:t>
            </a:r>
            <a:r>
              <a:rPr lang="pl-PL" sz="2400" dirty="0" err="1">
                <a:solidFill>
                  <a:srgbClr val="C00000"/>
                </a:solidFill>
              </a:rPr>
              <a:t>call</a:t>
            </a:r>
            <a:r>
              <a:rPr lang="pl-PL" sz="2400" dirty="0">
                <a:solidFill>
                  <a:srgbClr val="C00000"/>
                </a:solidFill>
              </a:rPr>
              <a:t> the </a:t>
            </a:r>
            <a:r>
              <a:rPr lang="pl-PL" sz="2400" dirty="0" err="1">
                <a:solidFill>
                  <a:srgbClr val="C00000"/>
                </a:solidFill>
              </a:rPr>
              <a:t>army</a:t>
            </a:r>
            <a:r>
              <a:rPr lang="pl-PL" sz="2400" dirty="0">
                <a:solidFill>
                  <a:srgbClr val="C00000"/>
                </a:solidFill>
              </a:rPr>
              <a:t> </a:t>
            </a:r>
            <a:r>
              <a:rPr lang="pl-PL" sz="2400" dirty="0" err="1">
                <a:solidFill>
                  <a:srgbClr val="C00000"/>
                </a:solidFill>
              </a:rPr>
              <a:t>reinforcements</a:t>
            </a:r>
            <a:r>
              <a:rPr lang="pl-PL" sz="2400" dirty="0">
                <a:solidFill>
                  <a:srgbClr val="C00000"/>
                </a:solidFill>
              </a:rPr>
              <a:t>.</a:t>
            </a:r>
            <a:r>
              <a:rPr lang="en-US" sz="2400" dirty="0">
                <a:solidFill>
                  <a:srgbClr val="C00000"/>
                </a:solidFill>
              </a:rPr>
              <a:t> </a:t>
            </a:r>
            <a:endParaRPr lang="pl-PL" sz="2400" dirty="0">
              <a:solidFill>
                <a:srgbClr val="C00000"/>
              </a:solidFill>
            </a:endParaRPr>
          </a:p>
          <a:p>
            <a:pPr>
              <a:buNone/>
            </a:pPr>
            <a:r>
              <a:rPr lang="en-US" sz="2400" dirty="0">
                <a:solidFill>
                  <a:srgbClr val="C00000"/>
                </a:solidFill>
              </a:rPr>
              <a:t>Wilhelm </a:t>
            </a:r>
            <a:r>
              <a:rPr lang="pl-PL" sz="2400" dirty="0">
                <a:solidFill>
                  <a:srgbClr val="C00000"/>
                </a:solidFill>
              </a:rPr>
              <a:t>ordered </a:t>
            </a:r>
            <a:r>
              <a:rPr lang="en-US" sz="2400" dirty="0">
                <a:solidFill>
                  <a:srgbClr val="C00000"/>
                </a:solidFill>
              </a:rPr>
              <a:t>everyone</a:t>
            </a:r>
            <a:r>
              <a:rPr lang="pl-PL" sz="2400" dirty="0">
                <a:solidFill>
                  <a:srgbClr val="C00000"/>
                </a:solidFill>
              </a:rPr>
              <a:t> (</a:t>
            </a:r>
            <a:r>
              <a:rPr lang="en-US" sz="2400" dirty="0">
                <a:solidFill>
                  <a:srgbClr val="C00000"/>
                </a:solidFill>
              </a:rPr>
              <a:t>infantry, archers, cavalry</a:t>
            </a:r>
            <a:r>
              <a:rPr lang="pl-PL" sz="2400" dirty="0">
                <a:solidFill>
                  <a:srgbClr val="C00000"/>
                </a:solidFill>
              </a:rPr>
              <a:t>)</a:t>
            </a:r>
            <a:r>
              <a:rPr lang="en-US" sz="2400" dirty="0">
                <a:solidFill>
                  <a:srgbClr val="C00000"/>
                </a:solidFill>
              </a:rPr>
              <a:t> to attack</a:t>
            </a:r>
            <a:r>
              <a:rPr lang="pl-PL" sz="2400" dirty="0">
                <a:solidFill>
                  <a:srgbClr val="C00000"/>
                </a:solidFill>
              </a:rPr>
              <a:t> the enemy.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t="-8000" b="-8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a:t>
            </a:r>
            <a:r>
              <a:rPr lang="pl-PL" sz="3600" b="1" dirty="0" err="1">
                <a:solidFill>
                  <a:srgbClr val="C00000"/>
                </a:solidFill>
                <a:latin typeface="Arial Black" panose="020B0A04020102020204" pitchFamily="34" charset="0"/>
              </a:rPr>
              <a:t>strategy</a:t>
            </a:r>
            <a:endParaRPr lang="pl-PL" sz="3600" b="1" dirty="0">
              <a:solidFill>
                <a:srgbClr val="C00000"/>
              </a:solidFill>
              <a:latin typeface="Arial Black" panose="020B0A04020102020204" pitchFamily="34" charset="0"/>
            </a:endParaRPr>
          </a:p>
        </p:txBody>
      </p:sp>
      <p:sp>
        <p:nvSpPr>
          <p:cNvPr id="3" name="Symbol zastępczy zawartości 2"/>
          <p:cNvSpPr>
            <a:spLocks noGrp="1"/>
          </p:cNvSpPr>
          <p:nvPr>
            <p:ph sz="half" idx="1"/>
          </p:nvPr>
        </p:nvSpPr>
        <p:spPr>
          <a:xfrm>
            <a:off x="628650" y="4065858"/>
            <a:ext cx="8047806" cy="2427016"/>
          </a:xfrm>
        </p:spPr>
        <p:txBody>
          <a:bodyPr>
            <a:normAutofit fontScale="92500" lnSpcReduction="20000"/>
          </a:bodyPr>
          <a:lstStyle/>
          <a:p>
            <a:pPr>
              <a:buNone/>
            </a:pPr>
            <a:r>
              <a:rPr lang="pl-PL" sz="3600" b="1" dirty="0">
                <a:solidFill>
                  <a:srgbClr val="C00000"/>
                </a:solidFill>
              </a:rPr>
              <a:t>Strategia</a:t>
            </a:r>
            <a:endParaRPr lang="pl-PL" sz="3900" b="1" dirty="0">
              <a:solidFill>
                <a:srgbClr val="C00000"/>
              </a:solidFill>
            </a:endParaRPr>
          </a:p>
          <a:p>
            <a:pPr>
              <a:buNone/>
            </a:pPr>
            <a:r>
              <a:rPr lang="pl-PL" sz="2600" dirty="0">
                <a:solidFill>
                  <a:srgbClr val="C00000"/>
                </a:solidFill>
              </a:rPr>
              <a:t>Wilhelm powiedział łucznikom, by strzelali praktycznie pionowo, bo wtedy strzały spadną na przeciwników za murem tarcz. </a:t>
            </a:r>
          </a:p>
          <a:p>
            <a:pPr>
              <a:buNone/>
            </a:pPr>
            <a:r>
              <a:rPr lang="pl-PL" sz="2600" dirty="0">
                <a:solidFill>
                  <a:srgbClr val="C00000"/>
                </a:solidFill>
              </a:rPr>
              <a:t>Jedna ze strzał trafiła króla Harolda w oko. Gdy Anglosasi to zobaczyli stracili ducha walki, a Normanowie nie przerywali ataku.</a:t>
            </a:r>
          </a:p>
        </p:txBody>
      </p:sp>
      <p:sp>
        <p:nvSpPr>
          <p:cNvPr id="4" name="Symbol zastępczy zawartości 3"/>
          <p:cNvSpPr>
            <a:spLocks noGrp="1"/>
          </p:cNvSpPr>
          <p:nvPr>
            <p:ph sz="half" idx="2"/>
          </p:nvPr>
        </p:nvSpPr>
        <p:spPr>
          <a:xfrm>
            <a:off x="467544" y="1844824"/>
            <a:ext cx="8352928" cy="2221034"/>
          </a:xfrm>
        </p:spPr>
        <p:txBody>
          <a:bodyPr>
            <a:normAutofit fontScale="92500" lnSpcReduction="20000"/>
          </a:bodyPr>
          <a:lstStyle/>
          <a:p>
            <a:pPr>
              <a:buNone/>
            </a:pPr>
            <a:r>
              <a:rPr lang="en-US" sz="2600" dirty="0">
                <a:solidFill>
                  <a:srgbClr val="C00000"/>
                </a:solidFill>
              </a:rPr>
              <a:t>William told the archers to shoot vertically, then the arrows would fall on the opponents behind the wall of the shields. </a:t>
            </a:r>
            <a:endParaRPr lang="pl-PL" sz="2600" dirty="0">
              <a:solidFill>
                <a:srgbClr val="C00000"/>
              </a:solidFill>
            </a:endParaRPr>
          </a:p>
          <a:p>
            <a:pPr>
              <a:buNone/>
            </a:pPr>
            <a:r>
              <a:rPr lang="en-US" sz="2600" dirty="0">
                <a:solidFill>
                  <a:srgbClr val="C00000"/>
                </a:solidFill>
              </a:rPr>
              <a:t>One of the shots hit King Harold in </a:t>
            </a:r>
            <a:r>
              <a:rPr lang="pl-PL" sz="2600" dirty="0">
                <a:solidFill>
                  <a:srgbClr val="C00000"/>
                </a:solidFill>
              </a:rPr>
              <a:t>his</a:t>
            </a:r>
            <a:r>
              <a:rPr lang="en-US" sz="2600" dirty="0">
                <a:solidFill>
                  <a:srgbClr val="C00000"/>
                </a:solidFill>
              </a:rPr>
              <a:t> eye</a:t>
            </a:r>
            <a:r>
              <a:rPr lang="pl-PL" sz="2600" dirty="0">
                <a:solidFill>
                  <a:srgbClr val="C00000"/>
                </a:solidFill>
              </a:rPr>
              <a:t>.  </a:t>
            </a:r>
            <a:r>
              <a:rPr lang="pl-PL" sz="2600" dirty="0" err="1">
                <a:solidFill>
                  <a:srgbClr val="C00000"/>
                </a:solidFill>
              </a:rPr>
              <a:t>When</a:t>
            </a:r>
            <a:r>
              <a:rPr lang="pl-PL" sz="2600" dirty="0">
                <a:solidFill>
                  <a:srgbClr val="C00000"/>
                </a:solidFill>
              </a:rPr>
              <a:t> t</a:t>
            </a:r>
            <a:r>
              <a:rPr lang="en-US" sz="2600" dirty="0">
                <a:solidFill>
                  <a:srgbClr val="C00000"/>
                </a:solidFill>
              </a:rPr>
              <a:t>he Anglo-Saxons</a:t>
            </a:r>
            <a:r>
              <a:rPr lang="pl-PL" sz="2600" dirty="0">
                <a:solidFill>
                  <a:srgbClr val="C00000"/>
                </a:solidFill>
              </a:rPr>
              <a:t> </a:t>
            </a:r>
            <a:r>
              <a:rPr lang="pl-PL" sz="2600" dirty="0" err="1">
                <a:solidFill>
                  <a:srgbClr val="C00000"/>
                </a:solidFill>
              </a:rPr>
              <a:t>saw</a:t>
            </a:r>
            <a:r>
              <a:rPr lang="pl-PL" sz="2600" dirty="0">
                <a:solidFill>
                  <a:srgbClr val="C00000"/>
                </a:solidFill>
              </a:rPr>
              <a:t> </a:t>
            </a:r>
            <a:r>
              <a:rPr lang="pl-PL" sz="2600" dirty="0" err="1">
                <a:solidFill>
                  <a:srgbClr val="C00000"/>
                </a:solidFill>
              </a:rPr>
              <a:t>it</a:t>
            </a:r>
            <a:r>
              <a:rPr lang="pl-PL" sz="2600" dirty="0">
                <a:solidFill>
                  <a:srgbClr val="C00000"/>
                </a:solidFill>
              </a:rPr>
              <a:t>, </a:t>
            </a:r>
            <a:r>
              <a:rPr lang="pl-PL" sz="2600" dirty="0" err="1">
                <a:solidFill>
                  <a:srgbClr val="C00000"/>
                </a:solidFill>
              </a:rPr>
              <a:t>they</a:t>
            </a:r>
            <a:r>
              <a:rPr lang="en-US" sz="2600" dirty="0">
                <a:solidFill>
                  <a:srgbClr val="C00000"/>
                </a:solidFill>
              </a:rPr>
              <a:t> lost their fighting spirit</a:t>
            </a:r>
            <a:r>
              <a:rPr lang="pl-PL" sz="2600" dirty="0">
                <a:solidFill>
                  <a:srgbClr val="C00000"/>
                </a:solidFill>
              </a:rPr>
              <a:t> but</a:t>
            </a:r>
            <a:r>
              <a:rPr lang="en-US" sz="2600" dirty="0">
                <a:solidFill>
                  <a:srgbClr val="C00000"/>
                </a:solidFill>
              </a:rPr>
              <a:t> </a:t>
            </a:r>
            <a:r>
              <a:rPr lang="pl-PL" sz="2600" dirty="0">
                <a:solidFill>
                  <a:srgbClr val="C00000"/>
                </a:solidFill>
              </a:rPr>
              <a:t>the </a:t>
            </a:r>
            <a:r>
              <a:rPr lang="en-US" sz="2600" dirty="0">
                <a:solidFill>
                  <a:srgbClr val="C00000"/>
                </a:solidFill>
              </a:rPr>
              <a:t>Normans </a:t>
            </a:r>
            <a:r>
              <a:rPr lang="pl-PL" sz="2600" dirty="0">
                <a:solidFill>
                  <a:srgbClr val="C00000"/>
                </a:solidFill>
              </a:rPr>
              <a:t>kept attacking them</a:t>
            </a:r>
            <a:r>
              <a:rPr lang="pl-PL" sz="2400" dirty="0">
                <a:solidFill>
                  <a:srgbClr val="C00000"/>
                </a:solidFil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18000" r="-18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trap</a:t>
            </a:r>
          </a:p>
        </p:txBody>
      </p:sp>
      <p:sp>
        <p:nvSpPr>
          <p:cNvPr id="3" name="Symbol zastępczy zawartości 2"/>
          <p:cNvSpPr>
            <a:spLocks noGrp="1"/>
          </p:cNvSpPr>
          <p:nvPr>
            <p:ph sz="half" idx="1"/>
          </p:nvPr>
        </p:nvSpPr>
        <p:spPr>
          <a:xfrm>
            <a:off x="628651" y="4097411"/>
            <a:ext cx="7886700" cy="2395463"/>
          </a:xfrm>
        </p:spPr>
        <p:txBody>
          <a:bodyPr>
            <a:normAutofit/>
          </a:bodyPr>
          <a:lstStyle/>
          <a:p>
            <a:pPr>
              <a:buNone/>
            </a:pPr>
            <a:r>
              <a:rPr lang="pl-PL" sz="3600" b="1" dirty="0">
                <a:solidFill>
                  <a:srgbClr val="C00000"/>
                </a:solidFill>
              </a:rPr>
              <a:t>Pułapka</a:t>
            </a:r>
          </a:p>
          <a:p>
            <a:pPr>
              <a:buNone/>
            </a:pPr>
            <a:r>
              <a:rPr lang="pl-PL" sz="2400" dirty="0">
                <a:solidFill>
                  <a:srgbClr val="C00000"/>
                </a:solidFill>
              </a:rPr>
              <a:t>Anglosasi zaczęli uciekać na wzgórze, prowadząc Normanów w pułapkę. </a:t>
            </a:r>
          </a:p>
          <a:p>
            <a:pPr>
              <a:buNone/>
            </a:pPr>
            <a:r>
              <a:rPr lang="pl-PL" sz="2400" dirty="0">
                <a:solidFill>
                  <a:srgbClr val="C00000"/>
                </a:solidFill>
              </a:rPr>
              <a:t>Był nią rów, do którego wpadły niektóre konie Wilhelma. </a:t>
            </a:r>
          </a:p>
          <a:p>
            <a:pPr>
              <a:buNone/>
            </a:pPr>
            <a:r>
              <a:rPr lang="pl-PL" sz="2400" dirty="0">
                <a:solidFill>
                  <a:srgbClr val="C00000"/>
                </a:solidFill>
              </a:rPr>
              <a:t>Nie zmieniło to jednak losów bitwy.</a:t>
            </a:r>
          </a:p>
        </p:txBody>
      </p:sp>
      <p:sp>
        <p:nvSpPr>
          <p:cNvPr id="4" name="Symbol zastępczy zawartości 3"/>
          <p:cNvSpPr>
            <a:spLocks noGrp="1"/>
          </p:cNvSpPr>
          <p:nvPr>
            <p:ph sz="half" idx="2"/>
          </p:nvPr>
        </p:nvSpPr>
        <p:spPr>
          <a:xfrm>
            <a:off x="479321" y="1825625"/>
            <a:ext cx="8036029" cy="1955875"/>
          </a:xfrm>
        </p:spPr>
        <p:txBody>
          <a:bodyPr>
            <a:normAutofit/>
          </a:bodyPr>
          <a:lstStyle/>
          <a:p>
            <a:pPr>
              <a:buNone/>
            </a:pPr>
            <a:r>
              <a:rPr lang="en-US" sz="2400" dirty="0">
                <a:solidFill>
                  <a:srgbClr val="C00000"/>
                </a:solidFill>
              </a:rPr>
              <a:t>The</a:t>
            </a:r>
            <a:r>
              <a:rPr lang="pl-PL" sz="2400" dirty="0">
                <a:solidFill>
                  <a:srgbClr val="C00000"/>
                </a:solidFill>
              </a:rPr>
              <a:t>n </a:t>
            </a:r>
            <a:r>
              <a:rPr lang="pl-PL" sz="2400" dirty="0" err="1">
                <a:solidFill>
                  <a:srgbClr val="C00000"/>
                </a:solidFill>
              </a:rPr>
              <a:t>the</a:t>
            </a:r>
            <a:r>
              <a:rPr lang="pl-PL" sz="2400" dirty="0">
                <a:solidFill>
                  <a:srgbClr val="C00000"/>
                </a:solidFill>
              </a:rPr>
              <a:t> </a:t>
            </a:r>
            <a:r>
              <a:rPr lang="en-US" sz="2400" dirty="0">
                <a:solidFill>
                  <a:srgbClr val="C00000"/>
                </a:solidFill>
              </a:rPr>
              <a:t> Anglo-Saxons began to run </a:t>
            </a:r>
            <a:r>
              <a:rPr lang="pl-PL" sz="2400" dirty="0" err="1">
                <a:solidFill>
                  <a:srgbClr val="C00000"/>
                </a:solidFill>
              </a:rPr>
              <a:t>up</a:t>
            </a:r>
            <a:r>
              <a:rPr lang="en-US" sz="2400" dirty="0">
                <a:solidFill>
                  <a:srgbClr val="C00000"/>
                </a:solidFill>
              </a:rPr>
              <a:t> the hill</a:t>
            </a:r>
            <a:r>
              <a:rPr lang="pl-PL" sz="2400" dirty="0">
                <a:solidFill>
                  <a:srgbClr val="C00000"/>
                </a:solidFill>
              </a:rPr>
              <a:t>,</a:t>
            </a:r>
            <a:r>
              <a:rPr lang="en-US" sz="2400" dirty="0">
                <a:solidFill>
                  <a:srgbClr val="C00000"/>
                </a:solidFill>
              </a:rPr>
              <a:t> leading the Normans into a trap. </a:t>
            </a:r>
            <a:endParaRPr lang="pl-PL" sz="2400" dirty="0">
              <a:solidFill>
                <a:srgbClr val="C00000"/>
              </a:solidFill>
            </a:endParaRPr>
          </a:p>
          <a:p>
            <a:pPr>
              <a:buNone/>
            </a:pPr>
            <a:r>
              <a:rPr lang="pl-PL" sz="2400" dirty="0" err="1">
                <a:solidFill>
                  <a:srgbClr val="C00000"/>
                </a:solidFill>
              </a:rPr>
              <a:t>There</a:t>
            </a:r>
            <a:r>
              <a:rPr lang="pl-PL" sz="2400" dirty="0">
                <a:solidFill>
                  <a:srgbClr val="C00000"/>
                </a:solidFill>
              </a:rPr>
              <a:t> </a:t>
            </a:r>
            <a:r>
              <a:rPr lang="en-US" sz="2400" dirty="0">
                <a:solidFill>
                  <a:srgbClr val="C00000"/>
                </a:solidFill>
              </a:rPr>
              <a:t>was the ditch </a:t>
            </a:r>
            <a:r>
              <a:rPr lang="pl-PL" sz="2400" dirty="0">
                <a:solidFill>
                  <a:srgbClr val="C00000"/>
                </a:solidFill>
              </a:rPr>
              <a:t>in</a:t>
            </a:r>
            <a:r>
              <a:rPr lang="en-US" sz="2400" dirty="0">
                <a:solidFill>
                  <a:srgbClr val="C00000"/>
                </a:solidFill>
              </a:rPr>
              <a:t>to which some of Wilhelm's horses fell.</a:t>
            </a:r>
            <a:endParaRPr lang="pl-PL" sz="2400" dirty="0">
              <a:solidFill>
                <a:srgbClr val="C00000"/>
              </a:solidFill>
            </a:endParaRPr>
          </a:p>
          <a:p>
            <a:pPr>
              <a:buNone/>
            </a:pPr>
            <a:r>
              <a:rPr lang="en-US" sz="2400" dirty="0">
                <a:solidFill>
                  <a:srgbClr val="C00000"/>
                </a:solidFill>
              </a:rPr>
              <a:t>However, </a:t>
            </a:r>
            <a:r>
              <a:rPr lang="pl-PL" sz="2400" dirty="0">
                <a:solidFill>
                  <a:srgbClr val="C00000"/>
                </a:solidFill>
              </a:rPr>
              <a:t>it</a:t>
            </a:r>
            <a:r>
              <a:rPr lang="en-US" sz="2400" dirty="0">
                <a:solidFill>
                  <a:srgbClr val="C00000"/>
                </a:solidFill>
              </a:rPr>
              <a:t> did</a:t>
            </a:r>
            <a:r>
              <a:rPr lang="pl-PL" sz="2400" dirty="0">
                <a:solidFill>
                  <a:srgbClr val="C00000"/>
                </a:solidFill>
              </a:rPr>
              <a:t>n’t </a:t>
            </a:r>
            <a:r>
              <a:rPr lang="en-US" sz="2400" dirty="0">
                <a:solidFill>
                  <a:srgbClr val="C00000"/>
                </a:solidFill>
              </a:rPr>
              <a:t>change the fate of the battle</a:t>
            </a:r>
            <a:r>
              <a:rPr lang="pl-PL" sz="2400" dirty="0">
                <a:solidFill>
                  <a:srgbClr val="C00000"/>
                </a:solidFill>
              </a:rPr>
              <a:t>.</a:t>
            </a:r>
          </a:p>
        </p:txBody>
      </p:sp>
    </p:spTree>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t="-24000" b="-24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a:t>
            </a:r>
            <a:r>
              <a:rPr lang="pl-PL" sz="3600" b="1" dirty="0" err="1">
                <a:solidFill>
                  <a:srgbClr val="C00000"/>
                </a:solidFill>
                <a:latin typeface="Arial Black" panose="020B0A04020102020204" pitchFamily="34" charset="0"/>
              </a:rPr>
              <a:t>new</a:t>
            </a:r>
            <a:r>
              <a:rPr lang="pl-PL" sz="3600" b="1" dirty="0">
                <a:solidFill>
                  <a:srgbClr val="C00000"/>
                </a:solidFill>
                <a:latin typeface="Arial Black" panose="020B0A04020102020204" pitchFamily="34" charset="0"/>
              </a:rPr>
              <a:t> king</a:t>
            </a:r>
          </a:p>
        </p:txBody>
      </p:sp>
      <p:sp>
        <p:nvSpPr>
          <p:cNvPr id="3" name="Symbol zastępczy zawartości 2"/>
          <p:cNvSpPr>
            <a:spLocks noGrp="1"/>
          </p:cNvSpPr>
          <p:nvPr>
            <p:ph sz="half" idx="1"/>
          </p:nvPr>
        </p:nvSpPr>
        <p:spPr>
          <a:xfrm>
            <a:off x="609080" y="3861048"/>
            <a:ext cx="7886699" cy="2631825"/>
          </a:xfrm>
        </p:spPr>
        <p:txBody>
          <a:bodyPr>
            <a:normAutofit fontScale="92500" lnSpcReduction="10000"/>
          </a:bodyPr>
          <a:lstStyle/>
          <a:p>
            <a:pPr>
              <a:buNone/>
            </a:pPr>
            <a:r>
              <a:rPr lang="pl-PL" sz="3900" b="1" dirty="0">
                <a:solidFill>
                  <a:srgbClr val="C00000"/>
                </a:solidFill>
              </a:rPr>
              <a:t>Nowy król</a:t>
            </a:r>
          </a:p>
          <a:p>
            <a:pPr>
              <a:buNone/>
            </a:pPr>
            <a:r>
              <a:rPr lang="pl-PL" sz="2600" dirty="0">
                <a:solidFill>
                  <a:srgbClr val="C00000"/>
                </a:solidFill>
              </a:rPr>
              <a:t>Kilka miesięcy po bitwie na tronie Anglii zasiadł król Wilhelm później nazwany Zdobywcą. </a:t>
            </a:r>
          </a:p>
          <a:p>
            <a:pPr>
              <a:buNone/>
            </a:pPr>
            <a:r>
              <a:rPr lang="pl-PL" sz="2600" dirty="0">
                <a:solidFill>
                  <a:srgbClr val="C00000"/>
                </a:solidFill>
              </a:rPr>
              <a:t>Po tym jak król Wilhelm zasiadł na tronie, w Anglii zaszły poważne zmiany, zmienił się: rząd, administracja, kultura </a:t>
            </a:r>
            <a:br>
              <a:rPr lang="pl-PL" sz="2600" dirty="0">
                <a:solidFill>
                  <a:srgbClr val="C00000"/>
                </a:solidFill>
              </a:rPr>
            </a:br>
            <a:r>
              <a:rPr lang="pl-PL" sz="2600" dirty="0">
                <a:solidFill>
                  <a:srgbClr val="C00000"/>
                </a:solidFill>
              </a:rPr>
              <a:t>a nawet gospodarka.</a:t>
            </a:r>
            <a:br>
              <a:rPr lang="pl-PL" sz="2600" dirty="0">
                <a:solidFill>
                  <a:srgbClr val="C00000"/>
                </a:solidFill>
              </a:rPr>
            </a:br>
            <a:endParaRPr lang="pl-PL" sz="2600" dirty="0">
              <a:solidFill>
                <a:srgbClr val="C00000"/>
              </a:solidFill>
            </a:endParaRPr>
          </a:p>
        </p:txBody>
      </p:sp>
      <p:sp>
        <p:nvSpPr>
          <p:cNvPr id="4" name="Symbol zastępczy zawartości 3"/>
          <p:cNvSpPr>
            <a:spLocks noGrp="1"/>
          </p:cNvSpPr>
          <p:nvPr>
            <p:ph sz="half" idx="2"/>
          </p:nvPr>
        </p:nvSpPr>
        <p:spPr>
          <a:xfrm>
            <a:off x="323528" y="1484784"/>
            <a:ext cx="7867129" cy="1819399"/>
          </a:xfrm>
        </p:spPr>
        <p:txBody>
          <a:bodyPr>
            <a:noAutofit/>
          </a:bodyPr>
          <a:lstStyle/>
          <a:p>
            <a:pPr>
              <a:buNone/>
            </a:pPr>
            <a:r>
              <a:rPr lang="pl-PL" sz="2400" dirty="0">
                <a:solidFill>
                  <a:srgbClr val="C00000"/>
                </a:solidFill>
              </a:rPr>
              <a:t>A </a:t>
            </a:r>
            <a:r>
              <a:rPr lang="en-US" sz="2400" dirty="0">
                <a:solidFill>
                  <a:srgbClr val="C00000"/>
                </a:solidFill>
              </a:rPr>
              <a:t>few months after the battle</a:t>
            </a:r>
            <a:r>
              <a:rPr lang="pl-PL" sz="2400" dirty="0">
                <a:solidFill>
                  <a:srgbClr val="C00000"/>
                </a:solidFill>
              </a:rPr>
              <a:t> </a:t>
            </a:r>
            <a:r>
              <a:rPr lang="en-US" sz="2400" dirty="0">
                <a:solidFill>
                  <a:srgbClr val="C00000"/>
                </a:solidFill>
              </a:rPr>
              <a:t>King</a:t>
            </a:r>
            <a:r>
              <a:rPr lang="pl-PL" sz="2400" dirty="0">
                <a:solidFill>
                  <a:srgbClr val="C00000"/>
                </a:solidFill>
              </a:rPr>
              <a:t> William </a:t>
            </a:r>
            <a:r>
              <a:rPr lang="pl-PL" sz="2400" dirty="0" err="1">
                <a:solidFill>
                  <a:srgbClr val="C00000"/>
                </a:solidFill>
              </a:rPr>
              <a:t>the</a:t>
            </a:r>
            <a:r>
              <a:rPr lang="pl-PL" sz="2400" dirty="0">
                <a:solidFill>
                  <a:srgbClr val="C00000"/>
                </a:solidFill>
              </a:rPr>
              <a:t> </a:t>
            </a:r>
            <a:r>
              <a:rPr lang="pl-PL" sz="2400" dirty="0" err="1">
                <a:solidFill>
                  <a:srgbClr val="C00000"/>
                </a:solidFill>
              </a:rPr>
              <a:t>Conqueror</a:t>
            </a:r>
            <a:r>
              <a:rPr lang="pl-PL" sz="2400" dirty="0">
                <a:solidFill>
                  <a:srgbClr val="C00000"/>
                </a:solidFill>
              </a:rPr>
              <a:t> sat on </a:t>
            </a:r>
            <a:r>
              <a:rPr lang="pl-PL" sz="2400" dirty="0" err="1">
                <a:solidFill>
                  <a:srgbClr val="C00000"/>
                </a:solidFill>
              </a:rPr>
              <a:t>the</a:t>
            </a:r>
            <a:r>
              <a:rPr lang="pl-PL" sz="2400" dirty="0">
                <a:solidFill>
                  <a:srgbClr val="C00000"/>
                </a:solidFill>
              </a:rPr>
              <a:t> throne of England. </a:t>
            </a:r>
          </a:p>
          <a:p>
            <a:pPr>
              <a:buNone/>
            </a:pPr>
            <a:r>
              <a:rPr lang="pl-PL" sz="2400" dirty="0">
                <a:solidFill>
                  <a:srgbClr val="C00000"/>
                </a:solidFill>
              </a:rPr>
              <a:t>T</a:t>
            </a:r>
            <a:r>
              <a:rPr lang="en-US" sz="2400" dirty="0">
                <a:solidFill>
                  <a:srgbClr val="C00000"/>
                </a:solidFill>
              </a:rPr>
              <a:t>he government</a:t>
            </a:r>
            <a:r>
              <a:rPr lang="pl-PL" sz="2400" dirty="0">
                <a:solidFill>
                  <a:srgbClr val="C00000"/>
                </a:solidFill>
              </a:rPr>
              <a:t>,</a:t>
            </a:r>
            <a:r>
              <a:rPr lang="en-US" sz="2400" dirty="0">
                <a:solidFill>
                  <a:srgbClr val="C00000"/>
                </a:solidFill>
              </a:rPr>
              <a:t> administration, culture and even the </a:t>
            </a:r>
            <a:r>
              <a:rPr lang="pl-PL" sz="2400" dirty="0">
                <a:solidFill>
                  <a:srgbClr val="C00000"/>
                </a:solidFill>
              </a:rPr>
              <a:t>e</a:t>
            </a:r>
            <a:r>
              <a:rPr lang="en-US" sz="2400" dirty="0" err="1">
                <a:solidFill>
                  <a:srgbClr val="C00000"/>
                </a:solidFill>
              </a:rPr>
              <a:t>conomy</a:t>
            </a:r>
            <a:r>
              <a:rPr lang="pl-PL" sz="2400" dirty="0">
                <a:solidFill>
                  <a:srgbClr val="C00000"/>
                </a:solidFill>
              </a:rPr>
              <a:t> of </a:t>
            </a:r>
            <a:r>
              <a:rPr lang="pl-PL" sz="2400" dirty="0" err="1">
                <a:solidFill>
                  <a:srgbClr val="C00000"/>
                </a:solidFill>
              </a:rPr>
              <a:t>England</a:t>
            </a:r>
            <a:r>
              <a:rPr lang="pl-PL" sz="2400" dirty="0">
                <a:solidFill>
                  <a:srgbClr val="C00000"/>
                </a:solidFill>
              </a:rPr>
              <a:t> </a:t>
            </a:r>
            <a:r>
              <a:rPr lang="pl-PL" sz="2400" dirty="0" err="1">
                <a:solidFill>
                  <a:srgbClr val="C00000"/>
                </a:solidFill>
              </a:rPr>
              <a:t>changed</a:t>
            </a:r>
            <a:r>
              <a:rPr lang="pl-PL" sz="2400" dirty="0">
                <a:solidFill>
                  <a:srgbClr val="C00000"/>
                </a:solidFill>
              </a:rPr>
              <a:t> a</a:t>
            </a:r>
            <a:r>
              <a:rPr lang="en-US" sz="2400" dirty="0" err="1">
                <a:solidFill>
                  <a:srgbClr val="C00000"/>
                </a:solidFill>
              </a:rPr>
              <a:t>fter</a:t>
            </a:r>
            <a:r>
              <a:rPr lang="pl-PL" sz="2400" dirty="0">
                <a:solidFill>
                  <a:srgbClr val="C00000"/>
                </a:solidFill>
              </a:rPr>
              <a:t> </a:t>
            </a:r>
            <a:r>
              <a:rPr lang="en-US" sz="2400" dirty="0">
                <a:solidFill>
                  <a:srgbClr val="C00000"/>
                </a:solidFill>
              </a:rPr>
              <a:t> </a:t>
            </a:r>
            <a:r>
              <a:rPr lang="pl-PL" sz="2400" dirty="0">
                <a:solidFill>
                  <a:srgbClr val="C00000"/>
                </a:solidFill>
              </a:rPr>
              <a:t>king </a:t>
            </a:r>
            <a:r>
              <a:rPr lang="en-US" sz="2400" dirty="0" err="1">
                <a:solidFill>
                  <a:srgbClr val="C00000"/>
                </a:solidFill>
              </a:rPr>
              <a:t>Wil</a:t>
            </a:r>
            <a:r>
              <a:rPr lang="pl-PL" sz="2400" dirty="0" err="1">
                <a:solidFill>
                  <a:srgbClr val="C00000"/>
                </a:solidFill>
              </a:rPr>
              <a:t>lia</a:t>
            </a:r>
            <a:r>
              <a:rPr lang="en-US" sz="2400" dirty="0">
                <a:solidFill>
                  <a:srgbClr val="C00000"/>
                </a:solidFill>
              </a:rPr>
              <a:t>m set</a:t>
            </a:r>
            <a:r>
              <a:rPr lang="pl-PL" sz="2400" dirty="0">
                <a:solidFill>
                  <a:srgbClr val="C00000"/>
                </a:solidFill>
              </a:rPr>
              <a:t>t</a:t>
            </a:r>
            <a:r>
              <a:rPr lang="en-US" sz="2400" dirty="0">
                <a:solidFill>
                  <a:srgbClr val="C00000"/>
                </a:solidFill>
              </a:rPr>
              <a:t>led on the throne</a:t>
            </a:r>
            <a:r>
              <a:rPr lang="pl-PL" sz="2400" dirty="0">
                <a:solidFill>
                  <a:srgbClr val="C00000"/>
                </a:solidFill>
              </a:rPr>
              <a:t>.</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16000" r="-16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28650" y="365127"/>
            <a:ext cx="7886700" cy="975642"/>
          </a:xfrm>
        </p:spPr>
        <p:txBody>
          <a:bodyPr/>
          <a:lstStyle/>
          <a:p>
            <a:r>
              <a:rPr lang="pl-PL" b="1" dirty="0">
                <a:solidFill>
                  <a:srgbClr val="C00000"/>
                </a:solidFill>
                <a:latin typeface="Arial Black" panose="020B0A04020102020204" pitchFamily="34" charset="0"/>
              </a:rPr>
              <a:t>Podsumowanie</a:t>
            </a:r>
          </a:p>
        </p:txBody>
      </p:sp>
      <p:sp>
        <p:nvSpPr>
          <p:cNvPr id="3" name="Symbol zastępczy zawartości 2"/>
          <p:cNvSpPr>
            <a:spLocks noGrp="1"/>
          </p:cNvSpPr>
          <p:nvPr>
            <p:ph sz="half" idx="1"/>
          </p:nvPr>
        </p:nvSpPr>
        <p:spPr>
          <a:xfrm>
            <a:off x="4716016" y="1099276"/>
            <a:ext cx="4216512" cy="5073352"/>
          </a:xfrm>
        </p:spPr>
        <p:txBody>
          <a:bodyPr>
            <a:noAutofit/>
          </a:bodyPr>
          <a:lstStyle/>
          <a:p>
            <a:pPr>
              <a:buNone/>
            </a:pPr>
            <a:r>
              <a:rPr lang="pl-PL" sz="2400" b="1" dirty="0">
                <a:solidFill>
                  <a:srgbClr val="C00000"/>
                </a:solidFill>
              </a:rPr>
              <a:t>	</a:t>
            </a:r>
            <a:r>
              <a:rPr lang="en-US" sz="2400" b="1" dirty="0">
                <a:solidFill>
                  <a:srgbClr val="C00000"/>
                </a:solidFill>
              </a:rPr>
              <a:t>The Battle of Hastings</a:t>
            </a:r>
            <a:r>
              <a:rPr lang="en-US" sz="2400" dirty="0">
                <a:solidFill>
                  <a:srgbClr val="C00000"/>
                </a:solidFill>
              </a:rPr>
              <a:t> </a:t>
            </a:r>
            <a:endParaRPr lang="pl-PL" sz="2400" dirty="0">
              <a:solidFill>
                <a:srgbClr val="C00000"/>
              </a:solidFill>
            </a:endParaRPr>
          </a:p>
          <a:p>
            <a:pPr>
              <a:buNone/>
            </a:pPr>
            <a:r>
              <a:rPr lang="en-US" sz="2400" dirty="0">
                <a:solidFill>
                  <a:srgbClr val="C00000"/>
                </a:solidFill>
              </a:rPr>
              <a:t>(October 14, 1066) was a decisive battle in the Normans invasion of England in 1066 between Norman forces under the command of William the Conqueror and the common Anglo-Saxon movement and </a:t>
            </a:r>
            <a:r>
              <a:rPr lang="pl-PL" sz="2400" dirty="0">
                <a:solidFill>
                  <a:srgbClr val="C00000"/>
                </a:solidFill>
              </a:rPr>
              <a:t>warriors</a:t>
            </a:r>
            <a:r>
              <a:rPr lang="en-US" sz="2400" dirty="0">
                <a:solidFill>
                  <a:srgbClr val="C00000"/>
                </a:solidFill>
              </a:rPr>
              <a:t> commanded by King Harold II. </a:t>
            </a:r>
            <a:r>
              <a:rPr lang="pl-PL" sz="2400" dirty="0">
                <a:solidFill>
                  <a:srgbClr val="C00000"/>
                </a:solidFill>
              </a:rPr>
              <a:t> A</a:t>
            </a:r>
            <a:r>
              <a:rPr lang="en-US" sz="2400" dirty="0">
                <a:solidFill>
                  <a:srgbClr val="C00000"/>
                </a:solidFill>
              </a:rPr>
              <a:t>s a result, European </a:t>
            </a:r>
            <a:r>
              <a:rPr lang="pl-PL" sz="2400" dirty="0">
                <a:solidFill>
                  <a:srgbClr val="C00000"/>
                </a:solidFill>
              </a:rPr>
              <a:t>invaders </a:t>
            </a:r>
            <a:r>
              <a:rPr lang="en-US" sz="2400" dirty="0">
                <a:solidFill>
                  <a:srgbClr val="C00000"/>
                </a:solidFill>
              </a:rPr>
              <a:t>have taken over the whole country</a:t>
            </a:r>
            <a:r>
              <a:rPr lang="pl-PL" sz="2400" dirty="0">
                <a:solidFill>
                  <a:srgbClr val="C00000"/>
                </a:solidFill>
              </a:rPr>
              <a:t>. T</a:t>
            </a:r>
            <a:r>
              <a:rPr lang="en-US" sz="2400" dirty="0">
                <a:solidFill>
                  <a:srgbClr val="C00000"/>
                </a:solidFill>
              </a:rPr>
              <a:t>he Battle of Hastings is considered one of the decisive battles in the history of the world.</a:t>
            </a:r>
            <a:endParaRPr lang="pl-PL" sz="2400" dirty="0">
              <a:solidFill>
                <a:srgbClr val="C00000"/>
              </a:solidFill>
            </a:endParaRPr>
          </a:p>
        </p:txBody>
      </p:sp>
      <p:sp>
        <p:nvSpPr>
          <p:cNvPr id="4" name="Symbol zastępczy zawartości 3"/>
          <p:cNvSpPr>
            <a:spLocks noGrp="1"/>
          </p:cNvSpPr>
          <p:nvPr>
            <p:ph sz="half" idx="2"/>
          </p:nvPr>
        </p:nvSpPr>
        <p:spPr>
          <a:xfrm>
            <a:off x="211472" y="1196752"/>
            <a:ext cx="4648560" cy="5661248"/>
          </a:xfrm>
        </p:spPr>
        <p:txBody>
          <a:bodyPr>
            <a:noAutofit/>
          </a:bodyPr>
          <a:lstStyle/>
          <a:p>
            <a:pPr>
              <a:buNone/>
            </a:pPr>
            <a:r>
              <a:rPr lang="pl-PL" sz="2400" b="1" dirty="0">
                <a:solidFill>
                  <a:srgbClr val="C00000"/>
                </a:solidFill>
              </a:rPr>
              <a:t>Bitwa pod Hastings</a:t>
            </a:r>
            <a:endParaRPr lang="pl-PL" sz="2400" dirty="0">
              <a:solidFill>
                <a:srgbClr val="C00000"/>
              </a:solidFill>
            </a:endParaRPr>
          </a:p>
          <a:p>
            <a:pPr>
              <a:buNone/>
            </a:pPr>
            <a:r>
              <a:rPr lang="pl-PL" sz="2400" dirty="0">
                <a:solidFill>
                  <a:srgbClr val="C00000"/>
                </a:solidFill>
              </a:rPr>
              <a:t>(14 października 1066) była decydującym starciem w inwazji Normanów na Anglię w 1066 roku pomiędzy wojskami Normanów pod dowództwem Wilhelma Zdobywcy, a pospolitym ruszeniem anglosaskim </a:t>
            </a:r>
            <a:br>
              <a:rPr lang="pl-PL" sz="2400" dirty="0">
                <a:solidFill>
                  <a:srgbClr val="C00000"/>
                </a:solidFill>
              </a:rPr>
            </a:br>
            <a:r>
              <a:rPr lang="pl-PL" sz="2400" dirty="0">
                <a:solidFill>
                  <a:srgbClr val="C00000"/>
                </a:solidFill>
              </a:rPr>
              <a:t>i gwardii dowodzonymi przez króla Harolda II. Ponieważ w jej wyniku najeźdźcy z kontynentu europejskiego opanowali cały kraj, </a:t>
            </a:r>
            <a:r>
              <a:rPr lang="pl-PL" sz="2400" i="1" dirty="0">
                <a:solidFill>
                  <a:srgbClr val="C00000"/>
                </a:solidFill>
              </a:rPr>
              <a:t>Bitwa pod Hastings</a:t>
            </a:r>
            <a:r>
              <a:rPr lang="pl-PL" sz="2400" dirty="0">
                <a:solidFill>
                  <a:srgbClr val="C00000"/>
                </a:solidFill>
              </a:rPr>
              <a:t> uważana jest za jedną z decydujących bitew w dziejach świata.</a:t>
            </a:r>
          </a:p>
        </p:txBody>
      </p:sp>
    </p:spTree>
  </p:cSld>
  <p:clrMapOvr>
    <a:masterClrMapping/>
  </p:clrMapOvr>
  <p:transition>
    <p:blinds/>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7000" r="-7000"/>
          </a:stretch>
        </a:blipFill>
        <a:effectLst/>
      </p:bgPr>
    </p:bg>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F9D1BE1-6BE9-47BF-A00D-057E6FF51356}"/>
              </a:ext>
            </a:extLst>
          </p:cNvPr>
          <p:cNvSpPr>
            <a:spLocks noGrp="1"/>
          </p:cNvSpPr>
          <p:nvPr>
            <p:ph type="ctrTitle"/>
          </p:nvPr>
        </p:nvSpPr>
        <p:spPr/>
        <p:txBody>
          <a:bodyPr/>
          <a:lstStyle/>
          <a:p>
            <a:r>
              <a:rPr lang="pl-PL" b="1" dirty="0">
                <a:solidFill>
                  <a:srgbClr val="C00000"/>
                </a:solidFill>
                <a:latin typeface="Arial Black" panose="020B0A04020102020204" pitchFamily="34" charset="0"/>
              </a:rPr>
              <a:t>The end</a:t>
            </a:r>
          </a:p>
        </p:txBody>
      </p:sp>
      <p:sp>
        <p:nvSpPr>
          <p:cNvPr id="6" name="Podtytuł 5">
            <a:extLst>
              <a:ext uri="{FF2B5EF4-FFF2-40B4-BE49-F238E27FC236}">
                <a16:creationId xmlns:a16="http://schemas.microsoft.com/office/drawing/2014/main" id="{311DDDC6-FCF9-4CAD-901A-B632456D04D6}"/>
              </a:ext>
            </a:extLst>
          </p:cNvPr>
          <p:cNvSpPr>
            <a:spLocks noGrp="1"/>
          </p:cNvSpPr>
          <p:nvPr>
            <p:ph type="subTitle" idx="1"/>
          </p:nvPr>
        </p:nvSpPr>
        <p:spPr/>
        <p:txBody>
          <a:bodyPr>
            <a:normAutofit/>
          </a:bodyPr>
          <a:lstStyle/>
          <a:p>
            <a:r>
              <a:rPr lang="pl-PL" sz="2400" b="1" dirty="0" err="1">
                <a:solidFill>
                  <a:srgbClr val="C00000"/>
                </a:solidFill>
              </a:rPr>
              <a:t>Thank</a:t>
            </a:r>
            <a:r>
              <a:rPr lang="pl-PL" sz="2400" b="1" dirty="0">
                <a:solidFill>
                  <a:srgbClr val="C00000"/>
                </a:solidFill>
              </a:rPr>
              <a:t> </a:t>
            </a:r>
            <a:r>
              <a:rPr lang="pl-PL" sz="2400" b="1" dirty="0" err="1">
                <a:solidFill>
                  <a:srgbClr val="C00000"/>
                </a:solidFill>
              </a:rPr>
              <a:t>you</a:t>
            </a:r>
            <a:r>
              <a:rPr lang="pl-PL" sz="2400" b="1" dirty="0">
                <a:solidFill>
                  <a:srgbClr val="C00000"/>
                </a:solidFill>
              </a:rPr>
              <a:t> for </a:t>
            </a:r>
            <a:r>
              <a:rPr lang="pl-PL" sz="2400" b="1" dirty="0" err="1">
                <a:solidFill>
                  <a:srgbClr val="C00000"/>
                </a:solidFill>
              </a:rPr>
              <a:t>watching</a:t>
            </a:r>
            <a:r>
              <a:rPr lang="pl-PL" sz="2400" b="1" dirty="0">
                <a:solidFill>
                  <a:srgbClr val="C00000"/>
                </a:solidFill>
              </a:rPr>
              <a:t> </a:t>
            </a:r>
          </a:p>
        </p:txBody>
      </p:sp>
    </p:spTree>
    <p:extLst>
      <p:ext uri="{BB962C8B-B14F-4D97-AF65-F5344CB8AC3E}">
        <p14:creationId xmlns:p14="http://schemas.microsoft.com/office/powerpoint/2010/main" val="308881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err="1"/>
              <a:t>Who</a:t>
            </a:r>
            <a:r>
              <a:rPr lang="pl-PL" sz="3600" b="1" dirty="0"/>
              <a:t> </a:t>
            </a:r>
            <a:r>
              <a:rPr lang="pl-PL" sz="3600" b="1" dirty="0" err="1"/>
              <a:t>were</a:t>
            </a:r>
            <a:r>
              <a:rPr lang="pl-PL" sz="3600" b="1" dirty="0"/>
              <a:t> the </a:t>
            </a:r>
            <a:r>
              <a:rPr lang="pl-PL" sz="3600" b="1" dirty="0" err="1"/>
              <a:t>Normans</a:t>
            </a:r>
            <a:r>
              <a:rPr lang="pl-PL" sz="3600" b="1" dirty="0"/>
              <a:t>?</a:t>
            </a:r>
          </a:p>
        </p:txBody>
      </p:sp>
      <p:sp>
        <p:nvSpPr>
          <p:cNvPr id="4" name="Symbol zastępczy zawartości 3"/>
          <p:cNvSpPr>
            <a:spLocks noGrp="1"/>
          </p:cNvSpPr>
          <p:nvPr>
            <p:ph sz="half" idx="1"/>
          </p:nvPr>
        </p:nvSpPr>
        <p:spPr/>
        <p:txBody>
          <a:bodyPr>
            <a:normAutofit/>
          </a:bodyPr>
          <a:lstStyle/>
          <a:p>
            <a:r>
              <a:rPr lang="pl-PL" sz="2800" dirty="0"/>
              <a:t>The </a:t>
            </a:r>
            <a:r>
              <a:rPr lang="en-US" sz="2800" dirty="0"/>
              <a:t>Normans </a:t>
            </a:r>
            <a:r>
              <a:rPr lang="pl-PL" sz="2800" dirty="0"/>
              <a:t>we</a:t>
            </a:r>
            <a:r>
              <a:rPr lang="en-US" sz="2800" dirty="0"/>
              <a:t>re people of the </a:t>
            </a:r>
            <a:r>
              <a:rPr lang="pl-PL" sz="2800" dirty="0"/>
              <a:t>N</a:t>
            </a:r>
            <a:r>
              <a:rPr lang="en-US" sz="2800" dirty="0" err="1"/>
              <a:t>orth</a:t>
            </a:r>
            <a:r>
              <a:rPr lang="en-US" sz="2800" dirty="0"/>
              <a:t> (Vikings)</a:t>
            </a:r>
            <a:r>
              <a:rPr lang="pl-PL" sz="2800" dirty="0"/>
              <a:t>.</a:t>
            </a:r>
            <a:r>
              <a:rPr lang="en-US" sz="2800" dirty="0"/>
              <a:t> </a:t>
            </a:r>
            <a:r>
              <a:rPr lang="pl-PL" sz="2800" dirty="0"/>
              <a:t>T</a:t>
            </a:r>
            <a:r>
              <a:rPr lang="en-US" sz="2800" dirty="0"/>
              <a:t>hey lived in today's </a:t>
            </a:r>
            <a:r>
              <a:rPr lang="en-US" sz="2800" dirty="0" err="1"/>
              <a:t>Scandinavi</a:t>
            </a:r>
            <a:r>
              <a:rPr lang="pl-PL" sz="2800" dirty="0"/>
              <a:t>a,</a:t>
            </a:r>
            <a:r>
              <a:rPr lang="en-US" sz="2800" dirty="0"/>
              <a:t> historical sources </a:t>
            </a:r>
            <a:r>
              <a:rPr lang="pl-PL" sz="2800" dirty="0" err="1"/>
              <a:t>don’t</a:t>
            </a:r>
            <a:r>
              <a:rPr lang="pl-PL" sz="2800" dirty="0"/>
              <a:t> </a:t>
            </a:r>
            <a:r>
              <a:rPr lang="pl-PL" sz="2800" dirty="0" err="1"/>
              <a:t>say</a:t>
            </a:r>
            <a:r>
              <a:rPr lang="pl-PL" sz="2800" dirty="0"/>
              <a:t> </a:t>
            </a:r>
            <a:r>
              <a:rPr lang="en-US" sz="2800" dirty="0"/>
              <a:t>who of the </a:t>
            </a:r>
            <a:r>
              <a:rPr lang="pl-PL" sz="2800" dirty="0"/>
              <a:t>N</a:t>
            </a:r>
            <a:r>
              <a:rPr lang="en-US" sz="2800" dirty="0" err="1"/>
              <a:t>ormans</a:t>
            </a:r>
            <a:r>
              <a:rPr lang="pl-PL" sz="2800" dirty="0"/>
              <a:t> </a:t>
            </a:r>
            <a:r>
              <a:rPr lang="en-US" sz="2800" dirty="0"/>
              <a:t>reach</a:t>
            </a:r>
            <a:r>
              <a:rPr lang="pl-PL" sz="2800" dirty="0" err="1"/>
              <a:t>ed</a:t>
            </a:r>
            <a:r>
              <a:rPr lang="en-US" sz="2800" dirty="0"/>
              <a:t> England</a:t>
            </a:r>
            <a:r>
              <a:rPr lang="pl-PL" sz="2800" dirty="0"/>
              <a:t> </a:t>
            </a:r>
            <a:r>
              <a:rPr lang="pl-PL" sz="2800" dirty="0" err="1"/>
              <a:t>first</a:t>
            </a:r>
            <a:r>
              <a:rPr lang="en-US" sz="2800" dirty="0"/>
              <a:t>, but according to pop culture it was </a:t>
            </a:r>
            <a:r>
              <a:rPr lang="pl-PL" sz="2800" dirty="0"/>
              <a:t>R</a:t>
            </a:r>
            <a:r>
              <a:rPr lang="en-US" sz="2800" dirty="0" err="1"/>
              <a:t>agnar</a:t>
            </a:r>
            <a:r>
              <a:rPr lang="en-US" sz="2800" dirty="0"/>
              <a:t> </a:t>
            </a:r>
            <a:r>
              <a:rPr lang="pl-PL" sz="2800" dirty="0"/>
              <a:t>L</a:t>
            </a:r>
            <a:r>
              <a:rPr lang="en-US" sz="2800" dirty="0" err="1"/>
              <a:t>othbrok</a:t>
            </a:r>
            <a:r>
              <a:rPr lang="pl-PL" sz="2800" dirty="0"/>
              <a:t>.</a:t>
            </a:r>
          </a:p>
          <a:p>
            <a:endParaRPr lang="pl-PL" dirty="0"/>
          </a:p>
        </p:txBody>
      </p:sp>
      <p:pic>
        <p:nvPicPr>
          <p:cNvPr id="1026" name="Picture 2" descr="C:\Users\jakub\Desktop\normany.jpg"/>
          <p:cNvPicPr>
            <a:picLocks noChangeAspect="1" noChangeArrowheads="1"/>
          </p:cNvPicPr>
          <p:nvPr/>
        </p:nvPicPr>
        <p:blipFill>
          <a:blip r:embed="rId2" cstate="print"/>
          <a:srcRect/>
          <a:stretch>
            <a:fillRect/>
          </a:stretch>
        </p:blipFill>
        <p:spPr bwMode="auto">
          <a:xfrm>
            <a:off x="4601481" y="1690689"/>
            <a:ext cx="4365700" cy="4154238"/>
          </a:xfrm>
          <a:prstGeom prst="rect">
            <a:avLst/>
          </a:prstGeom>
          <a:noFill/>
        </p:spPr>
      </p:pic>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t>Kim byli Normanowie?</a:t>
            </a:r>
          </a:p>
        </p:txBody>
      </p:sp>
      <p:sp>
        <p:nvSpPr>
          <p:cNvPr id="3" name="Symbol zastępczy zawartości 2"/>
          <p:cNvSpPr>
            <a:spLocks noGrp="1"/>
          </p:cNvSpPr>
          <p:nvPr>
            <p:ph sz="half" idx="1"/>
          </p:nvPr>
        </p:nvSpPr>
        <p:spPr>
          <a:xfrm>
            <a:off x="833008" y="1628800"/>
            <a:ext cx="4176464" cy="4918680"/>
          </a:xfrm>
        </p:spPr>
        <p:txBody>
          <a:bodyPr>
            <a:normAutofit/>
          </a:bodyPr>
          <a:lstStyle/>
          <a:p>
            <a:pPr>
              <a:buNone/>
            </a:pPr>
            <a:r>
              <a:rPr lang="pl-PL" sz="2800" dirty="0"/>
              <a:t>Normanowie to inaczej  ludzie północy (Wikingowie). Zamieszkiwali oni dzisiejszą Skandynawię, źródła historyczne nie podają, kto pierwszy </a:t>
            </a:r>
            <a:br>
              <a:rPr lang="pl-PL" sz="2800" dirty="0"/>
            </a:br>
            <a:r>
              <a:rPr lang="pl-PL" sz="2800" dirty="0"/>
              <a:t>z Normanów dopłynął do Anglii, według popkultury był to Ragnar </a:t>
            </a:r>
            <a:r>
              <a:rPr lang="pl-PL" sz="2800" dirty="0" err="1"/>
              <a:t>Lothbrok</a:t>
            </a:r>
            <a:r>
              <a:rPr lang="pl-PL" sz="2800" dirty="0"/>
              <a:t>.</a:t>
            </a:r>
          </a:p>
        </p:txBody>
      </p:sp>
      <p:pic>
        <p:nvPicPr>
          <p:cNvPr id="5" name="Picture 3" descr="C:\Users\jakub\Desktop\normanii.jpg">
            <a:extLst>
              <a:ext uri="{FF2B5EF4-FFF2-40B4-BE49-F238E27FC236}">
                <a16:creationId xmlns:a16="http://schemas.microsoft.com/office/drawing/2014/main" id="{6101D848-BAAE-4EBF-A7D9-74656C9FECBA}"/>
              </a:ext>
            </a:extLst>
          </p:cNvPr>
          <p:cNvPicPr>
            <a:picLocks noGrp="1" noChangeAspect="1" noChangeArrowheads="1"/>
          </p:cNvPicPr>
          <p:nvPr>
            <p:ph sz="half" idx="2"/>
          </p:nvPr>
        </p:nvPicPr>
        <p:blipFill>
          <a:blip r:embed="rId2" cstate="print"/>
          <a:srcRect/>
          <a:stretch>
            <a:fillRect/>
          </a:stretch>
        </p:blipFill>
        <p:spPr bwMode="auto">
          <a:xfrm>
            <a:off x="5220072" y="1628800"/>
            <a:ext cx="3713616" cy="3816424"/>
          </a:xfrm>
          <a:prstGeom prst="rect">
            <a:avLst/>
          </a:prstGeom>
          <a:noFill/>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12000" r="-12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1A67D7-936A-4530-952A-B560CCC54C52}"/>
              </a:ext>
            </a:extLst>
          </p:cNvPr>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How </a:t>
            </a:r>
            <a:r>
              <a:rPr lang="pl-PL" sz="3600" b="1" dirty="0" err="1">
                <a:solidFill>
                  <a:srgbClr val="C00000"/>
                </a:solidFill>
                <a:latin typeface="Arial Black" panose="020B0A04020102020204" pitchFamily="34" charset="0"/>
              </a:rPr>
              <a:t>did</a:t>
            </a:r>
            <a:r>
              <a:rPr lang="pl-PL" sz="3600" b="1" dirty="0">
                <a:solidFill>
                  <a:srgbClr val="C00000"/>
                </a:solidFill>
                <a:latin typeface="Arial Black" panose="020B0A04020102020204" pitchFamily="34" charset="0"/>
              </a:rPr>
              <a:t> </a:t>
            </a:r>
            <a:r>
              <a:rPr lang="pl-PL" sz="3600" b="1" dirty="0" err="1">
                <a:solidFill>
                  <a:srgbClr val="C00000"/>
                </a:solidFill>
                <a:latin typeface="Arial Black" panose="020B0A04020102020204" pitchFamily="34" charset="0"/>
              </a:rPr>
              <a:t>it</a:t>
            </a:r>
            <a:r>
              <a:rPr lang="pl-PL" sz="3600" b="1" dirty="0">
                <a:solidFill>
                  <a:srgbClr val="C00000"/>
                </a:solidFill>
                <a:latin typeface="Arial Black" panose="020B0A04020102020204" pitchFamily="34" charset="0"/>
              </a:rPr>
              <a:t> </a:t>
            </a:r>
            <a:r>
              <a:rPr lang="pl-PL" sz="3600" b="1" dirty="0" err="1">
                <a:solidFill>
                  <a:srgbClr val="C00000"/>
                </a:solidFill>
                <a:latin typeface="Arial Black" panose="020B0A04020102020204" pitchFamily="34" charset="0"/>
              </a:rPr>
              <a:t>come</a:t>
            </a:r>
            <a:r>
              <a:rPr lang="pl-PL" sz="3600" b="1" dirty="0">
                <a:solidFill>
                  <a:srgbClr val="C00000"/>
                </a:solidFill>
                <a:latin typeface="Arial Black" panose="020B0A04020102020204" pitchFamily="34" charset="0"/>
              </a:rPr>
              <a:t> to the </a:t>
            </a:r>
            <a:r>
              <a:rPr lang="pl-PL" sz="3600" b="1" dirty="0" err="1">
                <a:solidFill>
                  <a:srgbClr val="C00000"/>
                </a:solidFill>
                <a:latin typeface="Arial Black" panose="020B0A04020102020204" pitchFamily="34" charset="0"/>
              </a:rPr>
              <a:t>invasion</a:t>
            </a:r>
            <a:r>
              <a:rPr lang="pl-PL" sz="3600" b="1" dirty="0">
                <a:solidFill>
                  <a:srgbClr val="C00000"/>
                </a:solidFill>
                <a:latin typeface="Arial Black" panose="020B0A04020102020204" pitchFamily="34" charset="0"/>
              </a:rPr>
              <a:t> of England?</a:t>
            </a:r>
          </a:p>
        </p:txBody>
      </p:sp>
      <p:sp>
        <p:nvSpPr>
          <p:cNvPr id="3" name="Symbol zastępczy zawartości 2">
            <a:extLst>
              <a:ext uri="{FF2B5EF4-FFF2-40B4-BE49-F238E27FC236}">
                <a16:creationId xmlns:a16="http://schemas.microsoft.com/office/drawing/2014/main" id="{0CE27A3D-0A17-4E35-B43A-26A1D91B1991}"/>
              </a:ext>
            </a:extLst>
          </p:cNvPr>
          <p:cNvSpPr>
            <a:spLocks noGrp="1"/>
          </p:cNvSpPr>
          <p:nvPr>
            <p:ph sz="half" idx="1"/>
          </p:nvPr>
        </p:nvSpPr>
        <p:spPr>
          <a:xfrm>
            <a:off x="755576" y="2276873"/>
            <a:ext cx="7759774" cy="2251447"/>
          </a:xfrm>
        </p:spPr>
        <p:txBody>
          <a:bodyPr>
            <a:normAutofit lnSpcReduction="10000"/>
          </a:bodyPr>
          <a:lstStyle/>
          <a:p>
            <a:r>
              <a:rPr lang="pl-PL" sz="2400" dirty="0">
                <a:solidFill>
                  <a:srgbClr val="C00000"/>
                </a:solidFill>
              </a:rPr>
              <a:t>In the </a:t>
            </a:r>
            <a:r>
              <a:rPr lang="pl-PL" sz="2400" dirty="0" err="1">
                <a:solidFill>
                  <a:srgbClr val="C00000"/>
                </a:solidFill>
              </a:rPr>
              <a:t>early</a:t>
            </a:r>
            <a:r>
              <a:rPr lang="pl-PL" sz="2400" dirty="0">
                <a:solidFill>
                  <a:srgbClr val="C00000"/>
                </a:solidFill>
              </a:rPr>
              <a:t> 11th Century the English </a:t>
            </a:r>
            <a:r>
              <a:rPr lang="pl-PL" sz="2400" dirty="0" err="1">
                <a:solidFill>
                  <a:srgbClr val="C00000"/>
                </a:solidFill>
              </a:rPr>
              <a:t>throne</a:t>
            </a:r>
            <a:r>
              <a:rPr lang="pl-PL" sz="2400" dirty="0">
                <a:solidFill>
                  <a:srgbClr val="C00000"/>
                </a:solidFill>
              </a:rPr>
              <a:t> </a:t>
            </a:r>
            <a:r>
              <a:rPr lang="pl-PL" sz="2400" dirty="0" err="1">
                <a:solidFill>
                  <a:srgbClr val="C00000"/>
                </a:solidFill>
              </a:rPr>
              <a:t>had</a:t>
            </a:r>
            <a:r>
              <a:rPr lang="pl-PL" sz="2400" dirty="0">
                <a:solidFill>
                  <a:srgbClr val="C00000"/>
                </a:solidFill>
              </a:rPr>
              <a:t> </a:t>
            </a:r>
            <a:r>
              <a:rPr lang="pl-PL" sz="2400" dirty="0" err="1">
                <a:solidFill>
                  <a:srgbClr val="C00000"/>
                </a:solidFill>
              </a:rPr>
              <a:t>troublesome</a:t>
            </a:r>
            <a:r>
              <a:rPr lang="pl-PL" sz="2400" dirty="0">
                <a:solidFill>
                  <a:srgbClr val="C00000"/>
                </a:solidFill>
              </a:rPr>
              <a:t> </a:t>
            </a:r>
            <a:r>
              <a:rPr lang="pl-PL" sz="2400" dirty="0" err="1">
                <a:solidFill>
                  <a:srgbClr val="C00000"/>
                </a:solidFill>
              </a:rPr>
              <a:t>time</a:t>
            </a:r>
            <a:r>
              <a:rPr lang="pl-PL" sz="2400" dirty="0">
                <a:solidFill>
                  <a:srgbClr val="C00000"/>
                </a:solidFill>
              </a:rPr>
              <a:t>. King Edward the </a:t>
            </a:r>
            <a:r>
              <a:rPr lang="pl-PL" sz="2400" dirty="0" err="1">
                <a:solidFill>
                  <a:srgbClr val="C00000"/>
                </a:solidFill>
              </a:rPr>
              <a:t>Confessor</a:t>
            </a:r>
            <a:r>
              <a:rPr lang="pl-PL" sz="2400" dirty="0">
                <a:solidFill>
                  <a:srgbClr val="C00000"/>
                </a:solidFill>
              </a:rPr>
              <a:t>, </a:t>
            </a:r>
            <a:r>
              <a:rPr lang="pl-PL" sz="2400" dirty="0" err="1">
                <a:solidFill>
                  <a:srgbClr val="C00000"/>
                </a:solidFill>
              </a:rPr>
              <a:t>who</a:t>
            </a:r>
            <a:r>
              <a:rPr lang="pl-PL" sz="2400" dirty="0">
                <a:solidFill>
                  <a:srgbClr val="C00000"/>
                </a:solidFill>
              </a:rPr>
              <a:t> was </a:t>
            </a:r>
            <a:r>
              <a:rPr lang="pl-PL" sz="2400" dirty="0" err="1">
                <a:solidFill>
                  <a:srgbClr val="C00000"/>
                </a:solidFill>
              </a:rPr>
              <a:t>very</a:t>
            </a:r>
            <a:r>
              <a:rPr lang="pl-PL" sz="2400" dirty="0">
                <a:solidFill>
                  <a:srgbClr val="C00000"/>
                </a:solidFill>
              </a:rPr>
              <a:t> </a:t>
            </a:r>
            <a:r>
              <a:rPr lang="pl-PL" sz="2400" dirty="0" err="1">
                <a:solidFill>
                  <a:srgbClr val="C00000"/>
                </a:solidFill>
              </a:rPr>
              <a:t>religious</a:t>
            </a:r>
            <a:r>
              <a:rPr lang="pl-PL" sz="2400" dirty="0">
                <a:solidFill>
                  <a:srgbClr val="C00000"/>
                </a:solidFill>
              </a:rPr>
              <a:t> but </a:t>
            </a:r>
            <a:r>
              <a:rPr lang="pl-PL" sz="2400" dirty="0" err="1">
                <a:solidFill>
                  <a:srgbClr val="C00000"/>
                </a:solidFill>
              </a:rPr>
              <a:t>weak</a:t>
            </a:r>
            <a:r>
              <a:rPr lang="pl-PL" sz="2400" dirty="0">
                <a:solidFill>
                  <a:srgbClr val="C00000"/>
                </a:solidFill>
              </a:rPr>
              <a:t>, </a:t>
            </a:r>
            <a:r>
              <a:rPr lang="pl-PL" sz="2400" dirty="0" err="1">
                <a:solidFill>
                  <a:srgbClr val="C00000"/>
                </a:solidFill>
              </a:rPr>
              <a:t>had</a:t>
            </a:r>
            <a:r>
              <a:rPr lang="pl-PL" sz="2400" dirty="0">
                <a:solidFill>
                  <a:srgbClr val="C00000"/>
                </a:solidFill>
              </a:rPr>
              <a:t> to go on </a:t>
            </a:r>
            <a:r>
              <a:rPr lang="pl-PL" sz="2400" dirty="0" err="1">
                <a:solidFill>
                  <a:srgbClr val="C00000"/>
                </a:solidFill>
              </a:rPr>
              <a:t>exile</a:t>
            </a:r>
            <a:r>
              <a:rPr lang="pl-PL" sz="2400" dirty="0">
                <a:solidFill>
                  <a:srgbClr val="C00000"/>
                </a:solidFill>
              </a:rPr>
              <a:t> to Normandy </a:t>
            </a:r>
            <a:r>
              <a:rPr lang="pl-PL" sz="2400" dirty="0" err="1">
                <a:solidFill>
                  <a:srgbClr val="C00000"/>
                </a:solidFill>
              </a:rPr>
              <a:t>because</a:t>
            </a:r>
            <a:r>
              <a:rPr lang="pl-PL" sz="2400" dirty="0">
                <a:solidFill>
                  <a:srgbClr val="C00000"/>
                </a:solidFill>
              </a:rPr>
              <a:t> he </a:t>
            </a:r>
            <a:r>
              <a:rPr lang="pl-PL" sz="2400" dirty="0" err="1">
                <a:solidFill>
                  <a:srgbClr val="C00000"/>
                </a:solidFill>
              </a:rPr>
              <a:t>felt</a:t>
            </a:r>
            <a:r>
              <a:rPr lang="pl-PL" sz="2400" dirty="0">
                <a:solidFill>
                  <a:srgbClr val="C00000"/>
                </a:solidFill>
              </a:rPr>
              <a:t> </a:t>
            </a:r>
            <a:r>
              <a:rPr lang="pl-PL" sz="2400" dirty="0" err="1">
                <a:solidFill>
                  <a:srgbClr val="C00000"/>
                </a:solidFill>
              </a:rPr>
              <a:t>dominated</a:t>
            </a:r>
            <a:r>
              <a:rPr lang="pl-PL" sz="2400" dirty="0">
                <a:solidFill>
                  <a:srgbClr val="C00000"/>
                </a:solidFill>
              </a:rPr>
              <a:t> by Earl Godwin and </a:t>
            </a:r>
            <a:r>
              <a:rPr lang="pl-PL" sz="2400" dirty="0" err="1">
                <a:solidFill>
                  <a:srgbClr val="C00000"/>
                </a:solidFill>
              </a:rPr>
              <a:t>his</a:t>
            </a:r>
            <a:r>
              <a:rPr lang="pl-PL" sz="2400" dirty="0">
                <a:solidFill>
                  <a:srgbClr val="C00000"/>
                </a:solidFill>
              </a:rPr>
              <a:t> </a:t>
            </a:r>
            <a:r>
              <a:rPr lang="pl-PL" sz="2400" dirty="0" err="1">
                <a:solidFill>
                  <a:srgbClr val="C00000"/>
                </a:solidFill>
              </a:rPr>
              <a:t>son</a:t>
            </a:r>
            <a:r>
              <a:rPr lang="pl-PL" sz="2400" dirty="0">
                <a:solidFill>
                  <a:srgbClr val="C00000"/>
                </a:solidFill>
              </a:rPr>
              <a:t> Harold. </a:t>
            </a:r>
          </a:p>
        </p:txBody>
      </p:sp>
      <p:sp>
        <p:nvSpPr>
          <p:cNvPr id="4" name="Symbol zastępczy zawartości 3">
            <a:extLst>
              <a:ext uri="{FF2B5EF4-FFF2-40B4-BE49-F238E27FC236}">
                <a16:creationId xmlns:a16="http://schemas.microsoft.com/office/drawing/2014/main" id="{7031C323-9536-429F-800C-2CCDDA00E981}"/>
              </a:ext>
            </a:extLst>
          </p:cNvPr>
          <p:cNvSpPr>
            <a:spLocks noGrp="1"/>
          </p:cNvSpPr>
          <p:nvPr>
            <p:ph sz="half" idx="2"/>
          </p:nvPr>
        </p:nvSpPr>
        <p:spPr>
          <a:xfrm>
            <a:off x="755576" y="4077073"/>
            <a:ext cx="7759774" cy="2251447"/>
          </a:xfrm>
        </p:spPr>
        <p:txBody>
          <a:bodyPr>
            <a:normAutofit lnSpcReduction="10000"/>
          </a:bodyPr>
          <a:lstStyle/>
          <a:p>
            <a:r>
              <a:rPr lang="pl-PL" sz="3600" b="1" dirty="0">
                <a:solidFill>
                  <a:srgbClr val="C00000"/>
                </a:solidFill>
              </a:rPr>
              <a:t>Jak doszło do inwazji na Anglię?</a:t>
            </a:r>
          </a:p>
          <a:p>
            <a:r>
              <a:rPr lang="pl-PL" sz="2400" dirty="0">
                <a:solidFill>
                  <a:srgbClr val="C00000"/>
                </a:solidFill>
              </a:rPr>
              <a:t>Na początku XI wieku tron angielski przeżywał trudne czasy. Król Edward Wyznawca, który był bardzo religijny, ale słaby, musiał udać się na wygnanie do Normandii ponieważ czuł się zdominowany przez Księcia Godwina i jego syna Harolda. </a:t>
            </a:r>
            <a:endParaRPr lang="pl-PL" sz="2400" dirty="0"/>
          </a:p>
        </p:txBody>
      </p:sp>
    </p:spTree>
    <p:extLst>
      <p:ext uri="{BB962C8B-B14F-4D97-AF65-F5344CB8AC3E}">
        <p14:creationId xmlns:p14="http://schemas.microsoft.com/office/powerpoint/2010/main" val="1632922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a:t>
            </a:r>
            <a:r>
              <a:rPr lang="pl-PL" sz="3600" b="1" dirty="0" err="1">
                <a:solidFill>
                  <a:srgbClr val="C00000"/>
                </a:solidFill>
                <a:latin typeface="Arial Black" panose="020B0A04020102020204" pitchFamily="34" charset="0"/>
              </a:rPr>
              <a:t>broken</a:t>
            </a:r>
            <a:r>
              <a:rPr lang="pl-PL" sz="3600" b="1" dirty="0">
                <a:solidFill>
                  <a:srgbClr val="C00000"/>
                </a:solidFill>
                <a:latin typeface="Arial Black" panose="020B0A04020102020204" pitchFamily="34" charset="0"/>
              </a:rPr>
              <a:t> </a:t>
            </a:r>
            <a:r>
              <a:rPr lang="pl-PL" sz="3600" b="1" dirty="0" err="1">
                <a:solidFill>
                  <a:srgbClr val="C00000"/>
                </a:solidFill>
                <a:latin typeface="Arial Black" panose="020B0A04020102020204" pitchFamily="34" charset="0"/>
              </a:rPr>
              <a:t>promise</a:t>
            </a:r>
            <a:endParaRPr lang="pl-PL" sz="3600" b="1" dirty="0">
              <a:solidFill>
                <a:srgbClr val="C00000"/>
              </a:solidFill>
              <a:latin typeface="Arial Black" panose="020B0A04020102020204" pitchFamily="34" charset="0"/>
            </a:endParaRPr>
          </a:p>
        </p:txBody>
      </p:sp>
      <p:sp>
        <p:nvSpPr>
          <p:cNvPr id="4" name="Symbol zastępczy zawartości 3"/>
          <p:cNvSpPr>
            <a:spLocks noGrp="1"/>
          </p:cNvSpPr>
          <p:nvPr>
            <p:ph sz="half" idx="2"/>
          </p:nvPr>
        </p:nvSpPr>
        <p:spPr>
          <a:xfrm>
            <a:off x="323528" y="2348880"/>
            <a:ext cx="8172499" cy="3960440"/>
          </a:xfrm>
        </p:spPr>
        <p:txBody>
          <a:bodyPr>
            <a:normAutofit lnSpcReduction="10000"/>
          </a:bodyPr>
          <a:lstStyle/>
          <a:p>
            <a:pPr algn="just">
              <a:buNone/>
            </a:pPr>
            <a:r>
              <a:rPr lang="pl-PL" sz="2400" dirty="0" err="1">
                <a:solidFill>
                  <a:srgbClr val="C00000"/>
                </a:solidFill>
              </a:rPr>
              <a:t>While</a:t>
            </a:r>
            <a:r>
              <a:rPr lang="pl-PL" sz="2400" dirty="0">
                <a:solidFill>
                  <a:srgbClr val="C00000"/>
                </a:solidFill>
              </a:rPr>
              <a:t> in Normandy he </a:t>
            </a:r>
            <a:r>
              <a:rPr lang="pl-PL" sz="2400" dirty="0" err="1">
                <a:solidFill>
                  <a:srgbClr val="C00000"/>
                </a:solidFill>
              </a:rPr>
              <a:t>tried</a:t>
            </a:r>
            <a:r>
              <a:rPr lang="pl-PL" sz="2400" dirty="0">
                <a:solidFill>
                  <a:srgbClr val="C00000"/>
                </a:solidFill>
              </a:rPr>
              <a:t> to </a:t>
            </a:r>
            <a:r>
              <a:rPr lang="pl-PL" sz="2400" dirty="0" err="1">
                <a:solidFill>
                  <a:srgbClr val="C00000"/>
                </a:solidFill>
              </a:rPr>
              <a:t>gain</a:t>
            </a:r>
            <a:r>
              <a:rPr lang="pl-PL" sz="2400" dirty="0">
                <a:solidFill>
                  <a:srgbClr val="C00000"/>
                </a:solidFill>
              </a:rPr>
              <a:t> the </a:t>
            </a:r>
            <a:r>
              <a:rPr lang="pl-PL" sz="2400" dirty="0" err="1">
                <a:solidFill>
                  <a:srgbClr val="C00000"/>
                </a:solidFill>
              </a:rPr>
              <a:t>support</a:t>
            </a:r>
            <a:r>
              <a:rPr lang="pl-PL" sz="2400" dirty="0">
                <a:solidFill>
                  <a:srgbClr val="C00000"/>
                </a:solidFill>
              </a:rPr>
              <a:t> of the Norman leader, </a:t>
            </a:r>
            <a:r>
              <a:rPr lang="pl-PL" sz="2400" dirty="0" err="1">
                <a:solidFill>
                  <a:srgbClr val="C00000"/>
                </a:solidFill>
              </a:rPr>
              <a:t>Duke</a:t>
            </a:r>
            <a:r>
              <a:rPr lang="pl-PL" sz="2400" dirty="0">
                <a:solidFill>
                  <a:srgbClr val="C00000"/>
                </a:solidFill>
              </a:rPr>
              <a:t> William. He </a:t>
            </a:r>
            <a:r>
              <a:rPr lang="pl-PL" sz="2400" dirty="0" err="1">
                <a:solidFill>
                  <a:srgbClr val="C00000"/>
                </a:solidFill>
              </a:rPr>
              <a:t>promised</a:t>
            </a:r>
            <a:r>
              <a:rPr lang="pl-PL" sz="2400" dirty="0">
                <a:solidFill>
                  <a:srgbClr val="C00000"/>
                </a:solidFill>
              </a:rPr>
              <a:t> </a:t>
            </a:r>
            <a:r>
              <a:rPr lang="pl-PL" sz="2400" dirty="0" err="1">
                <a:solidFill>
                  <a:srgbClr val="C00000"/>
                </a:solidFill>
              </a:rPr>
              <a:t>him</a:t>
            </a:r>
            <a:r>
              <a:rPr lang="pl-PL" sz="2400" dirty="0">
                <a:solidFill>
                  <a:srgbClr val="C00000"/>
                </a:solidFill>
              </a:rPr>
              <a:t> he </a:t>
            </a:r>
            <a:r>
              <a:rPr lang="pl-PL" sz="2400" dirty="0" err="1">
                <a:solidFill>
                  <a:srgbClr val="C00000"/>
                </a:solidFill>
              </a:rPr>
              <a:t>would</a:t>
            </a:r>
            <a:r>
              <a:rPr lang="pl-PL" sz="2400" dirty="0">
                <a:solidFill>
                  <a:srgbClr val="C00000"/>
                </a:solidFill>
              </a:rPr>
              <a:t> </a:t>
            </a:r>
            <a:r>
              <a:rPr lang="pl-PL" sz="2400" dirty="0" err="1">
                <a:solidFill>
                  <a:srgbClr val="C00000"/>
                </a:solidFill>
              </a:rPr>
              <a:t>become</a:t>
            </a:r>
            <a:r>
              <a:rPr lang="pl-PL" sz="2400" dirty="0">
                <a:solidFill>
                  <a:srgbClr val="C00000"/>
                </a:solidFill>
              </a:rPr>
              <a:t> the </a:t>
            </a:r>
            <a:r>
              <a:rPr lang="pl-PL" sz="2400" dirty="0" err="1">
                <a:solidFill>
                  <a:srgbClr val="C00000"/>
                </a:solidFill>
              </a:rPr>
              <a:t>next</a:t>
            </a:r>
            <a:r>
              <a:rPr lang="pl-PL" sz="2400" dirty="0">
                <a:solidFill>
                  <a:srgbClr val="C00000"/>
                </a:solidFill>
              </a:rPr>
              <a:t> English king. </a:t>
            </a:r>
            <a:r>
              <a:rPr lang="pl-PL" sz="2400" dirty="0" err="1">
                <a:solidFill>
                  <a:srgbClr val="C00000"/>
                </a:solidFill>
              </a:rPr>
              <a:t>Unfortunatelly</a:t>
            </a:r>
            <a:r>
              <a:rPr lang="pl-PL" sz="2400" dirty="0">
                <a:solidFill>
                  <a:srgbClr val="C00000"/>
                </a:solidFill>
              </a:rPr>
              <a:t> </a:t>
            </a:r>
            <a:r>
              <a:rPr lang="pl-PL" sz="2400" dirty="0" err="1">
                <a:solidFill>
                  <a:srgbClr val="C00000"/>
                </a:solidFill>
              </a:rPr>
              <a:t>when</a:t>
            </a:r>
            <a:r>
              <a:rPr lang="pl-PL" sz="2400" dirty="0">
                <a:solidFill>
                  <a:srgbClr val="C00000"/>
                </a:solidFill>
              </a:rPr>
              <a:t> he </a:t>
            </a:r>
            <a:r>
              <a:rPr lang="pl-PL" sz="2400" dirty="0" err="1">
                <a:solidFill>
                  <a:srgbClr val="C00000"/>
                </a:solidFill>
              </a:rPr>
              <a:t>died</a:t>
            </a:r>
            <a:r>
              <a:rPr lang="pl-PL" sz="2400" dirty="0">
                <a:solidFill>
                  <a:srgbClr val="C00000"/>
                </a:solidFill>
              </a:rPr>
              <a:t> Edward </a:t>
            </a:r>
            <a:r>
              <a:rPr lang="pl-PL" sz="2400" dirty="0" err="1">
                <a:solidFill>
                  <a:srgbClr val="C00000"/>
                </a:solidFill>
              </a:rPr>
              <a:t>accepted</a:t>
            </a:r>
            <a:r>
              <a:rPr lang="pl-PL" sz="2400" dirty="0">
                <a:solidFill>
                  <a:srgbClr val="C00000"/>
                </a:solidFill>
              </a:rPr>
              <a:t> Harold </a:t>
            </a:r>
            <a:r>
              <a:rPr lang="pl-PL" sz="2400" dirty="0" err="1">
                <a:solidFill>
                  <a:srgbClr val="C00000"/>
                </a:solidFill>
              </a:rPr>
              <a:t>Godwinson</a:t>
            </a:r>
            <a:r>
              <a:rPr lang="pl-PL" sz="2400" dirty="0">
                <a:solidFill>
                  <a:srgbClr val="C00000"/>
                </a:solidFill>
              </a:rPr>
              <a:t> as </a:t>
            </a:r>
            <a:r>
              <a:rPr lang="pl-PL" sz="2400" dirty="0" err="1">
                <a:solidFill>
                  <a:srgbClr val="C00000"/>
                </a:solidFill>
              </a:rPr>
              <a:t>his</a:t>
            </a:r>
            <a:r>
              <a:rPr lang="pl-PL" sz="2400" dirty="0">
                <a:solidFill>
                  <a:srgbClr val="C00000"/>
                </a:solidFill>
              </a:rPr>
              <a:t> </a:t>
            </a:r>
            <a:r>
              <a:rPr lang="pl-PL" sz="2400" dirty="0" err="1">
                <a:solidFill>
                  <a:srgbClr val="C00000"/>
                </a:solidFill>
              </a:rPr>
              <a:t>successor</a:t>
            </a:r>
            <a:r>
              <a:rPr lang="pl-PL" sz="2400" dirty="0">
                <a:solidFill>
                  <a:srgbClr val="C00000"/>
                </a:solidFill>
              </a:rPr>
              <a:t>.</a:t>
            </a:r>
            <a:endParaRPr lang="pl-PL" sz="2400" b="1" dirty="0">
              <a:solidFill>
                <a:srgbClr val="C00000"/>
              </a:solidFill>
            </a:endParaRPr>
          </a:p>
          <a:p>
            <a:pPr algn="just">
              <a:buNone/>
            </a:pPr>
            <a:endParaRPr lang="pl-PL" b="1" dirty="0">
              <a:solidFill>
                <a:srgbClr val="C00000"/>
              </a:solidFill>
            </a:endParaRPr>
          </a:p>
          <a:p>
            <a:pPr algn="just">
              <a:buNone/>
            </a:pPr>
            <a:endParaRPr lang="pl-PL" b="1" dirty="0">
              <a:solidFill>
                <a:srgbClr val="C00000"/>
              </a:solidFill>
            </a:endParaRPr>
          </a:p>
          <a:p>
            <a:pPr algn="just">
              <a:buNone/>
            </a:pPr>
            <a:r>
              <a:rPr lang="pl-PL" sz="3600" b="1" dirty="0">
                <a:solidFill>
                  <a:srgbClr val="C00000"/>
                </a:solidFill>
              </a:rPr>
              <a:t>Złamana obietnica</a:t>
            </a:r>
          </a:p>
          <a:p>
            <a:pPr algn="just">
              <a:buNone/>
            </a:pPr>
            <a:r>
              <a:rPr lang="pl-PL" sz="2400" dirty="0">
                <a:solidFill>
                  <a:srgbClr val="C00000"/>
                </a:solidFill>
              </a:rPr>
              <a:t>Podczas pobytu w Normandii Edward starał się zdobyć poparcie przywódcy Normanów, księcia Wilhelma. Obiecał mu, że zostanie on następnym królem Anglii. Niestety, kiedy umierał zaakceptował Harolda </a:t>
            </a:r>
            <a:r>
              <a:rPr lang="pl-PL" sz="2400" dirty="0" err="1">
                <a:solidFill>
                  <a:srgbClr val="C00000"/>
                </a:solidFill>
              </a:rPr>
              <a:t>Godwinsona</a:t>
            </a:r>
            <a:r>
              <a:rPr lang="pl-PL" sz="2400" dirty="0">
                <a:solidFill>
                  <a:srgbClr val="C00000"/>
                </a:solidFill>
              </a:rPr>
              <a:t> jako swojego następcę</a:t>
            </a:r>
            <a:r>
              <a:rPr lang="pl-PL" sz="2400" dirty="0"/>
              <a:t>.</a:t>
            </a:r>
            <a:endParaRPr lang="pl-PL" dirty="0"/>
          </a:p>
        </p:txBody>
      </p:sp>
    </p:spTree>
  </p:cSld>
  <p:clrMapOvr>
    <a:masterClrMapping/>
  </p:clrMapOvr>
  <p:transition>
    <p:wipe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extLst>
              <a:ext uri="{837473B0-CC2E-450A-ABE3-18F120FF3D39}">
                <a1611:picAttrSrcUrl xmlns:a1611="http://schemas.microsoft.com/office/drawing/2016/11/main" r:id="rId3"/>
              </a:ext>
            </a:extLst>
          </a:blip>
          <a:srcRect/>
          <a:stretch>
            <a:fillRect l="-8000" r="-8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74C757-10EB-4BFF-9106-D22B05E56380}"/>
              </a:ext>
            </a:extLst>
          </p:cNvPr>
          <p:cNvSpPr>
            <a:spLocks noGrp="1"/>
          </p:cNvSpPr>
          <p:nvPr>
            <p:ph type="title"/>
          </p:nvPr>
        </p:nvSpPr>
        <p:spPr>
          <a:xfrm>
            <a:off x="431032" y="188640"/>
            <a:ext cx="8712968" cy="1028450"/>
          </a:xfrm>
        </p:spPr>
        <p:txBody>
          <a:bodyPr>
            <a:normAutofit/>
          </a:bodyPr>
          <a:lstStyle/>
          <a:p>
            <a:r>
              <a:rPr lang="pl-PL" sz="3200" b="1" dirty="0" err="1">
                <a:solidFill>
                  <a:srgbClr val="C00000"/>
                </a:solidFill>
                <a:latin typeface="Arial Black" panose="020B0A04020102020204" pitchFamily="34" charset="0"/>
              </a:rPr>
              <a:t>You</a:t>
            </a:r>
            <a:r>
              <a:rPr lang="pl-PL" sz="3200" b="1" dirty="0">
                <a:solidFill>
                  <a:srgbClr val="C00000"/>
                </a:solidFill>
                <a:latin typeface="Arial Black" panose="020B0A04020102020204" pitchFamily="34" charset="0"/>
              </a:rPr>
              <a:t> </a:t>
            </a:r>
            <a:r>
              <a:rPr lang="pl-PL" sz="3200" b="1" dirty="0" err="1">
                <a:solidFill>
                  <a:srgbClr val="C00000"/>
                </a:solidFill>
                <a:latin typeface="Arial Black" panose="020B0A04020102020204" pitchFamily="34" charset="0"/>
              </a:rPr>
              <a:t>cannot</a:t>
            </a:r>
            <a:r>
              <a:rPr lang="pl-PL" sz="3200" b="1" dirty="0">
                <a:solidFill>
                  <a:srgbClr val="C00000"/>
                </a:solidFill>
                <a:latin typeface="Arial Black" panose="020B0A04020102020204" pitchFamily="34" charset="0"/>
              </a:rPr>
              <a:t> be in </a:t>
            </a:r>
            <a:r>
              <a:rPr lang="pl-PL" sz="3200" b="1" dirty="0" err="1">
                <a:solidFill>
                  <a:srgbClr val="C00000"/>
                </a:solidFill>
                <a:latin typeface="Arial Black" panose="020B0A04020102020204" pitchFamily="34" charset="0"/>
              </a:rPr>
              <a:t>two</a:t>
            </a:r>
            <a:r>
              <a:rPr lang="pl-PL" sz="3200" b="1" dirty="0">
                <a:solidFill>
                  <a:srgbClr val="C00000"/>
                </a:solidFill>
                <a:latin typeface="Arial Black" panose="020B0A04020102020204" pitchFamily="34" charset="0"/>
              </a:rPr>
              <a:t> </a:t>
            </a:r>
            <a:r>
              <a:rPr lang="pl-PL" sz="3200" b="1" dirty="0" err="1">
                <a:solidFill>
                  <a:srgbClr val="C00000"/>
                </a:solidFill>
                <a:latin typeface="Arial Black" panose="020B0A04020102020204" pitchFamily="34" charset="0"/>
              </a:rPr>
              <a:t>places</a:t>
            </a:r>
            <a:r>
              <a:rPr lang="pl-PL" sz="3200" b="1" dirty="0">
                <a:solidFill>
                  <a:srgbClr val="C00000"/>
                </a:solidFill>
                <a:latin typeface="Arial Black" panose="020B0A04020102020204" pitchFamily="34" charset="0"/>
              </a:rPr>
              <a:t> </a:t>
            </a:r>
            <a:r>
              <a:rPr lang="pl-PL" sz="3200" b="1" dirty="0" err="1">
                <a:solidFill>
                  <a:srgbClr val="C00000"/>
                </a:solidFill>
                <a:latin typeface="Arial Black" panose="020B0A04020102020204" pitchFamily="34" charset="0"/>
              </a:rPr>
              <a:t>at</a:t>
            </a:r>
            <a:r>
              <a:rPr lang="pl-PL" sz="3200" b="1" dirty="0">
                <a:solidFill>
                  <a:srgbClr val="C00000"/>
                </a:solidFill>
                <a:latin typeface="Arial Black" panose="020B0A04020102020204" pitchFamily="34" charset="0"/>
              </a:rPr>
              <a:t> </a:t>
            </a:r>
            <a:r>
              <a:rPr lang="pl-PL" sz="3200" b="1" dirty="0" err="1">
                <a:solidFill>
                  <a:srgbClr val="C00000"/>
                </a:solidFill>
                <a:latin typeface="Arial Black" panose="020B0A04020102020204" pitchFamily="34" charset="0"/>
              </a:rPr>
              <a:t>once</a:t>
            </a:r>
            <a:r>
              <a:rPr lang="pl-PL" sz="3200" b="1" dirty="0">
                <a:solidFill>
                  <a:srgbClr val="C00000"/>
                </a:solidFill>
                <a:latin typeface="Arial Black" panose="020B0A04020102020204" pitchFamily="34" charset="0"/>
              </a:rPr>
              <a:t>. </a:t>
            </a:r>
          </a:p>
        </p:txBody>
      </p:sp>
      <p:sp>
        <p:nvSpPr>
          <p:cNvPr id="3" name="Symbol zastępczy zawartości 2">
            <a:extLst>
              <a:ext uri="{FF2B5EF4-FFF2-40B4-BE49-F238E27FC236}">
                <a16:creationId xmlns:a16="http://schemas.microsoft.com/office/drawing/2014/main" id="{60F0E04B-558B-48FA-B60F-1D6A02D35AF8}"/>
              </a:ext>
            </a:extLst>
          </p:cNvPr>
          <p:cNvSpPr>
            <a:spLocks noGrp="1"/>
          </p:cNvSpPr>
          <p:nvPr>
            <p:ph sz="half" idx="1"/>
          </p:nvPr>
        </p:nvSpPr>
        <p:spPr>
          <a:xfrm>
            <a:off x="497744" y="1217090"/>
            <a:ext cx="7903790" cy="1963415"/>
          </a:xfrm>
        </p:spPr>
        <p:txBody>
          <a:bodyPr>
            <a:noAutofit/>
          </a:bodyPr>
          <a:lstStyle/>
          <a:p>
            <a:r>
              <a:rPr lang="pl-PL" sz="2400" dirty="0" err="1">
                <a:solidFill>
                  <a:srgbClr val="C00000"/>
                </a:solidFill>
              </a:rPr>
              <a:t>Expecting</a:t>
            </a:r>
            <a:r>
              <a:rPr lang="pl-PL" sz="2400" dirty="0">
                <a:solidFill>
                  <a:srgbClr val="C00000"/>
                </a:solidFill>
              </a:rPr>
              <a:t> </a:t>
            </a:r>
            <a:r>
              <a:rPr lang="pl-PL" sz="2400" dirty="0" err="1">
                <a:solidFill>
                  <a:srgbClr val="C00000"/>
                </a:solidFill>
              </a:rPr>
              <a:t>William’s</a:t>
            </a:r>
            <a:r>
              <a:rPr lang="pl-PL" sz="2400" dirty="0">
                <a:solidFill>
                  <a:srgbClr val="C00000"/>
                </a:solidFill>
              </a:rPr>
              <a:t> </a:t>
            </a:r>
            <a:r>
              <a:rPr lang="pl-PL" sz="2400" dirty="0" err="1">
                <a:solidFill>
                  <a:srgbClr val="C00000"/>
                </a:solidFill>
              </a:rPr>
              <a:t>reaction</a:t>
            </a:r>
            <a:r>
              <a:rPr lang="pl-PL" sz="2400" dirty="0">
                <a:solidFill>
                  <a:srgbClr val="C00000"/>
                </a:solidFill>
              </a:rPr>
              <a:t>, Harold </a:t>
            </a:r>
            <a:r>
              <a:rPr lang="pl-PL" sz="2400" dirty="0" err="1">
                <a:solidFill>
                  <a:srgbClr val="C00000"/>
                </a:solidFill>
              </a:rPr>
              <a:t>marched</a:t>
            </a:r>
            <a:r>
              <a:rPr lang="pl-PL" sz="2400" dirty="0">
                <a:solidFill>
                  <a:srgbClr val="C00000"/>
                </a:solidFill>
              </a:rPr>
              <a:t> </a:t>
            </a:r>
            <a:r>
              <a:rPr lang="pl-PL" sz="2400" dirty="0" err="1">
                <a:solidFill>
                  <a:srgbClr val="C00000"/>
                </a:solidFill>
              </a:rPr>
              <a:t>his</a:t>
            </a:r>
            <a:r>
              <a:rPr lang="pl-PL" sz="2400" dirty="0">
                <a:solidFill>
                  <a:srgbClr val="C00000"/>
                </a:solidFill>
              </a:rPr>
              <a:t> </a:t>
            </a:r>
            <a:r>
              <a:rPr lang="pl-PL" sz="2400" dirty="0" err="1">
                <a:solidFill>
                  <a:srgbClr val="C00000"/>
                </a:solidFill>
              </a:rPr>
              <a:t>forces</a:t>
            </a:r>
            <a:r>
              <a:rPr lang="pl-PL" sz="2400" dirty="0">
                <a:solidFill>
                  <a:srgbClr val="C00000"/>
                </a:solidFill>
              </a:rPr>
              <a:t> to the </a:t>
            </a:r>
            <a:r>
              <a:rPr lang="pl-PL" sz="2400" dirty="0" err="1">
                <a:solidFill>
                  <a:srgbClr val="C00000"/>
                </a:solidFill>
              </a:rPr>
              <a:t>south</a:t>
            </a:r>
            <a:r>
              <a:rPr lang="pl-PL" sz="2400" dirty="0">
                <a:solidFill>
                  <a:srgbClr val="C00000"/>
                </a:solidFill>
              </a:rPr>
              <a:t> </a:t>
            </a:r>
            <a:r>
              <a:rPr lang="pl-PL" sz="2400" dirty="0" err="1">
                <a:solidFill>
                  <a:srgbClr val="C00000"/>
                </a:solidFill>
              </a:rPr>
              <a:t>coast</a:t>
            </a:r>
            <a:r>
              <a:rPr lang="pl-PL" sz="2400" dirty="0">
                <a:solidFill>
                  <a:srgbClr val="C00000"/>
                </a:solidFill>
              </a:rPr>
              <a:t>. </a:t>
            </a:r>
            <a:r>
              <a:rPr lang="pl-PL" sz="2400" dirty="0" err="1">
                <a:solidFill>
                  <a:srgbClr val="C00000"/>
                </a:solidFill>
              </a:rPr>
              <a:t>Unfortunatelly</a:t>
            </a:r>
            <a:r>
              <a:rPr lang="pl-PL" sz="2400" dirty="0">
                <a:solidFill>
                  <a:srgbClr val="C00000"/>
                </a:solidFill>
              </a:rPr>
              <a:t> </a:t>
            </a:r>
            <a:r>
              <a:rPr lang="pl-PL" sz="2400" dirty="0" err="1">
                <a:solidFill>
                  <a:srgbClr val="C00000"/>
                </a:solidFill>
              </a:rPr>
              <a:t>at</a:t>
            </a:r>
            <a:r>
              <a:rPr lang="pl-PL" sz="2400" dirty="0">
                <a:solidFill>
                  <a:srgbClr val="C00000"/>
                </a:solidFill>
              </a:rPr>
              <a:t> </a:t>
            </a:r>
            <a:r>
              <a:rPr lang="pl-PL" sz="2400" dirty="0" err="1">
                <a:solidFill>
                  <a:srgbClr val="C00000"/>
                </a:solidFill>
              </a:rPr>
              <a:t>that</a:t>
            </a:r>
            <a:r>
              <a:rPr lang="pl-PL" sz="2400" dirty="0">
                <a:solidFill>
                  <a:srgbClr val="C00000"/>
                </a:solidFill>
              </a:rPr>
              <a:t> moment he was </a:t>
            </a:r>
            <a:r>
              <a:rPr lang="pl-PL" sz="2400" dirty="0" err="1">
                <a:solidFill>
                  <a:srgbClr val="C00000"/>
                </a:solidFill>
              </a:rPr>
              <a:t>attacked</a:t>
            </a:r>
            <a:r>
              <a:rPr lang="pl-PL" sz="2400" dirty="0">
                <a:solidFill>
                  <a:srgbClr val="C00000"/>
                </a:solidFill>
              </a:rPr>
              <a:t> by King of </a:t>
            </a:r>
            <a:r>
              <a:rPr lang="pl-PL" sz="2400" dirty="0" err="1">
                <a:solidFill>
                  <a:srgbClr val="C00000"/>
                </a:solidFill>
              </a:rPr>
              <a:t>Norway</a:t>
            </a:r>
            <a:r>
              <a:rPr lang="pl-PL" sz="2400" dirty="0">
                <a:solidFill>
                  <a:srgbClr val="C00000"/>
                </a:solidFill>
              </a:rPr>
              <a:t> and </a:t>
            </a:r>
            <a:r>
              <a:rPr lang="pl-PL" sz="2400" dirty="0" err="1">
                <a:solidFill>
                  <a:srgbClr val="C00000"/>
                </a:solidFill>
              </a:rPr>
              <a:t>his</a:t>
            </a:r>
            <a:r>
              <a:rPr lang="pl-PL" sz="2400" dirty="0">
                <a:solidFill>
                  <a:srgbClr val="C00000"/>
                </a:solidFill>
              </a:rPr>
              <a:t> </a:t>
            </a:r>
            <a:r>
              <a:rPr lang="pl-PL" sz="2400" dirty="0" err="1">
                <a:solidFill>
                  <a:srgbClr val="C00000"/>
                </a:solidFill>
              </a:rPr>
              <a:t>own</a:t>
            </a:r>
            <a:r>
              <a:rPr lang="pl-PL" sz="2400" dirty="0">
                <a:solidFill>
                  <a:srgbClr val="C00000"/>
                </a:solidFill>
              </a:rPr>
              <a:t> </a:t>
            </a:r>
            <a:r>
              <a:rPr lang="pl-PL" sz="2400" dirty="0" err="1">
                <a:solidFill>
                  <a:srgbClr val="C00000"/>
                </a:solidFill>
              </a:rPr>
              <a:t>brother</a:t>
            </a:r>
            <a:r>
              <a:rPr lang="pl-PL" sz="2400" dirty="0">
                <a:solidFill>
                  <a:srgbClr val="C00000"/>
                </a:solidFill>
              </a:rPr>
              <a:t> in the </a:t>
            </a:r>
            <a:r>
              <a:rPr lang="pl-PL" sz="2400" dirty="0" err="1">
                <a:solidFill>
                  <a:srgbClr val="C00000"/>
                </a:solidFill>
              </a:rPr>
              <a:t>north</a:t>
            </a:r>
            <a:r>
              <a:rPr lang="pl-PL" sz="2400" dirty="0">
                <a:solidFill>
                  <a:srgbClr val="C00000"/>
                </a:solidFill>
              </a:rPr>
              <a:t>. Harold won a </a:t>
            </a:r>
            <a:r>
              <a:rPr lang="pl-PL" sz="2400" dirty="0" err="1">
                <a:solidFill>
                  <a:srgbClr val="C00000"/>
                </a:solidFill>
              </a:rPr>
              <a:t>famous</a:t>
            </a:r>
            <a:r>
              <a:rPr lang="pl-PL" sz="2400" dirty="0">
                <a:solidFill>
                  <a:srgbClr val="C00000"/>
                </a:solidFill>
              </a:rPr>
              <a:t> </a:t>
            </a:r>
            <a:r>
              <a:rPr lang="pl-PL" sz="2400" dirty="0" err="1">
                <a:solidFill>
                  <a:srgbClr val="C00000"/>
                </a:solidFill>
              </a:rPr>
              <a:t>victory</a:t>
            </a:r>
            <a:r>
              <a:rPr lang="pl-PL" sz="2400" dirty="0">
                <a:solidFill>
                  <a:srgbClr val="C00000"/>
                </a:solidFill>
              </a:rPr>
              <a:t> </a:t>
            </a:r>
            <a:r>
              <a:rPr lang="pl-PL" sz="2400" dirty="0" err="1">
                <a:solidFill>
                  <a:srgbClr val="C00000"/>
                </a:solidFill>
              </a:rPr>
              <a:t>at</a:t>
            </a:r>
            <a:r>
              <a:rPr lang="pl-PL" sz="2400" dirty="0">
                <a:solidFill>
                  <a:srgbClr val="C00000"/>
                </a:solidFill>
              </a:rPr>
              <a:t> </a:t>
            </a:r>
            <a:r>
              <a:rPr lang="pl-PL" sz="2400" dirty="0" err="1">
                <a:solidFill>
                  <a:srgbClr val="C00000"/>
                </a:solidFill>
              </a:rPr>
              <a:t>Stamford</a:t>
            </a:r>
            <a:r>
              <a:rPr lang="pl-PL" sz="2400" dirty="0">
                <a:solidFill>
                  <a:srgbClr val="C00000"/>
                </a:solidFill>
              </a:rPr>
              <a:t> Bridge, </a:t>
            </a:r>
            <a:r>
              <a:rPr lang="pl-PL" sz="2400" dirty="0" err="1">
                <a:solidFill>
                  <a:srgbClr val="C00000"/>
                </a:solidFill>
              </a:rPr>
              <a:t>near</a:t>
            </a:r>
            <a:r>
              <a:rPr lang="pl-PL" sz="2400" dirty="0">
                <a:solidFill>
                  <a:srgbClr val="C00000"/>
                </a:solidFill>
              </a:rPr>
              <a:t> York but </a:t>
            </a:r>
            <a:r>
              <a:rPr lang="pl-PL" sz="2400" dirty="0" err="1">
                <a:solidFill>
                  <a:srgbClr val="C00000"/>
                </a:solidFill>
              </a:rPr>
              <a:t>three</a:t>
            </a:r>
            <a:r>
              <a:rPr lang="pl-PL" sz="2400" dirty="0">
                <a:solidFill>
                  <a:srgbClr val="C00000"/>
                </a:solidFill>
              </a:rPr>
              <a:t> </a:t>
            </a:r>
            <a:r>
              <a:rPr lang="pl-PL" sz="2400" dirty="0" err="1">
                <a:solidFill>
                  <a:srgbClr val="C00000"/>
                </a:solidFill>
              </a:rPr>
              <a:t>days</a:t>
            </a:r>
            <a:r>
              <a:rPr lang="pl-PL" sz="2400" dirty="0">
                <a:solidFill>
                  <a:srgbClr val="C00000"/>
                </a:solidFill>
              </a:rPr>
              <a:t> </a:t>
            </a:r>
            <a:r>
              <a:rPr lang="pl-PL" sz="2400" dirty="0" err="1">
                <a:solidFill>
                  <a:srgbClr val="C00000"/>
                </a:solidFill>
              </a:rPr>
              <a:t>later</a:t>
            </a:r>
            <a:r>
              <a:rPr lang="pl-PL" sz="2400" dirty="0">
                <a:solidFill>
                  <a:srgbClr val="C00000"/>
                </a:solidFill>
              </a:rPr>
              <a:t> a </a:t>
            </a:r>
            <a:r>
              <a:rPr lang="pl-PL" sz="2400" dirty="0" err="1">
                <a:solidFill>
                  <a:srgbClr val="C00000"/>
                </a:solidFill>
              </a:rPr>
              <a:t>fleet</a:t>
            </a:r>
            <a:r>
              <a:rPr lang="pl-PL" sz="2400" dirty="0">
                <a:solidFill>
                  <a:srgbClr val="C00000"/>
                </a:solidFill>
              </a:rPr>
              <a:t> of 700 Norman </a:t>
            </a:r>
            <a:r>
              <a:rPr lang="pl-PL" sz="2400" dirty="0" err="1">
                <a:solidFill>
                  <a:srgbClr val="C00000"/>
                </a:solidFill>
              </a:rPr>
              <a:t>ships</a:t>
            </a:r>
            <a:r>
              <a:rPr lang="pl-PL" sz="2400" dirty="0">
                <a:solidFill>
                  <a:srgbClr val="C00000"/>
                </a:solidFill>
              </a:rPr>
              <a:t> </a:t>
            </a:r>
            <a:r>
              <a:rPr lang="pl-PL" sz="2400" dirty="0" err="1">
                <a:solidFill>
                  <a:srgbClr val="C00000"/>
                </a:solidFill>
              </a:rPr>
              <a:t>landed</a:t>
            </a:r>
            <a:r>
              <a:rPr lang="pl-PL" sz="2400" dirty="0">
                <a:solidFill>
                  <a:srgbClr val="C00000"/>
                </a:solidFill>
              </a:rPr>
              <a:t> on the Sussex </a:t>
            </a:r>
            <a:r>
              <a:rPr lang="pl-PL" sz="2400" dirty="0" err="1">
                <a:solidFill>
                  <a:srgbClr val="C00000"/>
                </a:solidFill>
              </a:rPr>
              <a:t>coast</a:t>
            </a:r>
            <a:r>
              <a:rPr lang="pl-PL" sz="2400" dirty="0">
                <a:solidFill>
                  <a:srgbClr val="C00000"/>
                </a:solidFill>
              </a:rPr>
              <a:t>. Harold </a:t>
            </a:r>
            <a:r>
              <a:rPr lang="pl-PL" sz="2400" dirty="0" err="1">
                <a:solidFill>
                  <a:srgbClr val="C00000"/>
                </a:solidFill>
              </a:rPr>
              <a:t>had</a:t>
            </a:r>
            <a:r>
              <a:rPr lang="pl-PL" sz="2400" dirty="0">
                <a:solidFill>
                  <a:srgbClr val="C00000"/>
                </a:solidFill>
              </a:rPr>
              <a:t> to march to the </a:t>
            </a:r>
            <a:r>
              <a:rPr lang="pl-PL" sz="2400" dirty="0" err="1">
                <a:solidFill>
                  <a:srgbClr val="C00000"/>
                </a:solidFill>
              </a:rPr>
              <a:t>south</a:t>
            </a:r>
            <a:r>
              <a:rPr lang="pl-PL" sz="2400" dirty="0">
                <a:solidFill>
                  <a:srgbClr val="C00000"/>
                </a:solidFill>
              </a:rPr>
              <a:t> </a:t>
            </a:r>
            <a:r>
              <a:rPr lang="pl-PL" sz="2400" dirty="0" err="1">
                <a:solidFill>
                  <a:srgbClr val="C00000"/>
                </a:solidFill>
              </a:rPr>
              <a:t>once</a:t>
            </a:r>
            <a:r>
              <a:rPr lang="pl-PL" sz="2400" dirty="0">
                <a:solidFill>
                  <a:srgbClr val="C00000"/>
                </a:solidFill>
              </a:rPr>
              <a:t> </a:t>
            </a:r>
            <a:r>
              <a:rPr lang="pl-PL" sz="2400" dirty="0" err="1">
                <a:solidFill>
                  <a:srgbClr val="C00000"/>
                </a:solidFill>
              </a:rPr>
              <a:t>again</a:t>
            </a:r>
            <a:r>
              <a:rPr lang="pl-PL" sz="2400" dirty="0">
                <a:solidFill>
                  <a:srgbClr val="C00000"/>
                </a:solidFill>
              </a:rPr>
              <a:t>. And he </a:t>
            </a:r>
            <a:r>
              <a:rPr lang="pl-PL" sz="2400" dirty="0" err="1">
                <a:solidFill>
                  <a:srgbClr val="C00000"/>
                </a:solidFill>
              </a:rPr>
              <a:t>had</a:t>
            </a:r>
            <a:r>
              <a:rPr lang="pl-PL" sz="2400" dirty="0">
                <a:solidFill>
                  <a:srgbClr val="C00000"/>
                </a:solidFill>
              </a:rPr>
              <a:t> to </a:t>
            </a:r>
            <a:r>
              <a:rPr lang="pl-PL" sz="2400" dirty="0" err="1">
                <a:solidFill>
                  <a:srgbClr val="C00000"/>
                </a:solidFill>
              </a:rPr>
              <a:t>hurry</a:t>
            </a:r>
            <a:r>
              <a:rPr lang="pl-PL" sz="2400" dirty="0">
                <a:solidFill>
                  <a:srgbClr val="C00000"/>
                </a:solidFill>
              </a:rPr>
              <a:t>.</a:t>
            </a:r>
          </a:p>
        </p:txBody>
      </p:sp>
      <p:sp>
        <p:nvSpPr>
          <p:cNvPr id="4" name="Symbol zastępczy zawartości 3">
            <a:extLst>
              <a:ext uri="{FF2B5EF4-FFF2-40B4-BE49-F238E27FC236}">
                <a16:creationId xmlns:a16="http://schemas.microsoft.com/office/drawing/2014/main" id="{71613188-1111-4870-86CE-F36B965A8AB5}"/>
              </a:ext>
            </a:extLst>
          </p:cNvPr>
          <p:cNvSpPr>
            <a:spLocks noGrp="1"/>
          </p:cNvSpPr>
          <p:nvPr>
            <p:ph sz="half" idx="2"/>
          </p:nvPr>
        </p:nvSpPr>
        <p:spPr>
          <a:xfrm>
            <a:off x="628650" y="3861048"/>
            <a:ext cx="7759774" cy="2996951"/>
          </a:xfrm>
        </p:spPr>
        <p:txBody>
          <a:bodyPr>
            <a:noAutofit/>
          </a:bodyPr>
          <a:lstStyle/>
          <a:p>
            <a:r>
              <a:rPr lang="pl-PL" sz="2400" b="1" dirty="0">
                <a:solidFill>
                  <a:srgbClr val="C00000"/>
                </a:solidFill>
                <a:latin typeface="Arial Black" panose="020B0A04020102020204" pitchFamily="34" charset="0"/>
              </a:rPr>
              <a:t>Nie można być w dwóch miejscach na raz. </a:t>
            </a:r>
            <a:r>
              <a:rPr lang="pl-PL" sz="2400" dirty="0">
                <a:solidFill>
                  <a:srgbClr val="C00000"/>
                </a:solidFill>
              </a:rPr>
              <a:t>Spodziewając się reakcji Wilhelma, </a:t>
            </a:r>
            <a:r>
              <a:rPr lang="pl-PL" sz="2400" dirty="0" err="1">
                <a:solidFill>
                  <a:srgbClr val="C00000"/>
                </a:solidFill>
              </a:rPr>
              <a:t>Harlod</a:t>
            </a:r>
            <a:r>
              <a:rPr lang="pl-PL" sz="2400" dirty="0">
                <a:solidFill>
                  <a:srgbClr val="C00000"/>
                </a:solidFill>
              </a:rPr>
              <a:t> pomaszerował na południe. Niestety w tym samym momencie został zaatakowany przez króla Norwegii i własnego brata na północy. Harold odniósł sławne zwycięstwo w bitwie o Most </a:t>
            </a:r>
            <a:r>
              <a:rPr lang="pl-PL" sz="2400" dirty="0" err="1">
                <a:solidFill>
                  <a:srgbClr val="C00000"/>
                </a:solidFill>
              </a:rPr>
              <a:t>Stamford</a:t>
            </a:r>
            <a:r>
              <a:rPr lang="pl-PL" sz="2400" dirty="0">
                <a:solidFill>
                  <a:srgbClr val="C00000"/>
                </a:solidFill>
              </a:rPr>
              <a:t>, niedaleko Yorku, ale trzy dni później 700 normańskich statków wylądowało na wybrzeżu Sussex. Harold znowu musiał pomaszerować na południe. I to w pośpiechu.</a:t>
            </a:r>
          </a:p>
        </p:txBody>
      </p:sp>
    </p:spTree>
    <p:extLst>
      <p:ext uri="{BB962C8B-B14F-4D97-AF65-F5344CB8AC3E}">
        <p14:creationId xmlns:p14="http://schemas.microsoft.com/office/powerpoint/2010/main" val="454725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20000" r="-20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a:t>
            </a:r>
            <a:r>
              <a:rPr lang="pl-PL" sz="3600" b="1" dirty="0" err="1">
                <a:solidFill>
                  <a:srgbClr val="C00000"/>
                </a:solidFill>
                <a:latin typeface="Arial Black" panose="020B0A04020102020204" pitchFamily="34" charset="0"/>
              </a:rPr>
              <a:t>beginning</a:t>
            </a:r>
            <a:r>
              <a:rPr lang="pl-PL" sz="3600" b="1" dirty="0">
                <a:solidFill>
                  <a:srgbClr val="C00000"/>
                </a:solidFill>
                <a:latin typeface="Arial Black" panose="020B0A04020102020204" pitchFamily="34" charset="0"/>
              </a:rPr>
              <a:t> of </a:t>
            </a:r>
            <a:r>
              <a:rPr lang="pl-PL" sz="3600" b="1" dirty="0" err="1">
                <a:solidFill>
                  <a:srgbClr val="C00000"/>
                </a:solidFill>
                <a:latin typeface="Arial Black" panose="020B0A04020102020204" pitchFamily="34" charset="0"/>
              </a:rPr>
              <a:t>invasion</a:t>
            </a:r>
            <a:endParaRPr lang="pl-PL" sz="3600" b="1" dirty="0">
              <a:solidFill>
                <a:srgbClr val="C00000"/>
              </a:solidFill>
              <a:latin typeface="Arial Black" panose="020B0A04020102020204" pitchFamily="34" charset="0"/>
            </a:endParaRPr>
          </a:p>
        </p:txBody>
      </p:sp>
      <p:sp>
        <p:nvSpPr>
          <p:cNvPr id="4" name="Symbol zastępczy zawartości 3"/>
          <p:cNvSpPr>
            <a:spLocks noGrp="1"/>
          </p:cNvSpPr>
          <p:nvPr>
            <p:ph sz="half" idx="2"/>
          </p:nvPr>
        </p:nvSpPr>
        <p:spPr>
          <a:xfrm>
            <a:off x="628650" y="1592796"/>
            <a:ext cx="7886700" cy="4900078"/>
          </a:xfrm>
        </p:spPr>
        <p:txBody>
          <a:bodyPr>
            <a:normAutofit lnSpcReduction="10000"/>
          </a:bodyPr>
          <a:lstStyle/>
          <a:p>
            <a:pPr algn="just">
              <a:buNone/>
            </a:pPr>
            <a:r>
              <a:rPr lang="en-US" sz="2400" dirty="0">
                <a:solidFill>
                  <a:srgbClr val="C00000"/>
                </a:solidFill>
              </a:rPr>
              <a:t>At the beginning of August, the Normans were ready to go. They decided to transport horses </a:t>
            </a:r>
            <a:r>
              <a:rPr lang="pl-PL" sz="2400" dirty="0">
                <a:solidFill>
                  <a:srgbClr val="C00000"/>
                </a:solidFill>
              </a:rPr>
              <a:t>by</a:t>
            </a:r>
            <a:r>
              <a:rPr lang="en-US" sz="2400" dirty="0">
                <a:solidFill>
                  <a:srgbClr val="C00000"/>
                </a:solidFill>
              </a:rPr>
              <a:t> sailing ships. The wind was not </a:t>
            </a:r>
            <a:r>
              <a:rPr lang="en-US" sz="2400" dirty="0" err="1">
                <a:solidFill>
                  <a:srgbClr val="C00000"/>
                </a:solidFill>
              </a:rPr>
              <a:t>favo</a:t>
            </a:r>
            <a:r>
              <a:rPr lang="pl-PL" sz="2400" dirty="0">
                <a:solidFill>
                  <a:srgbClr val="C00000"/>
                </a:solidFill>
              </a:rPr>
              <a:t>u</a:t>
            </a:r>
            <a:r>
              <a:rPr lang="en-US" sz="2400" dirty="0" err="1">
                <a:solidFill>
                  <a:srgbClr val="C00000"/>
                </a:solidFill>
              </a:rPr>
              <a:t>rable</a:t>
            </a:r>
            <a:r>
              <a:rPr lang="en-US" sz="2400" dirty="0">
                <a:solidFill>
                  <a:srgbClr val="C00000"/>
                </a:solidFill>
              </a:rPr>
              <a:t> for them, so the journey was delayed. However, </a:t>
            </a:r>
            <a:r>
              <a:rPr lang="en-US" sz="2400" dirty="0" err="1">
                <a:solidFill>
                  <a:srgbClr val="C00000"/>
                </a:solidFill>
              </a:rPr>
              <a:t>Wil</a:t>
            </a:r>
            <a:r>
              <a:rPr lang="pl-PL" sz="2400" dirty="0" err="1">
                <a:solidFill>
                  <a:srgbClr val="C00000"/>
                </a:solidFill>
              </a:rPr>
              <a:t>lia</a:t>
            </a:r>
            <a:r>
              <a:rPr lang="en-US" sz="2400" dirty="0">
                <a:solidFill>
                  <a:srgbClr val="C00000"/>
                </a:solidFill>
              </a:rPr>
              <a:t>m decided that there is no need to wait </a:t>
            </a:r>
            <a:r>
              <a:rPr lang="pl-PL" sz="2400" dirty="0" err="1">
                <a:solidFill>
                  <a:srgbClr val="C00000"/>
                </a:solidFill>
              </a:rPr>
              <a:t>any</a:t>
            </a:r>
            <a:r>
              <a:rPr lang="pl-PL" sz="2400" dirty="0">
                <a:solidFill>
                  <a:srgbClr val="C00000"/>
                </a:solidFill>
              </a:rPr>
              <a:t> </a:t>
            </a:r>
            <a:r>
              <a:rPr lang="pl-PL" sz="2400" dirty="0" err="1">
                <a:solidFill>
                  <a:srgbClr val="C00000"/>
                </a:solidFill>
              </a:rPr>
              <a:t>longer</a:t>
            </a:r>
            <a:r>
              <a:rPr lang="pl-PL" sz="2400" dirty="0">
                <a:solidFill>
                  <a:srgbClr val="C00000"/>
                </a:solidFill>
              </a:rPr>
              <a:t>, so t</a:t>
            </a:r>
            <a:r>
              <a:rPr lang="en-US" sz="2400" dirty="0">
                <a:solidFill>
                  <a:srgbClr val="C00000"/>
                </a:solidFill>
              </a:rPr>
              <a:t>hey set out on September 12</a:t>
            </a:r>
            <a:r>
              <a:rPr lang="pl-PL" sz="2400" dirty="0">
                <a:solidFill>
                  <a:srgbClr val="C00000"/>
                </a:solidFill>
              </a:rPr>
              <a:t>th</a:t>
            </a:r>
            <a:r>
              <a:rPr lang="en-US" sz="2400" dirty="0">
                <a:solidFill>
                  <a:srgbClr val="C00000"/>
                </a:solidFill>
              </a:rPr>
              <a:t>, 1066.</a:t>
            </a:r>
            <a:endParaRPr lang="pl-PL" sz="2400" dirty="0">
              <a:solidFill>
                <a:srgbClr val="C00000"/>
              </a:solidFill>
            </a:endParaRPr>
          </a:p>
          <a:p>
            <a:pPr algn="just">
              <a:buNone/>
            </a:pPr>
            <a:endParaRPr lang="pl-PL" sz="3600" b="1" dirty="0">
              <a:solidFill>
                <a:srgbClr val="C00000"/>
              </a:solidFill>
            </a:endParaRPr>
          </a:p>
          <a:p>
            <a:pPr algn="just">
              <a:buNone/>
            </a:pPr>
            <a:endParaRPr lang="pl-PL" sz="3600" b="1" dirty="0">
              <a:solidFill>
                <a:srgbClr val="C00000"/>
              </a:solidFill>
            </a:endParaRPr>
          </a:p>
          <a:p>
            <a:pPr algn="just">
              <a:buNone/>
            </a:pPr>
            <a:r>
              <a:rPr lang="pl-PL" sz="3600" b="1" dirty="0">
                <a:solidFill>
                  <a:srgbClr val="C00000"/>
                </a:solidFill>
              </a:rPr>
              <a:t>Początek wyprawy</a:t>
            </a:r>
          </a:p>
          <a:p>
            <a:pPr algn="just">
              <a:buNone/>
            </a:pPr>
            <a:r>
              <a:rPr lang="pl-PL" sz="2400" dirty="0">
                <a:solidFill>
                  <a:srgbClr val="C00000"/>
                </a:solidFill>
              </a:rPr>
              <a:t>Na początku sierpnia Normanowie byli gotowi wyruszyć. Zadecydowali przetransportować konie żaglowcami. Wiatr im nie sprzyjał, więc podróż się opóźniała. Jednak  Wilhelm uznał, że nie ma po co czekać dłużej, więc wyruszyli 12 września 1066 roku.</a:t>
            </a:r>
          </a:p>
          <a:p>
            <a:pPr algn="just">
              <a:buNone/>
            </a:pPr>
            <a:endParaRPr lang="pl-PL" dirty="0"/>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5000" r="-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err="1">
                <a:solidFill>
                  <a:srgbClr val="C00000"/>
                </a:solidFill>
                <a:latin typeface="Arial Black" panose="020B0A04020102020204" pitchFamily="34" charset="0"/>
              </a:rPr>
              <a:t>Before</a:t>
            </a:r>
            <a:r>
              <a:rPr lang="pl-PL" sz="3600" b="1" dirty="0">
                <a:solidFill>
                  <a:srgbClr val="C00000"/>
                </a:solidFill>
                <a:latin typeface="Arial Black" panose="020B0A04020102020204" pitchFamily="34" charset="0"/>
              </a:rPr>
              <a:t> the </a:t>
            </a:r>
            <a:r>
              <a:rPr lang="pl-PL" sz="3600" b="1" dirty="0" err="1">
                <a:solidFill>
                  <a:srgbClr val="C00000"/>
                </a:solidFill>
                <a:latin typeface="Arial Black" panose="020B0A04020102020204" pitchFamily="34" charset="0"/>
              </a:rPr>
              <a:t>battle</a:t>
            </a:r>
            <a:endParaRPr lang="pl-PL" sz="3600" b="1" dirty="0">
              <a:solidFill>
                <a:srgbClr val="C00000"/>
              </a:solidFill>
              <a:latin typeface="Arial Black" panose="020B0A04020102020204" pitchFamily="34" charset="0"/>
            </a:endParaRPr>
          </a:p>
        </p:txBody>
      </p:sp>
      <p:sp>
        <p:nvSpPr>
          <p:cNvPr id="4" name="Symbol zastępczy zawartości 3"/>
          <p:cNvSpPr>
            <a:spLocks noGrp="1"/>
          </p:cNvSpPr>
          <p:nvPr>
            <p:ph sz="half" idx="2"/>
          </p:nvPr>
        </p:nvSpPr>
        <p:spPr>
          <a:xfrm>
            <a:off x="558332" y="2492896"/>
            <a:ext cx="8334148" cy="4104456"/>
          </a:xfrm>
        </p:spPr>
        <p:txBody>
          <a:bodyPr>
            <a:normAutofit lnSpcReduction="10000"/>
          </a:bodyPr>
          <a:lstStyle/>
          <a:p>
            <a:pPr algn="just">
              <a:buNone/>
            </a:pPr>
            <a:r>
              <a:rPr lang="pl-PL" sz="2400" dirty="0">
                <a:solidFill>
                  <a:srgbClr val="C00000"/>
                </a:solidFill>
              </a:rPr>
              <a:t>At the </a:t>
            </a:r>
            <a:r>
              <a:rPr lang="pl-PL" sz="2400" dirty="0" err="1">
                <a:solidFill>
                  <a:srgbClr val="C00000"/>
                </a:solidFill>
              </a:rPr>
              <a:t>beginning</a:t>
            </a:r>
            <a:r>
              <a:rPr lang="pl-PL" sz="2400" dirty="0">
                <a:solidFill>
                  <a:srgbClr val="C00000"/>
                </a:solidFill>
              </a:rPr>
              <a:t> of </a:t>
            </a:r>
            <a:r>
              <a:rPr lang="pl-PL" sz="2400" dirty="0" err="1">
                <a:solidFill>
                  <a:srgbClr val="C00000"/>
                </a:solidFill>
              </a:rPr>
              <a:t>October</a:t>
            </a:r>
            <a:r>
              <a:rPr lang="pl-PL" sz="2400" dirty="0">
                <a:solidFill>
                  <a:srgbClr val="C00000"/>
                </a:solidFill>
              </a:rPr>
              <a:t> th</a:t>
            </a:r>
            <a:r>
              <a:rPr lang="en-US" sz="2400" dirty="0">
                <a:solidFill>
                  <a:srgbClr val="C00000"/>
                </a:solidFill>
              </a:rPr>
              <a:t>e Normans </a:t>
            </a:r>
            <a:r>
              <a:rPr lang="pl-PL" sz="2400" dirty="0">
                <a:solidFill>
                  <a:srgbClr val="C00000"/>
                </a:solidFill>
              </a:rPr>
              <a:t>reached</a:t>
            </a:r>
            <a:r>
              <a:rPr lang="en-US" sz="2400" dirty="0">
                <a:solidFill>
                  <a:srgbClr val="C00000"/>
                </a:solidFill>
              </a:rPr>
              <a:t> the shores of England</a:t>
            </a:r>
            <a:r>
              <a:rPr lang="pl-PL" sz="2400" dirty="0">
                <a:solidFill>
                  <a:srgbClr val="C00000"/>
                </a:solidFill>
              </a:rPr>
              <a:t>.</a:t>
            </a:r>
            <a:r>
              <a:rPr lang="en-US" sz="2400" dirty="0">
                <a:solidFill>
                  <a:srgbClr val="C00000"/>
                </a:solidFill>
              </a:rPr>
              <a:t> They decided to surprise the opponent on the coasts</a:t>
            </a:r>
            <a:r>
              <a:rPr lang="pl-PL" sz="2400" dirty="0">
                <a:solidFill>
                  <a:srgbClr val="C00000"/>
                </a:solidFill>
              </a:rPr>
              <a:t> of England. </a:t>
            </a:r>
            <a:r>
              <a:rPr lang="pl-PL" sz="2400" dirty="0" err="1">
                <a:solidFill>
                  <a:srgbClr val="C00000"/>
                </a:solidFill>
              </a:rPr>
              <a:t>They</a:t>
            </a:r>
            <a:r>
              <a:rPr lang="pl-PL" sz="2400" dirty="0">
                <a:solidFill>
                  <a:srgbClr val="C00000"/>
                </a:solidFill>
              </a:rPr>
              <a:t> </a:t>
            </a:r>
            <a:r>
              <a:rPr lang="pl-PL" sz="2400" dirty="0" err="1">
                <a:solidFill>
                  <a:srgbClr val="C00000"/>
                </a:solidFill>
              </a:rPr>
              <a:t>wanted</a:t>
            </a:r>
            <a:r>
              <a:rPr lang="pl-PL" sz="2400" dirty="0">
                <a:solidFill>
                  <a:srgbClr val="C00000"/>
                </a:solidFill>
              </a:rPr>
              <a:t> </a:t>
            </a:r>
            <a:r>
              <a:rPr lang="en-US" sz="2400" dirty="0">
                <a:solidFill>
                  <a:srgbClr val="C00000"/>
                </a:solidFill>
              </a:rPr>
              <a:t>to be able to return to the ship</a:t>
            </a:r>
            <a:r>
              <a:rPr lang="pl-PL" sz="2400" dirty="0">
                <a:solidFill>
                  <a:srgbClr val="C00000"/>
                </a:solidFill>
              </a:rPr>
              <a:t>s</a:t>
            </a:r>
            <a:r>
              <a:rPr lang="en-US" sz="2400" dirty="0">
                <a:solidFill>
                  <a:srgbClr val="C00000"/>
                </a:solidFill>
              </a:rPr>
              <a:t> in case of failure</a:t>
            </a:r>
            <a:r>
              <a:rPr lang="pl-PL" sz="2400" dirty="0">
                <a:solidFill>
                  <a:srgbClr val="C00000"/>
                </a:solidFill>
              </a:rPr>
              <a:t>, so </a:t>
            </a:r>
            <a:r>
              <a:rPr lang="pl-PL" sz="2400" dirty="0" err="1">
                <a:solidFill>
                  <a:srgbClr val="C00000"/>
                </a:solidFill>
              </a:rPr>
              <a:t>they</a:t>
            </a:r>
            <a:r>
              <a:rPr lang="pl-PL" sz="2400" dirty="0">
                <a:solidFill>
                  <a:srgbClr val="C00000"/>
                </a:solidFill>
              </a:rPr>
              <a:t> </a:t>
            </a:r>
            <a:r>
              <a:rPr lang="pl-PL" sz="2400" dirty="0" err="1">
                <a:solidFill>
                  <a:srgbClr val="C00000"/>
                </a:solidFill>
              </a:rPr>
              <a:t>waited</a:t>
            </a:r>
            <a:r>
              <a:rPr lang="pl-PL" sz="2400" dirty="0">
                <a:solidFill>
                  <a:srgbClr val="C00000"/>
                </a:solidFill>
              </a:rPr>
              <a:t> near Hastings and </a:t>
            </a:r>
            <a:r>
              <a:rPr lang="pl-PL" sz="2400" dirty="0" err="1">
                <a:solidFill>
                  <a:srgbClr val="C00000"/>
                </a:solidFill>
              </a:rPr>
              <a:t>try</a:t>
            </a:r>
            <a:r>
              <a:rPr lang="pl-PL" sz="2400" dirty="0">
                <a:solidFill>
                  <a:srgbClr val="C00000"/>
                </a:solidFill>
              </a:rPr>
              <a:t> to </a:t>
            </a:r>
            <a:r>
              <a:rPr lang="pl-PL" sz="2400" dirty="0" err="1">
                <a:solidFill>
                  <a:srgbClr val="C00000"/>
                </a:solidFill>
              </a:rPr>
              <a:t>lure</a:t>
            </a:r>
            <a:r>
              <a:rPr lang="pl-PL" sz="2400" dirty="0">
                <a:solidFill>
                  <a:srgbClr val="C00000"/>
                </a:solidFill>
              </a:rPr>
              <a:t> king Harold </a:t>
            </a:r>
            <a:r>
              <a:rPr lang="pl-PL" sz="2400" dirty="0" err="1">
                <a:solidFill>
                  <a:srgbClr val="C00000"/>
                </a:solidFill>
              </a:rPr>
              <a:t>there</a:t>
            </a:r>
            <a:r>
              <a:rPr lang="pl-PL" sz="2400" dirty="0">
                <a:solidFill>
                  <a:srgbClr val="C00000"/>
                </a:solidFill>
              </a:rPr>
              <a:t>.</a:t>
            </a:r>
          </a:p>
          <a:p>
            <a:pPr algn="just">
              <a:buNone/>
            </a:pPr>
            <a:endParaRPr lang="pl-PL" dirty="0">
              <a:solidFill>
                <a:srgbClr val="C00000"/>
              </a:solidFill>
            </a:endParaRPr>
          </a:p>
          <a:p>
            <a:pPr algn="just">
              <a:buNone/>
            </a:pPr>
            <a:endParaRPr lang="pl-PL" dirty="0">
              <a:solidFill>
                <a:srgbClr val="C00000"/>
              </a:solidFill>
            </a:endParaRPr>
          </a:p>
          <a:p>
            <a:pPr algn="just">
              <a:buNone/>
            </a:pPr>
            <a:r>
              <a:rPr lang="pl-PL" sz="3600" b="1" dirty="0">
                <a:solidFill>
                  <a:srgbClr val="C00000"/>
                </a:solidFill>
              </a:rPr>
              <a:t>Przed bitwą</a:t>
            </a:r>
          </a:p>
          <a:p>
            <a:pPr algn="just">
              <a:buNone/>
            </a:pPr>
            <a:r>
              <a:rPr lang="pl-PL" sz="2400" dirty="0">
                <a:solidFill>
                  <a:srgbClr val="C00000"/>
                </a:solidFill>
              </a:rPr>
              <a:t>Na początku października Normanowie dopłynęli do brzegów Anglii. Postanowili, że zaskoczą przeciwnika na wybrzeżu Anglii. Chcieli móc wrócić na statek i uciec w razie niepowodzenia. Więc czekali pod Hastings i starali się ściągnąć tam króla Harolda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l="-19000" r="-1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Arial Black" panose="020B0A04020102020204" pitchFamily="34" charset="0"/>
              </a:rPr>
              <a:t>The </a:t>
            </a:r>
            <a:r>
              <a:rPr lang="pl-PL" sz="3600" b="1" dirty="0" err="1">
                <a:solidFill>
                  <a:srgbClr val="C00000"/>
                </a:solidFill>
                <a:latin typeface="Arial Black" panose="020B0A04020102020204" pitchFamily="34" charset="0"/>
              </a:rPr>
              <a:t>beginning</a:t>
            </a:r>
            <a:endParaRPr lang="pl-PL" sz="3600" b="1" dirty="0">
              <a:solidFill>
                <a:srgbClr val="C00000"/>
              </a:solidFill>
              <a:latin typeface="Arial Black" panose="020B0A04020102020204" pitchFamily="34" charset="0"/>
            </a:endParaRPr>
          </a:p>
        </p:txBody>
      </p:sp>
      <p:sp>
        <p:nvSpPr>
          <p:cNvPr id="3" name="Symbol zastępczy zawartości 2"/>
          <p:cNvSpPr>
            <a:spLocks noGrp="1"/>
          </p:cNvSpPr>
          <p:nvPr>
            <p:ph sz="half" idx="1"/>
          </p:nvPr>
        </p:nvSpPr>
        <p:spPr>
          <a:xfrm>
            <a:off x="565187" y="3678504"/>
            <a:ext cx="7886700" cy="2540246"/>
          </a:xfrm>
          <a:blipFill>
            <a:blip r:embed="rId4">
              <a:alphaModFix amt="20000"/>
            </a:blip>
            <a:tile tx="0" ty="0" sx="100000" sy="100000" flip="none" algn="tl"/>
          </a:blipFill>
        </p:spPr>
        <p:txBody>
          <a:bodyPr>
            <a:normAutofit/>
          </a:bodyPr>
          <a:lstStyle/>
          <a:p>
            <a:pPr>
              <a:buNone/>
            </a:pPr>
            <a:r>
              <a:rPr lang="pl-PL" sz="3600" b="1" dirty="0">
                <a:solidFill>
                  <a:srgbClr val="C00000"/>
                </a:solidFill>
              </a:rPr>
              <a:t>Początek</a:t>
            </a:r>
            <a:endParaRPr lang="pl-PL" sz="2400" dirty="0">
              <a:solidFill>
                <a:srgbClr val="C00000"/>
              </a:solidFill>
            </a:endParaRPr>
          </a:p>
          <a:p>
            <a:pPr>
              <a:buNone/>
            </a:pPr>
            <a:r>
              <a:rPr lang="pl-PL" sz="2400" dirty="0">
                <a:solidFill>
                  <a:srgbClr val="C00000"/>
                </a:solidFill>
              </a:rPr>
              <a:t>Zwiadowcy Normanów 14 Października 1066r zauważyli armię 10.000 tysięcy wojowników Harolda. </a:t>
            </a:r>
          </a:p>
          <a:p>
            <a:pPr>
              <a:buNone/>
            </a:pPr>
            <a:r>
              <a:rPr lang="pl-PL" sz="2400" dirty="0">
                <a:solidFill>
                  <a:srgbClr val="C00000"/>
                </a:solidFill>
              </a:rPr>
              <a:t>Anglosasi zajęli dogodne miejsce do obrony, ponieważ stali na górce i byli w stanie łatwo się obronić.</a:t>
            </a:r>
          </a:p>
        </p:txBody>
      </p:sp>
      <p:sp>
        <p:nvSpPr>
          <p:cNvPr id="4" name="Symbol zastępczy zawartości 3"/>
          <p:cNvSpPr>
            <a:spLocks noGrp="1"/>
          </p:cNvSpPr>
          <p:nvPr>
            <p:ph sz="half" idx="2"/>
          </p:nvPr>
        </p:nvSpPr>
        <p:spPr>
          <a:xfrm>
            <a:off x="628650" y="1459145"/>
            <a:ext cx="7759774" cy="2395463"/>
          </a:xfrm>
        </p:spPr>
        <p:txBody>
          <a:bodyPr>
            <a:normAutofit/>
          </a:bodyPr>
          <a:lstStyle/>
          <a:p>
            <a:pPr>
              <a:buNone/>
            </a:pPr>
            <a:r>
              <a:rPr lang="pl-PL" sz="2400" dirty="0">
                <a:solidFill>
                  <a:srgbClr val="C00000"/>
                </a:solidFill>
              </a:rPr>
              <a:t>On 14th October Norman scouts </a:t>
            </a:r>
            <a:r>
              <a:rPr lang="en-US" sz="2400" dirty="0">
                <a:solidFill>
                  <a:srgbClr val="C00000"/>
                </a:solidFill>
              </a:rPr>
              <a:t>noticed </a:t>
            </a:r>
            <a:r>
              <a:rPr lang="pl-PL" sz="2400" dirty="0">
                <a:solidFill>
                  <a:srgbClr val="C00000"/>
                </a:solidFill>
              </a:rPr>
              <a:t>the </a:t>
            </a:r>
            <a:r>
              <a:rPr lang="en-US" sz="2400" dirty="0">
                <a:solidFill>
                  <a:srgbClr val="C00000"/>
                </a:solidFill>
              </a:rPr>
              <a:t>arm</a:t>
            </a:r>
            <a:r>
              <a:rPr lang="pl-PL" sz="2400" dirty="0">
                <a:solidFill>
                  <a:srgbClr val="C00000"/>
                </a:solidFill>
              </a:rPr>
              <a:t>y</a:t>
            </a:r>
            <a:r>
              <a:rPr lang="en-US" sz="2400" dirty="0">
                <a:solidFill>
                  <a:srgbClr val="C00000"/>
                </a:solidFill>
              </a:rPr>
              <a:t> of 10,000 Harold</a:t>
            </a:r>
            <a:r>
              <a:rPr lang="pl-PL" sz="2400" dirty="0">
                <a:solidFill>
                  <a:srgbClr val="C00000"/>
                </a:solidFill>
              </a:rPr>
              <a:t>’s warriors. </a:t>
            </a:r>
          </a:p>
          <a:p>
            <a:pPr>
              <a:buNone/>
            </a:pPr>
            <a:r>
              <a:rPr lang="en-US" sz="2400" dirty="0">
                <a:solidFill>
                  <a:srgbClr val="C00000"/>
                </a:solidFill>
              </a:rPr>
              <a:t>The Anglo-Saxons </a:t>
            </a:r>
            <a:r>
              <a:rPr lang="pl-PL" sz="2400" dirty="0">
                <a:solidFill>
                  <a:srgbClr val="C00000"/>
                </a:solidFill>
              </a:rPr>
              <a:t>took</a:t>
            </a:r>
            <a:r>
              <a:rPr lang="en-US" sz="2400" dirty="0">
                <a:solidFill>
                  <a:srgbClr val="C00000"/>
                </a:solidFill>
              </a:rPr>
              <a:t> a convenient place for </a:t>
            </a:r>
            <a:r>
              <a:rPr lang="pl-PL" sz="2400" dirty="0">
                <a:solidFill>
                  <a:srgbClr val="C00000"/>
                </a:solidFill>
              </a:rPr>
              <a:t>the </a:t>
            </a:r>
            <a:r>
              <a:rPr lang="en-US" sz="2400" dirty="0">
                <a:solidFill>
                  <a:srgbClr val="C00000"/>
                </a:solidFill>
              </a:rPr>
              <a:t>defense because they stood on the hill and </a:t>
            </a:r>
            <a:r>
              <a:rPr lang="pl-PL" sz="2400" dirty="0">
                <a:solidFill>
                  <a:srgbClr val="C00000"/>
                </a:solidFill>
              </a:rPr>
              <a:t>they were able to defense themselves easily</a:t>
            </a:r>
            <a:r>
              <a:rPr lang="pl-PL" sz="2400" dirty="0"/>
              <a:t>. </a:t>
            </a:r>
          </a:p>
        </p:txBody>
      </p:sp>
    </p:spTree>
  </p:cSld>
  <p:clrMapOvr>
    <a:masterClrMapping/>
  </p:clrMapOvr>
  <p:transition>
    <p:wedge/>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534</TotalTime>
  <Words>1277</Words>
  <Application>Microsoft Office PowerPoint</Application>
  <PresentationFormat>Pokaz na ekranie (4:3)</PresentationFormat>
  <Paragraphs>89</Paragraphs>
  <Slides>17</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17</vt:i4>
      </vt:variant>
    </vt:vector>
  </HeadingPairs>
  <TitlesOfParts>
    <vt:vector size="22" baseType="lpstr">
      <vt:lpstr>Arial</vt:lpstr>
      <vt:lpstr>Arial Black</vt:lpstr>
      <vt:lpstr>Calibri</vt:lpstr>
      <vt:lpstr>Calibri Light</vt:lpstr>
      <vt:lpstr>Motyw pakietu Office</vt:lpstr>
      <vt:lpstr> Normanowie i Bitwa pod Hastings The Normans and the Battle of Hastings</vt:lpstr>
      <vt:lpstr>Who were the Normans?</vt:lpstr>
      <vt:lpstr>Kim byli Normanowie?</vt:lpstr>
      <vt:lpstr>How did it come to the invasion of England?</vt:lpstr>
      <vt:lpstr>The broken promise</vt:lpstr>
      <vt:lpstr>You cannot be in two places at once. </vt:lpstr>
      <vt:lpstr>The beginning of invasion</vt:lpstr>
      <vt:lpstr>Before the battle</vt:lpstr>
      <vt:lpstr>The beginning</vt:lpstr>
      <vt:lpstr>Is William dead?</vt:lpstr>
      <vt:lpstr>The Norman horsmen</vt:lpstr>
      <vt:lpstr>The Battle continues</vt:lpstr>
      <vt:lpstr>The strategy</vt:lpstr>
      <vt:lpstr>The trap</vt:lpstr>
      <vt:lpstr>The new king</vt:lpstr>
      <vt:lpstr>Podsumowanie</vt:lpstr>
      <vt:lpstr>The end</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Normanowie i Bitwa pod Hastings</dc:title>
  <dc:creator>Jakub Karolak</dc:creator>
  <cp:lastModifiedBy>Małgorzata Stasińska</cp:lastModifiedBy>
  <cp:revision>72</cp:revision>
  <dcterms:created xsi:type="dcterms:W3CDTF">2019-03-26T17:16:22Z</dcterms:created>
  <dcterms:modified xsi:type="dcterms:W3CDTF">2019-05-14T05:23:37Z</dcterms:modified>
</cp:coreProperties>
</file>