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7" r:id="rId4"/>
    <p:sldId id="259" r:id="rId5"/>
    <p:sldId id="265" r:id="rId6"/>
    <p:sldId id="261" r:id="rId7"/>
    <p:sldId id="266" r:id="rId8"/>
    <p:sldId id="262" r:id="rId9"/>
    <p:sldId id="263" r:id="rId10"/>
    <p:sldId id="267" r:id="rId11"/>
    <p:sldId id="264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9513-8CF9-488F-B126-33177395D052}" type="datetimeFigureOut">
              <a:rPr lang="pl-PL" smtClean="0"/>
              <a:pPr/>
              <a:t>16.04.2019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479E-9B45-465F-AAE8-32031F33390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1154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9513-8CF9-488F-B126-33177395D052}" type="datetimeFigureOut">
              <a:rPr lang="pl-PL" smtClean="0"/>
              <a:pPr/>
              <a:t>16.04.2019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479E-9B45-465F-AAE8-32031F33390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1957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9513-8CF9-488F-B126-33177395D052}" type="datetimeFigureOut">
              <a:rPr lang="pl-PL" smtClean="0"/>
              <a:pPr/>
              <a:t>16.04.2019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479E-9B45-465F-AAE8-32031F33390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7998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9513-8CF9-488F-B126-33177395D052}" type="datetimeFigureOut">
              <a:rPr lang="pl-PL" smtClean="0"/>
              <a:pPr/>
              <a:t>16.04.2019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479E-9B45-465F-AAE8-32031F33390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7316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9513-8CF9-488F-B126-33177395D052}" type="datetimeFigureOut">
              <a:rPr lang="pl-PL" smtClean="0"/>
              <a:pPr/>
              <a:t>16.04.2019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479E-9B45-465F-AAE8-32031F33390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9225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9513-8CF9-488F-B126-33177395D052}" type="datetimeFigureOut">
              <a:rPr lang="pl-PL" smtClean="0"/>
              <a:pPr/>
              <a:t>16.04.2019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479E-9B45-465F-AAE8-32031F33390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7053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9513-8CF9-488F-B126-33177395D052}" type="datetimeFigureOut">
              <a:rPr lang="pl-PL" smtClean="0"/>
              <a:pPr/>
              <a:t>16.04.2019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479E-9B45-465F-AAE8-32031F33390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1943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9513-8CF9-488F-B126-33177395D052}" type="datetimeFigureOut">
              <a:rPr lang="pl-PL" smtClean="0"/>
              <a:pPr/>
              <a:t>16.04.2019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479E-9B45-465F-AAE8-32031F33390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1051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9513-8CF9-488F-B126-33177395D052}" type="datetimeFigureOut">
              <a:rPr lang="pl-PL" smtClean="0"/>
              <a:pPr/>
              <a:t>16.04.2019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479E-9B45-465F-AAE8-32031F33390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6998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9513-8CF9-488F-B126-33177395D052}" type="datetimeFigureOut">
              <a:rPr lang="pl-PL" smtClean="0"/>
              <a:pPr/>
              <a:t>16.04.2019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479E-9B45-465F-AAE8-32031F33390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0733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9513-8CF9-488F-B126-33177395D052}" type="datetimeFigureOut">
              <a:rPr lang="pl-PL" smtClean="0"/>
              <a:pPr/>
              <a:t>16.04.2019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479E-9B45-465F-AAE8-32031F33390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2897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9513-8CF9-488F-B126-33177395D052}" type="datetimeFigureOut">
              <a:rPr lang="pl-PL" smtClean="0"/>
              <a:pPr/>
              <a:t>16.04.2019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479E-9B45-465F-AAE8-32031F33390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7629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9513-8CF9-488F-B126-33177395D052}" type="datetimeFigureOut">
              <a:rPr lang="pl-PL" smtClean="0"/>
              <a:pPr/>
              <a:t>16.04.2019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479E-9B45-465F-AAE8-32031F33390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67491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9513-8CF9-488F-B126-33177395D052}" type="datetimeFigureOut">
              <a:rPr lang="pl-PL" smtClean="0"/>
              <a:pPr/>
              <a:t>16.04.2019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479E-9B45-465F-AAE8-32031F33390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3508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9513-8CF9-488F-B126-33177395D052}" type="datetimeFigureOut">
              <a:rPr lang="pl-PL" smtClean="0"/>
              <a:pPr/>
              <a:t>16.04.2019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479E-9B45-465F-AAE8-32031F33390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01705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9513-8CF9-488F-B126-33177395D052}" type="datetimeFigureOut">
              <a:rPr lang="pl-PL" smtClean="0"/>
              <a:pPr/>
              <a:t>16.04.2019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479E-9B45-465F-AAE8-32031F33390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6029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9513-8CF9-488F-B126-33177395D052}" type="datetimeFigureOut">
              <a:rPr lang="pl-PL" smtClean="0"/>
              <a:pPr/>
              <a:t>16.04.2019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479E-9B45-465F-AAE8-32031F33390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548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5749513-8CF9-488F-B126-33177395D052}" type="datetimeFigureOut">
              <a:rPr lang="pl-PL" smtClean="0"/>
              <a:pPr/>
              <a:t>16.04.2019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D15479E-9B45-465F-AAE8-32031F33390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27263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m.wikipedia.org/wiki/Birmingham" TargetMode="External"/><Relationship Id="rId5" Type="http://schemas.openxmlformats.org/officeDocument/2006/relationships/image" Target="../media/image23.jpg"/><Relationship Id="rId4" Type="http://schemas.openxmlformats.org/officeDocument/2006/relationships/hyperlink" Target="https://fr.wikipedia.org/wiki/Premiers_entrepreneurs_du_coton_britannique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en.wikipedia.org/wiki/List_of_songs_about_Birmingham,_Alabama" TargetMode="External"/><Relationship Id="rId7" Type="http://schemas.openxmlformats.org/officeDocument/2006/relationships/hyperlink" Target="https://de.wikipedia.org/wiki/Birmingham_City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en.wikipedia.org/wiki/History_of_Birmingham" TargetMode="Externa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en.wikipedia.org/wiki/List_of_songs_about_Birmingham,_Alabam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ovielandgroup.blogspot.com/2016/07/recenzija-peaky-blinders-birminghamska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4.xml"/><Relationship Id="rId7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://commons.wikimedia.org/wiki/File:St_Georges_Hall_Liverpool_3_(6727529617)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Liverpool_Cathedra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The_Beatles_Story.jpg" TargetMode="Externa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Liverpool_F.C.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://anaprofemusic.blogspot.com/2012/05/partitura-yesterday-beatles-flauta-y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29374258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Culture_of_Liverpool" TargetMode="Externa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Brummi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hyperlink" Target="https://en.wikipedia.org/wiki/Thinktank,_Birmingham_Science_Museum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pl.wikipedia.org/wiki/Muzeum_Czekolady_w_Koloni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A8CB61-6ED0-4D9E-93E4-84987CFE99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7690" y="821274"/>
            <a:ext cx="7206040" cy="1049868"/>
          </a:xfrm>
        </p:spPr>
        <p:txBody>
          <a:bodyPr/>
          <a:lstStyle/>
          <a:p>
            <a:r>
              <a:rPr lang="pl-PL" dirty="0" err="1"/>
              <a:t>Birmigham</a:t>
            </a:r>
            <a:r>
              <a:rPr lang="pl-PL" dirty="0"/>
              <a:t> </a:t>
            </a:r>
            <a:r>
              <a:rPr lang="pl-PL" dirty="0">
                <a:latin typeface="Calisto MT" panose="02040603050505030304" pitchFamily="18" charset="0"/>
              </a:rPr>
              <a:t>&amp;</a:t>
            </a:r>
            <a:r>
              <a:rPr lang="pl-PL" dirty="0"/>
              <a:t> Liverpool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23AC6D1-47CF-484F-BD0B-9E6772AF2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8113" y="2019440"/>
            <a:ext cx="2945194" cy="2908159"/>
          </a:xfrm>
        </p:spPr>
        <p:txBody>
          <a:bodyPr>
            <a:normAutofit/>
          </a:bodyPr>
          <a:lstStyle/>
          <a:p>
            <a:r>
              <a:rPr lang="pl-PL" sz="2400" b="1" dirty="0"/>
              <a:t>Justyna Miśkiewicz </a:t>
            </a:r>
          </a:p>
          <a:p>
            <a:r>
              <a:rPr lang="pl-PL" sz="2400" b="1" dirty="0"/>
              <a:t>Barbara </a:t>
            </a:r>
            <a:r>
              <a:rPr lang="pl-PL" sz="2400" b="1" dirty="0" err="1"/>
              <a:t>Snarska</a:t>
            </a:r>
            <a:endParaRPr lang="pl-PL" sz="2400" b="1" dirty="0"/>
          </a:p>
          <a:p>
            <a:r>
              <a:rPr lang="pl-PL" sz="2400" b="1" dirty="0"/>
              <a:t>Igor </a:t>
            </a:r>
            <a:r>
              <a:rPr lang="pl-PL" sz="2400" b="1" dirty="0" err="1"/>
              <a:t>Kubsz</a:t>
            </a:r>
            <a:r>
              <a:rPr lang="pl-PL" sz="2400" b="1" dirty="0"/>
              <a:t> </a:t>
            </a:r>
          </a:p>
          <a:p>
            <a:endParaRPr lang="pl-PL" dirty="0"/>
          </a:p>
          <a:p>
            <a:r>
              <a:rPr lang="pl-PL" dirty="0" err="1"/>
              <a:t>Suppervised</a:t>
            </a:r>
            <a:r>
              <a:rPr lang="pl-PL" dirty="0"/>
              <a:t> by:</a:t>
            </a:r>
          </a:p>
          <a:p>
            <a:r>
              <a:rPr lang="pl-PL" dirty="0"/>
              <a:t>Małgorzata Stasińska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AA6B373-46DB-4CE2-A026-AFE6EA5E7844}"/>
              </a:ext>
            </a:extLst>
          </p:cNvPr>
          <p:cNvSpPr txBox="1"/>
          <p:nvPr/>
        </p:nvSpPr>
        <p:spPr>
          <a:xfrm>
            <a:off x="1991544" y="6165304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Primary</a:t>
            </a:r>
            <a:r>
              <a:rPr lang="pl-PL" sz="2000" dirty="0"/>
              <a:t> School numer 6 in Zgierz with </a:t>
            </a:r>
            <a:r>
              <a:rPr lang="pl-PL" sz="2000" dirty="0" err="1"/>
              <a:t>Bilingual</a:t>
            </a:r>
            <a:r>
              <a:rPr lang="pl-PL" sz="2000" dirty="0"/>
              <a:t> and Sports </a:t>
            </a:r>
            <a:r>
              <a:rPr lang="pl-PL" sz="2000" dirty="0" err="1"/>
              <a:t>Classes</a:t>
            </a:r>
            <a:endParaRPr lang="pl-PL" sz="20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9FD632D-1B7B-4ABE-B5E6-357C2A609320}"/>
              </a:ext>
            </a:extLst>
          </p:cNvPr>
          <p:cNvSpPr txBox="1"/>
          <p:nvPr/>
        </p:nvSpPr>
        <p:spPr>
          <a:xfrm>
            <a:off x="263352" y="5085184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1" dirty="0"/>
              <a:t>Herb miasta Birmingham  </a:t>
            </a:r>
            <a:r>
              <a:rPr lang="pl-PL" b="1" i="1" dirty="0" err="1"/>
              <a:t>Birmingham</a:t>
            </a:r>
            <a:r>
              <a:rPr lang="pl-PL" b="1" i="1" dirty="0"/>
              <a:t> </a:t>
            </a:r>
            <a:r>
              <a:rPr lang="pl-PL" b="1" i="1" dirty="0" err="1"/>
              <a:t>coat</a:t>
            </a:r>
            <a:r>
              <a:rPr lang="pl-PL" b="1" i="1" dirty="0"/>
              <a:t> of </a:t>
            </a:r>
            <a:r>
              <a:rPr lang="pl-PL" b="1" i="1" dirty="0" err="1"/>
              <a:t>arms</a:t>
            </a:r>
            <a:endParaRPr lang="pl-PL" b="1" i="1" dirty="0"/>
          </a:p>
          <a:p>
            <a:endParaRPr lang="pl-PL" sz="1400" i="1" dirty="0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4CA58C6C-410C-4197-B43E-413082614E2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2867" y="2019441"/>
            <a:ext cx="2704588" cy="2908159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AD60DC-7AF1-4ED1-89C3-C6A22CB21D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770" y="2019440"/>
            <a:ext cx="3089920" cy="2908159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7392144" y="5229200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b="1" i="1" dirty="0">
                <a:solidFill>
                  <a:prstClr val="white"/>
                </a:solidFill>
              </a:rPr>
              <a:t>Herb miasta Liverpool </a:t>
            </a:r>
            <a:r>
              <a:rPr lang="pl-PL" b="1" i="1" dirty="0" err="1">
                <a:solidFill>
                  <a:prstClr val="white"/>
                </a:solidFill>
              </a:rPr>
              <a:t>Liverpool</a:t>
            </a:r>
            <a:r>
              <a:rPr lang="pl-PL" b="1" i="1" dirty="0">
                <a:solidFill>
                  <a:prstClr val="white"/>
                </a:solidFill>
              </a:rPr>
              <a:t> </a:t>
            </a:r>
            <a:r>
              <a:rPr lang="pl-PL" b="1" i="1" dirty="0" err="1">
                <a:solidFill>
                  <a:prstClr val="white"/>
                </a:solidFill>
              </a:rPr>
              <a:t>coat</a:t>
            </a:r>
            <a:r>
              <a:rPr lang="pl-PL" b="1" i="1" dirty="0">
                <a:solidFill>
                  <a:prstClr val="white"/>
                </a:solidFill>
              </a:rPr>
              <a:t> of </a:t>
            </a:r>
            <a:r>
              <a:rPr lang="pl-PL" b="1" i="1" dirty="0" err="1">
                <a:solidFill>
                  <a:prstClr val="white"/>
                </a:solidFill>
              </a:rPr>
              <a:t>arms</a:t>
            </a:r>
            <a:endParaRPr lang="pl-PL" b="1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002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AE17CB-A2FB-4F0F-9991-CD0A0D0B3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Brimngham</a:t>
            </a:r>
            <a:r>
              <a:rPr lang="pl-PL" dirty="0"/>
              <a:t> - zabytki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11DBF6-2C55-49C6-B455-F71B064B5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err="1">
                <a:effectLst/>
              </a:rPr>
              <a:t>Cadbury</a:t>
            </a:r>
            <a:r>
              <a:rPr lang="pl-PL" b="1" dirty="0">
                <a:effectLst/>
              </a:rPr>
              <a:t> World – muzeum czekolady </a:t>
            </a:r>
          </a:p>
          <a:p>
            <a:r>
              <a:rPr lang="pl-PL" b="1" dirty="0">
                <a:effectLst/>
              </a:rPr>
              <a:t>Muzeum Nauki - Birmingham </a:t>
            </a:r>
            <a:r>
              <a:rPr lang="pl-PL" b="1" dirty="0" err="1">
                <a:effectLst/>
              </a:rPr>
              <a:t>Thinktank</a:t>
            </a:r>
            <a:r>
              <a:rPr lang="pl-PL" b="1" dirty="0">
                <a:effectLst/>
              </a:rPr>
              <a:t> </a:t>
            </a:r>
          </a:p>
          <a:p>
            <a:r>
              <a:rPr lang="pl-PL" b="1" dirty="0" err="1">
                <a:effectLst/>
              </a:rPr>
              <a:t>Jewellery</a:t>
            </a:r>
            <a:r>
              <a:rPr lang="pl-PL" b="1" dirty="0">
                <a:effectLst/>
              </a:rPr>
              <a:t> </a:t>
            </a:r>
            <a:r>
              <a:rPr lang="pl-PL" b="1" dirty="0" err="1">
                <a:effectLst/>
              </a:rPr>
              <a:t>Quarter</a:t>
            </a:r>
            <a:r>
              <a:rPr lang="pl-PL" b="1" dirty="0">
                <a:effectLst/>
              </a:rPr>
              <a:t> – Dzielnica Biżuterii</a:t>
            </a:r>
          </a:p>
          <a:p>
            <a:r>
              <a:rPr lang="pl-PL" b="1" dirty="0">
                <a:effectLst/>
              </a:rPr>
              <a:t>Muzeum J. R. R. Tolkiena</a:t>
            </a:r>
          </a:p>
          <a:p>
            <a:r>
              <a:rPr lang="pl-PL" b="1" dirty="0">
                <a:effectLst/>
              </a:rPr>
              <a:t>Młyn Sarehole</a:t>
            </a:r>
            <a:endParaRPr lang="pl-PL" dirty="0"/>
          </a:p>
        </p:txBody>
      </p:sp>
      <p:pic>
        <p:nvPicPr>
          <p:cNvPr id="4" name="Obraz 3" descr="Obraz zawierający budynek, niebo, droga, zewnętrzne&#10;&#10;Opis wygenerowany przy bardzo wysokim poziomie pewności">
            <a:extLst>
              <a:ext uri="{FF2B5EF4-FFF2-40B4-BE49-F238E27FC236}">
                <a16:creationId xmlns:a16="http://schemas.microsoft.com/office/drawing/2014/main" id="{2BB023F1-8750-46C7-A66B-801337E911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807" y="4262245"/>
            <a:ext cx="4248472" cy="2286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 descr="Obraz zawierający budynek, tekst, zewnętrzne, znak&#10;&#10;Opis wygenerowany automatycznie">
            <a:extLst>
              <a:ext uri="{FF2B5EF4-FFF2-40B4-BE49-F238E27FC236}">
                <a16:creationId xmlns:a16="http://schemas.microsoft.com/office/drawing/2014/main" id="{5E1365CF-322A-48E6-8A66-61A2791857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87585" y="4149080"/>
            <a:ext cx="3888432" cy="231534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BB1B8130-E756-4FEA-B803-F9E62982D964}"/>
              </a:ext>
            </a:extLst>
          </p:cNvPr>
          <p:cNvSpPr txBox="1"/>
          <p:nvPr/>
        </p:nvSpPr>
        <p:spPr>
          <a:xfrm>
            <a:off x="-616661" y="458112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Młyn Sarehole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0CB9074-A51A-40C1-AC0B-F3B1AEDCE199}"/>
              </a:ext>
            </a:extLst>
          </p:cNvPr>
          <p:cNvSpPr txBox="1"/>
          <p:nvPr/>
        </p:nvSpPr>
        <p:spPr>
          <a:xfrm>
            <a:off x="8275075" y="379435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Jewellery</a:t>
            </a:r>
            <a:r>
              <a:rPr lang="pl-PL" dirty="0"/>
              <a:t> </a:t>
            </a:r>
            <a:r>
              <a:rPr lang="pl-PL" dirty="0" err="1"/>
              <a:t>Quarter</a:t>
            </a:r>
            <a:endParaRPr lang="pl-PL" dirty="0"/>
          </a:p>
        </p:txBody>
      </p:sp>
      <p:pic>
        <p:nvPicPr>
          <p:cNvPr id="10" name="Obraz 9" descr="Obraz zawierający niebo, zewnętrzne, budynek, podłoże&#10;&#10;Opis wygenerowany automatycznie">
            <a:extLst>
              <a:ext uri="{FF2B5EF4-FFF2-40B4-BE49-F238E27FC236}">
                <a16:creationId xmlns:a16="http://schemas.microsoft.com/office/drawing/2014/main" id="{AA11458E-AC7E-4D3C-AEE1-433BB410C2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657490" y="609600"/>
            <a:ext cx="2794000" cy="31115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34F3FDA-76B5-4705-82E8-80362CBAD801}"/>
              </a:ext>
            </a:extLst>
          </p:cNvPr>
          <p:cNvSpPr txBox="1"/>
          <p:nvPr/>
        </p:nvSpPr>
        <p:spPr>
          <a:xfrm>
            <a:off x="5679557" y="3219689"/>
            <a:ext cx="27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Muzeum J.R.R. Tolkiena</a:t>
            </a:r>
          </a:p>
        </p:txBody>
      </p:sp>
    </p:spTree>
    <p:extLst>
      <p:ext uri="{BB962C8B-B14F-4D97-AF65-F5344CB8AC3E}">
        <p14:creationId xmlns:p14="http://schemas.microsoft.com/office/powerpoint/2010/main" val="1426165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załka: w lewo 3">
            <a:hlinkClick r:id="rId2" action="ppaction://hlinksldjump"/>
            <a:extLst>
              <a:ext uri="{FF2B5EF4-FFF2-40B4-BE49-F238E27FC236}">
                <a16:creationId xmlns:a16="http://schemas.microsoft.com/office/drawing/2014/main" id="{A4212188-7514-45F8-B1C6-D08E73A2E728}"/>
              </a:ext>
            </a:extLst>
          </p:cNvPr>
          <p:cNvSpPr/>
          <p:nvPr/>
        </p:nvSpPr>
        <p:spPr>
          <a:xfrm>
            <a:off x="0" y="32416"/>
            <a:ext cx="194733" cy="868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88A7D69D-2CE9-4F40-8D57-224D8E34BB14}"/>
              </a:ext>
            </a:extLst>
          </p:cNvPr>
          <p:cNvSpPr txBox="1">
            <a:spLocks/>
          </p:cNvSpPr>
          <p:nvPr/>
        </p:nvSpPr>
        <p:spPr>
          <a:xfrm>
            <a:off x="3215680" y="332656"/>
            <a:ext cx="5417513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dirty="0"/>
              <a:t>Birmingham – </a:t>
            </a:r>
            <a:r>
              <a:rPr lang="pl-PL" dirty="0" err="1"/>
              <a:t>curiosities</a:t>
            </a:r>
            <a:endParaRPr lang="pl-PL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A07BE583-9D18-4A87-9C86-07162C9E31D8}"/>
              </a:ext>
            </a:extLst>
          </p:cNvPr>
          <p:cNvSpPr txBox="1">
            <a:spLocks/>
          </p:cNvSpPr>
          <p:nvPr/>
        </p:nvSpPr>
        <p:spPr>
          <a:xfrm>
            <a:off x="433005" y="1732449"/>
            <a:ext cx="4940968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effectLst/>
              </a:rPr>
              <a:t>The first mention of the village comes from 1086, where Birmingham was described as a small village (</a:t>
            </a:r>
            <a:r>
              <a:rPr lang="en-US" b="1" dirty="0" err="1">
                <a:effectLst/>
              </a:rPr>
              <a:t>Bermingeham</a:t>
            </a:r>
            <a:r>
              <a:rPr lang="en-US" b="1" dirty="0">
                <a:effectLst/>
              </a:rPr>
              <a:t>)</a:t>
            </a:r>
            <a:endParaRPr lang="pl-PL" b="1" dirty="0"/>
          </a:p>
          <a:p>
            <a:r>
              <a:rPr lang="en-US" b="1" i="1" dirty="0">
                <a:effectLst/>
              </a:rPr>
              <a:t>The Peaky Blinders </a:t>
            </a:r>
            <a:r>
              <a:rPr lang="en-US" b="1" dirty="0">
                <a:effectLst/>
              </a:rPr>
              <a:t>series </a:t>
            </a:r>
            <a:r>
              <a:rPr lang="pl-PL" b="1" dirty="0" err="1">
                <a:effectLst/>
              </a:rPr>
              <a:t>takes</a:t>
            </a:r>
            <a:r>
              <a:rPr lang="pl-PL" b="1" dirty="0">
                <a:effectLst/>
              </a:rPr>
              <a:t> place </a:t>
            </a:r>
            <a:r>
              <a:rPr lang="en-US" b="1" dirty="0">
                <a:effectLst/>
              </a:rPr>
              <a:t>in Birmingham</a:t>
            </a:r>
            <a:endParaRPr lang="pl-PL" b="1" dirty="0"/>
          </a:p>
          <a:p>
            <a:r>
              <a:rPr lang="en-US" b="1" dirty="0">
                <a:effectLst/>
              </a:rPr>
              <a:t>The city </a:t>
            </a:r>
            <a:r>
              <a:rPr lang="pl-PL" b="1" dirty="0" err="1">
                <a:effectLst/>
              </a:rPr>
              <a:t>appears</a:t>
            </a:r>
            <a:r>
              <a:rPr lang="pl-PL" b="1" dirty="0">
                <a:effectLst/>
              </a:rPr>
              <a:t> in</a:t>
            </a:r>
            <a:r>
              <a:rPr lang="en-US" b="1" dirty="0">
                <a:effectLst/>
              </a:rPr>
              <a:t> many songs </a:t>
            </a:r>
            <a:r>
              <a:rPr lang="en-US" b="1" dirty="0">
                <a:effectLst/>
                <a:hlinkClick r:id="rId3"/>
              </a:rPr>
              <a:t>(link to the list)</a:t>
            </a:r>
            <a:endParaRPr lang="pl-PL" b="1" dirty="0">
              <a:effectLst/>
            </a:endParaRPr>
          </a:p>
          <a:p>
            <a:r>
              <a:rPr lang="en-US" b="1" dirty="0">
                <a:effectLst/>
              </a:rPr>
              <a:t>Of course, this city also has its own football club Birmingham City F.C. functioning since 1875</a:t>
            </a:r>
            <a:endParaRPr lang="pl-PL" b="1" dirty="0"/>
          </a:p>
        </p:txBody>
      </p:sp>
      <p:pic>
        <p:nvPicPr>
          <p:cNvPr id="12" name="Obraz 11" descr="Obraz zawierający zdjęcie, stare, biały, czarny&#10;&#10;Opis wygenerowany automatycznie">
            <a:extLst>
              <a:ext uri="{FF2B5EF4-FFF2-40B4-BE49-F238E27FC236}">
                <a16:creationId xmlns:a16="http://schemas.microsoft.com/office/drawing/2014/main" id="{B10B12C9-9E7B-45B9-A02B-ABAAAEEE9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11081" y="1303107"/>
            <a:ext cx="5347914" cy="234191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5" name="Obraz 14" descr="Obraz zawierający tekst&#10;&#10;Opis wygenerowany automatycznie">
            <a:extLst>
              <a:ext uri="{FF2B5EF4-FFF2-40B4-BE49-F238E27FC236}">
                <a16:creationId xmlns:a16="http://schemas.microsoft.com/office/drawing/2014/main" id="{FCCC832F-DF84-4051-9873-45D7C53521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934728" y="3820334"/>
            <a:ext cx="2300620" cy="2924944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18239846-5757-48EC-AD8D-EB4D3984DC9A}"/>
              </a:ext>
            </a:extLst>
          </p:cNvPr>
          <p:cNvSpPr txBox="1"/>
          <p:nvPr/>
        </p:nvSpPr>
        <p:spPr>
          <a:xfrm>
            <a:off x="5951984" y="6941908"/>
            <a:ext cx="230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7" tooltip="https://de.wikipedia.org/wiki/Birmingham_City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8" tooltip="https://creativecommons.org/licenses/by-sa/3.0/"/>
              </a:rPr>
              <a:t>CC BY-SA</a:t>
            </a:r>
            <a:endParaRPr lang="pl-PL" sz="900"/>
          </a:p>
        </p:txBody>
      </p:sp>
    </p:spTree>
    <p:extLst>
      <p:ext uri="{BB962C8B-B14F-4D97-AF65-F5344CB8AC3E}">
        <p14:creationId xmlns:p14="http://schemas.microsoft.com/office/powerpoint/2010/main" val="3182451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70491D-5D9C-4444-A4B2-268B91D6C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Birmingham – ciekawostki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017F5A-8915-4F73-B716-8213F600B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4318109" cy="4515951"/>
          </a:xfrm>
        </p:spPr>
        <p:txBody>
          <a:bodyPr/>
          <a:lstStyle/>
          <a:p>
            <a:r>
              <a:rPr lang="pl-PL" b="1" dirty="0">
                <a:effectLst/>
              </a:rPr>
              <a:t>Pierwsza wzmianka o miejscowości pochodzi z 1086, gdzie Birmingham określono jako małą wioskę (</a:t>
            </a:r>
            <a:r>
              <a:rPr lang="pl-PL" b="1" dirty="0" err="1">
                <a:effectLst/>
              </a:rPr>
              <a:t>Bermingeham</a:t>
            </a:r>
            <a:r>
              <a:rPr lang="pl-PL" b="1" dirty="0">
                <a:effectLst/>
              </a:rPr>
              <a:t>)</a:t>
            </a:r>
          </a:p>
          <a:p>
            <a:r>
              <a:rPr lang="pl-PL" b="1" dirty="0">
                <a:effectLst/>
              </a:rPr>
              <a:t>W Birmingham jest umieszczona akcja serialu </a:t>
            </a:r>
            <a:r>
              <a:rPr lang="pl-PL" b="1" i="1" dirty="0" err="1">
                <a:effectLst/>
              </a:rPr>
              <a:t>Peaky</a:t>
            </a:r>
            <a:r>
              <a:rPr lang="pl-PL" b="1" i="1" dirty="0">
                <a:effectLst/>
              </a:rPr>
              <a:t> </a:t>
            </a:r>
            <a:r>
              <a:rPr lang="pl-PL" b="1" i="1" dirty="0" err="1">
                <a:effectLst/>
              </a:rPr>
              <a:t>Blinders</a:t>
            </a:r>
            <a:endParaRPr lang="pl-PL" b="1" dirty="0">
              <a:effectLst/>
            </a:endParaRPr>
          </a:p>
          <a:p>
            <a:r>
              <a:rPr lang="pl-PL" b="1" dirty="0">
                <a:effectLst/>
              </a:rPr>
              <a:t>Miasto pojawia się w wielu piosenkach  </a:t>
            </a:r>
            <a:r>
              <a:rPr lang="pl-PL" b="1" dirty="0">
                <a:effectLst/>
                <a:hlinkClick r:id="rId2"/>
              </a:rPr>
              <a:t>(link do listy)</a:t>
            </a:r>
            <a:endParaRPr lang="pl-PL" b="1" dirty="0">
              <a:effectLst/>
            </a:endParaRPr>
          </a:p>
          <a:p>
            <a:r>
              <a:rPr lang="pl-PL" b="1" dirty="0">
                <a:effectLst/>
              </a:rPr>
              <a:t>Oczywiście to miasto także ma swój klub piłkarski Birmingham City FC funkcjonujący od 1875r.</a:t>
            </a:r>
          </a:p>
          <a:p>
            <a:endParaRPr lang="pl-PL" dirty="0"/>
          </a:p>
        </p:txBody>
      </p:sp>
      <p:pic>
        <p:nvPicPr>
          <p:cNvPr id="5" name="Obraz 4" descr="Obraz zawierający osoba, budynek, mężczyzna, stojące&#10;&#10;Opis wygenerowany automatycznie">
            <a:extLst>
              <a:ext uri="{FF2B5EF4-FFF2-40B4-BE49-F238E27FC236}">
                <a16:creationId xmlns:a16="http://schemas.microsoft.com/office/drawing/2014/main" id="{55D177AC-8BAE-4626-BFF6-70BC44B76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51984" y="2132856"/>
            <a:ext cx="5595783" cy="291047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8998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36CFC4-64F2-4864-845F-1C16C00DB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39" y="1700808"/>
            <a:ext cx="10353762" cy="970450"/>
          </a:xfrm>
        </p:spPr>
        <p:txBody>
          <a:bodyPr/>
          <a:lstStyle/>
          <a:p>
            <a:r>
              <a:rPr lang="pl-PL" dirty="0"/>
              <a:t>The end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D83A69-D771-4ED9-9E14-C80380DEF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3861048"/>
            <a:ext cx="10353762" cy="1120487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 err="1">
                <a:effectLst/>
              </a:rPr>
              <a:t>Thank</a:t>
            </a:r>
            <a:r>
              <a:rPr lang="pl-PL" sz="3600" b="1" dirty="0">
                <a:effectLst/>
              </a:rPr>
              <a:t> </a:t>
            </a:r>
            <a:r>
              <a:rPr lang="pl-PL" sz="3600" b="1" dirty="0" err="1">
                <a:effectLst/>
              </a:rPr>
              <a:t>you</a:t>
            </a:r>
            <a:r>
              <a:rPr lang="pl-PL" sz="3600" b="1" dirty="0">
                <a:effectLst/>
              </a:rPr>
              <a:t> for </a:t>
            </a:r>
            <a:r>
              <a:rPr lang="pl-PL" sz="3600" b="1" dirty="0" err="1">
                <a:effectLst/>
              </a:rPr>
              <a:t>watching</a:t>
            </a:r>
            <a:endParaRPr lang="pl-PL" sz="36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41006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D8B149-D00F-4EA4-A8A0-77B14C122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4133" y="696514"/>
            <a:ext cx="2709333" cy="662781"/>
          </a:xfrm>
        </p:spPr>
        <p:txBody>
          <a:bodyPr>
            <a:normAutofit fontScale="90000"/>
          </a:bodyPr>
          <a:lstStyle/>
          <a:p>
            <a:r>
              <a:rPr lang="pl-PL" dirty="0"/>
              <a:t>Spis treści: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5E1DA4-788C-4482-94A3-9912FA99B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640338" cy="4058751"/>
          </a:xfrm>
        </p:spPr>
        <p:txBody>
          <a:bodyPr/>
          <a:lstStyle/>
          <a:p>
            <a:r>
              <a:rPr lang="pl-PL" b="1" dirty="0" err="1">
                <a:solidFill>
                  <a:schemeClr val="tx1"/>
                </a:solidFill>
                <a:effectLst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Livepool</a:t>
            </a:r>
            <a:r>
              <a:rPr lang="pl-PL" b="1" dirty="0">
                <a:solidFill>
                  <a:schemeClr val="tx1"/>
                </a:solidFill>
                <a:effectLst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ogólne informacje</a:t>
            </a:r>
            <a:endParaRPr lang="pl-PL" b="1" dirty="0">
              <a:solidFill>
                <a:schemeClr val="tx1"/>
              </a:solidFill>
              <a:effectLst/>
            </a:endParaRPr>
          </a:p>
          <a:p>
            <a:r>
              <a:rPr lang="pl-PL" b="1" dirty="0">
                <a:solidFill>
                  <a:schemeClr val="tx1"/>
                </a:solidFill>
                <a:effectLst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Liverpool - zabytki</a:t>
            </a:r>
            <a:endParaRPr lang="pl-PL" b="1" dirty="0">
              <a:solidFill>
                <a:schemeClr val="tx1"/>
              </a:solidFill>
              <a:effectLst/>
            </a:endParaRPr>
          </a:p>
          <a:p>
            <a:r>
              <a:rPr lang="pl-PL" b="1" dirty="0">
                <a:solidFill>
                  <a:schemeClr val="tx1"/>
                </a:solidFill>
                <a:effectLst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Liverpool - ciekawostki</a:t>
            </a:r>
            <a:endParaRPr lang="pl-PL" b="1" dirty="0">
              <a:solidFill>
                <a:schemeClr val="tx1"/>
              </a:solidFill>
              <a:effectLst/>
            </a:endParaRPr>
          </a:p>
          <a:p>
            <a:r>
              <a:rPr lang="pl-PL" b="1" dirty="0">
                <a:solidFill>
                  <a:schemeClr val="tx1"/>
                </a:solidFill>
                <a:effectLst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Birmingham – ogólne informacje</a:t>
            </a:r>
            <a:endParaRPr lang="pl-PL" b="1" dirty="0">
              <a:solidFill>
                <a:schemeClr val="tx1"/>
              </a:solidFill>
              <a:effectLst/>
            </a:endParaRPr>
          </a:p>
          <a:p>
            <a:r>
              <a:rPr lang="pl-PL" b="1" dirty="0">
                <a:solidFill>
                  <a:schemeClr val="tx1"/>
                </a:solidFill>
                <a:effectLst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Birmingham – zabytki</a:t>
            </a:r>
            <a:endParaRPr lang="pl-PL" b="1" dirty="0">
              <a:solidFill>
                <a:schemeClr val="tx1"/>
              </a:solidFill>
              <a:effectLst/>
            </a:endParaRPr>
          </a:p>
          <a:p>
            <a:r>
              <a:rPr lang="pl-PL" b="1" dirty="0">
                <a:solidFill>
                  <a:schemeClr val="tx1"/>
                </a:solidFill>
                <a:effectLst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Birmingham - ciekawostki</a:t>
            </a:r>
            <a:endParaRPr lang="pl-PL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ECB4713A-D97A-451A-9463-1CB5DD923307}"/>
              </a:ext>
            </a:extLst>
          </p:cNvPr>
          <p:cNvSpPr txBox="1">
            <a:spLocks/>
          </p:cNvSpPr>
          <p:nvPr/>
        </p:nvSpPr>
        <p:spPr>
          <a:xfrm>
            <a:off x="5554133" y="1690688"/>
            <a:ext cx="4640338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 err="1">
                <a:solidFill>
                  <a:schemeClr val="tx1"/>
                </a:solidFill>
              </a:rPr>
              <a:t>Livepool</a:t>
            </a:r>
            <a:r>
              <a:rPr lang="pl-PL" b="1" dirty="0">
                <a:solidFill>
                  <a:schemeClr val="tx1"/>
                </a:solidFill>
              </a:rPr>
              <a:t> – </a:t>
            </a:r>
            <a:r>
              <a:rPr lang="pl-PL" b="1" dirty="0" err="1">
                <a:solidFill>
                  <a:schemeClr val="tx1"/>
                </a:solidFill>
              </a:rPr>
              <a:t>general</a:t>
            </a:r>
            <a:r>
              <a:rPr lang="pl-PL" b="1" dirty="0">
                <a:solidFill>
                  <a:schemeClr val="tx1"/>
                </a:solidFill>
              </a:rPr>
              <a:t> </a:t>
            </a:r>
            <a:r>
              <a:rPr lang="pl-PL" b="1" dirty="0" err="1">
                <a:solidFill>
                  <a:schemeClr val="tx1"/>
                </a:solidFill>
              </a:rPr>
              <a:t>information</a:t>
            </a:r>
            <a:endParaRPr lang="pl-PL" b="1" dirty="0">
              <a:solidFill>
                <a:schemeClr val="tx1"/>
              </a:solidFill>
            </a:endParaRPr>
          </a:p>
          <a:p>
            <a:r>
              <a:rPr lang="pl-PL" b="1" dirty="0">
                <a:solidFill>
                  <a:schemeClr val="tx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Liverpool – </a:t>
            </a:r>
            <a:r>
              <a:rPr lang="pl-PL" b="1" dirty="0" err="1">
                <a:solidFill>
                  <a:schemeClr val="tx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monuments</a:t>
            </a:r>
            <a:endParaRPr lang="pl-PL" b="1" dirty="0">
              <a:solidFill>
                <a:schemeClr val="tx1"/>
              </a:solidFill>
            </a:endParaRPr>
          </a:p>
          <a:p>
            <a:r>
              <a:rPr lang="pl-PL" b="1" dirty="0">
                <a:solidFill>
                  <a:schemeClr val="tx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Liverpool – </a:t>
            </a:r>
            <a:r>
              <a:rPr lang="pl-PL" b="1" dirty="0" err="1">
                <a:solidFill>
                  <a:schemeClr val="tx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curiosities</a:t>
            </a:r>
            <a:endParaRPr lang="pl-PL" b="1" dirty="0">
              <a:solidFill>
                <a:schemeClr val="tx1"/>
              </a:solidFill>
            </a:endParaRPr>
          </a:p>
          <a:p>
            <a:r>
              <a:rPr lang="pl-PL" b="1" dirty="0" err="1">
                <a:solidFill>
                  <a:schemeClr val="tx1"/>
                </a:solidFill>
              </a:rPr>
              <a:t>Birmigham</a:t>
            </a:r>
            <a:r>
              <a:rPr lang="pl-PL" b="1" dirty="0">
                <a:solidFill>
                  <a:schemeClr val="tx1"/>
                </a:solidFill>
              </a:rPr>
              <a:t> – </a:t>
            </a:r>
            <a:r>
              <a:rPr lang="pl-PL" b="1" dirty="0" err="1">
                <a:solidFill>
                  <a:schemeClr val="tx1"/>
                </a:solidFill>
              </a:rPr>
              <a:t>general</a:t>
            </a:r>
            <a:r>
              <a:rPr lang="pl-PL" b="1" dirty="0">
                <a:solidFill>
                  <a:schemeClr val="tx1"/>
                </a:solidFill>
              </a:rPr>
              <a:t> </a:t>
            </a:r>
            <a:r>
              <a:rPr lang="pl-PL" b="1" dirty="0" err="1">
                <a:solidFill>
                  <a:schemeClr val="tx1"/>
                </a:solidFill>
              </a:rPr>
              <a:t>information</a:t>
            </a:r>
            <a:endParaRPr lang="pl-PL" b="1" dirty="0">
              <a:solidFill>
                <a:schemeClr val="tx1"/>
              </a:solidFill>
            </a:endParaRPr>
          </a:p>
          <a:p>
            <a:r>
              <a:rPr lang="pl-PL" b="1" dirty="0">
                <a:solidFill>
                  <a:schemeClr val="tx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Birmingham – </a:t>
            </a:r>
            <a:r>
              <a:rPr lang="pl-PL" b="1" dirty="0" err="1">
                <a:solidFill>
                  <a:schemeClr val="tx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monuments</a:t>
            </a:r>
            <a:endParaRPr lang="pl-PL" b="1" dirty="0">
              <a:solidFill>
                <a:schemeClr val="tx1"/>
              </a:solidFill>
            </a:endParaRPr>
          </a:p>
          <a:p>
            <a:r>
              <a:rPr lang="pl-PL" b="1" dirty="0">
                <a:solidFill>
                  <a:schemeClr val="tx1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Birmingham – </a:t>
            </a:r>
            <a:r>
              <a:rPr lang="pl-PL" b="1" dirty="0" err="1">
                <a:solidFill>
                  <a:schemeClr val="tx1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curiosities</a:t>
            </a:r>
            <a:endParaRPr lang="pl-PL" b="1" dirty="0">
              <a:solidFill>
                <a:schemeClr val="tx1"/>
              </a:solidFill>
            </a:endParaRPr>
          </a:p>
          <a:p>
            <a:pPr marL="36900" indent="0">
              <a:buFont typeface="Wingdings 2" charset="2"/>
              <a:buNone/>
            </a:pPr>
            <a:endParaRPr lang="pl-PL" dirty="0"/>
          </a:p>
        </p:txBody>
      </p:sp>
      <p:sp>
        <p:nvSpPr>
          <p:cNvPr id="6" name="Strzałka: w lewo 5">
            <a:hlinkClick r:id="rId8" action="ppaction://hlinksldjump"/>
            <a:extLst>
              <a:ext uri="{FF2B5EF4-FFF2-40B4-BE49-F238E27FC236}">
                <a16:creationId xmlns:a16="http://schemas.microsoft.com/office/drawing/2014/main" id="{7AF6F456-F006-412B-9893-8E3A3C84B213}"/>
              </a:ext>
            </a:extLst>
          </p:cNvPr>
          <p:cNvSpPr/>
          <p:nvPr/>
        </p:nvSpPr>
        <p:spPr>
          <a:xfrm>
            <a:off x="0" y="32416"/>
            <a:ext cx="194733" cy="868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EAB42598-2A1F-4189-9490-03280E58EEE3}"/>
              </a:ext>
            </a:extLst>
          </p:cNvPr>
          <p:cNvSpPr txBox="1">
            <a:spLocks/>
          </p:cNvSpPr>
          <p:nvPr/>
        </p:nvSpPr>
        <p:spPr>
          <a:xfrm>
            <a:off x="838200" y="696515"/>
            <a:ext cx="3944862" cy="66278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dirty="0" err="1"/>
              <a:t>Table</a:t>
            </a:r>
            <a:r>
              <a:rPr lang="pl-PL" dirty="0"/>
              <a:t> of </a:t>
            </a:r>
            <a:r>
              <a:rPr lang="pl-PL" dirty="0" err="1"/>
              <a:t>contens</a:t>
            </a:r>
            <a:r>
              <a:rPr lang="pl-PL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03086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218D10-912F-4D3C-A2DE-31F13BFE3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137" y="584054"/>
            <a:ext cx="5406979" cy="970450"/>
          </a:xfrm>
        </p:spPr>
        <p:txBody>
          <a:bodyPr>
            <a:normAutofit/>
          </a:bodyPr>
          <a:lstStyle/>
          <a:p>
            <a:r>
              <a:rPr lang="pl-PL" sz="3200" dirty="0"/>
              <a:t>Liverpool – informacje ogólne</a:t>
            </a:r>
          </a:p>
        </p:txBody>
      </p: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16A3B8C5-8E99-4EE7-8D07-D4627A574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6055" y="1670671"/>
            <a:ext cx="3752061" cy="3959661"/>
          </a:xfrm>
        </p:spPr>
        <p:txBody>
          <a:bodyPr>
            <a:noAutofit/>
          </a:bodyPr>
          <a:lstStyle/>
          <a:p>
            <a:r>
              <a:rPr lang="pl-PL" dirty="0">
                <a:solidFill>
                  <a:schemeClr val="tx1"/>
                </a:solidFill>
                <a:effectLst/>
              </a:rPr>
              <a:t>Miasto położone na zachodnim wybrzeżu północnej </a:t>
            </a:r>
            <a:r>
              <a:rPr lang="en-GB" dirty="0" err="1">
                <a:solidFill>
                  <a:schemeClr val="tx1"/>
                </a:solidFill>
                <a:effectLst/>
              </a:rPr>
              <a:t>Angli</a:t>
            </a:r>
            <a:r>
              <a:rPr lang="pl-PL" dirty="0">
                <a:solidFill>
                  <a:schemeClr val="tx1"/>
                </a:solidFill>
                <a:effectLst/>
              </a:rPr>
              <a:t>i ok. 340 km od Londynu.</a:t>
            </a:r>
          </a:p>
          <a:p>
            <a:r>
              <a:rPr lang="pl-PL" dirty="0">
                <a:solidFill>
                  <a:schemeClr val="tx1"/>
                </a:solidFill>
                <a:effectLst/>
              </a:rPr>
              <a:t>Jest drugim po Londynie ośrodkiem portowym Wielkiej Brytanii i jednym z najważniejszych takich ośrodków w historii (dzięki handlowi niewolnikami, a także handlowi i komunikacji pasażerskiej z Ameryką). 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30D4281D-1A98-49A3-809E-9643036A06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646" y="1670672"/>
            <a:ext cx="3752060" cy="4603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5B0969D-9106-4F55-A6CF-55008F005F83}"/>
              </a:ext>
            </a:extLst>
          </p:cNvPr>
          <p:cNvSpPr txBox="1"/>
          <p:nvPr/>
        </p:nvSpPr>
        <p:spPr>
          <a:xfrm>
            <a:off x="5769310" y="4387587"/>
            <a:ext cx="811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solidFill>
                  <a:schemeClr val="bg1"/>
                </a:solidFill>
                <a:highlight>
                  <a:srgbClr val="FFFF00"/>
                </a:highlight>
                <a:latin typeface="Aharoni" panose="020B0604020202020204" pitchFamily="2" charset="-79"/>
                <a:cs typeface="Aharoni" panose="020B0604020202020204" pitchFamily="2" charset="-79"/>
              </a:rPr>
              <a:t>Liverpool</a:t>
            </a:r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B1F1B63C-65FE-40AE-BA2B-5DFAF935B825}"/>
              </a:ext>
            </a:extLst>
          </p:cNvPr>
          <p:cNvSpPr txBox="1">
            <a:spLocks/>
          </p:cNvSpPr>
          <p:nvPr/>
        </p:nvSpPr>
        <p:spPr>
          <a:xfrm>
            <a:off x="0" y="584054"/>
            <a:ext cx="5852159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3200" dirty="0"/>
              <a:t>Liverpool – </a:t>
            </a:r>
            <a:r>
              <a:rPr lang="pl-PL" sz="3200" dirty="0" err="1"/>
              <a:t>general</a:t>
            </a:r>
            <a:r>
              <a:rPr lang="pl-PL" sz="3200" dirty="0"/>
              <a:t> </a:t>
            </a:r>
            <a:r>
              <a:rPr lang="pl-PL" sz="3200" dirty="0" err="1"/>
              <a:t>informations</a:t>
            </a:r>
            <a:endParaRPr lang="pl-PL" sz="3200" dirty="0"/>
          </a:p>
        </p:txBody>
      </p:sp>
      <p:sp>
        <p:nvSpPr>
          <p:cNvPr id="8" name="Symbol zastępczy zawartości 10">
            <a:extLst>
              <a:ext uri="{FF2B5EF4-FFF2-40B4-BE49-F238E27FC236}">
                <a16:creationId xmlns:a16="http://schemas.microsoft.com/office/drawing/2014/main" id="{FD2B8CE4-9AE6-4E32-8241-1BBD74BE3C08}"/>
              </a:ext>
            </a:extLst>
          </p:cNvPr>
          <p:cNvSpPr txBox="1">
            <a:spLocks/>
          </p:cNvSpPr>
          <p:nvPr/>
        </p:nvSpPr>
        <p:spPr>
          <a:xfrm>
            <a:off x="2072303" y="2062699"/>
            <a:ext cx="3752061" cy="254033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endParaRPr lang="pl-PL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Symbol zastępczy zawartości 10">
            <a:extLst>
              <a:ext uri="{FF2B5EF4-FFF2-40B4-BE49-F238E27FC236}">
                <a16:creationId xmlns:a16="http://schemas.microsoft.com/office/drawing/2014/main" id="{A14BA06D-F806-4B76-94A6-EC49D68AB3E5}"/>
              </a:ext>
            </a:extLst>
          </p:cNvPr>
          <p:cNvSpPr txBox="1">
            <a:spLocks/>
          </p:cNvSpPr>
          <p:nvPr/>
        </p:nvSpPr>
        <p:spPr>
          <a:xfrm>
            <a:off x="352910" y="1670672"/>
            <a:ext cx="3642387" cy="395966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City </a:t>
            </a:r>
            <a:r>
              <a:rPr lang="pl-P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lokat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 at </a:t>
            </a:r>
            <a:r>
              <a:rPr lang="pl-P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western coast of northern England</a:t>
            </a:r>
            <a:r>
              <a:rPr lang="pl-P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340</a:t>
            </a:r>
            <a:r>
              <a:rPr lang="pl-P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 from London. </a:t>
            </a:r>
            <a:endParaRPr lang="pl-P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</a:t>
            </a:r>
            <a:r>
              <a:rPr lang="pl-P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second largest port in</a:t>
            </a:r>
            <a:r>
              <a:rPr lang="pl-P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UK after London and one of the most important port centers in </a:t>
            </a:r>
            <a:r>
              <a:rPr lang="pl-PL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l-P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(thanks to </a:t>
            </a:r>
            <a:r>
              <a:rPr lang="pl-PL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l-P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slave trade, as well as</a:t>
            </a:r>
            <a:r>
              <a:rPr lang="pl-P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trade and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passangers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transport with </a:t>
            </a:r>
            <a:r>
              <a:rPr lang="pl-P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USA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  <p:sp>
        <p:nvSpPr>
          <p:cNvPr id="3" name="Strzałka: w lewo 2">
            <a:hlinkClick r:id="rId3" action="ppaction://hlinksldjump"/>
            <a:extLst>
              <a:ext uri="{FF2B5EF4-FFF2-40B4-BE49-F238E27FC236}">
                <a16:creationId xmlns:a16="http://schemas.microsoft.com/office/drawing/2014/main" id="{28C6B665-828F-453C-A264-3D5EFF38489B}"/>
              </a:ext>
            </a:extLst>
          </p:cNvPr>
          <p:cNvSpPr/>
          <p:nvPr/>
        </p:nvSpPr>
        <p:spPr>
          <a:xfrm>
            <a:off x="0" y="32416"/>
            <a:ext cx="194733" cy="868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4372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DEFC60-E0B8-4B65-A25E-5A06FAE6C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Liverpool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Cathedral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Williamson’s Tunnels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Magical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Beatles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Museum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Beatles Story</a:t>
            </a:r>
          </a:p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St.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George's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Hall</a:t>
            </a:r>
          </a:p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Slavery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Museum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Calderstones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Park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C28BA4D8-E69E-4797-9F58-A487C489FFCB}"/>
              </a:ext>
            </a:extLst>
          </p:cNvPr>
          <p:cNvSpPr txBox="1">
            <a:spLocks/>
          </p:cNvSpPr>
          <p:nvPr/>
        </p:nvSpPr>
        <p:spPr>
          <a:xfrm>
            <a:off x="924443" y="761999"/>
            <a:ext cx="5251117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dirty="0"/>
              <a:t>Liverpool - </a:t>
            </a:r>
            <a:r>
              <a:rPr lang="pl-PL" dirty="0" err="1"/>
              <a:t>monuments</a:t>
            </a:r>
            <a:r>
              <a:rPr lang="pl-PL" dirty="0"/>
              <a:t>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616952B-C688-4DE2-893D-0A8F510834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146" y="3363085"/>
            <a:ext cx="3252502" cy="2678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6A282DF-6C4C-4818-A06E-3FFAC1557C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7728" y="4347628"/>
            <a:ext cx="4484992" cy="1932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48CC5606-332E-46F9-9023-AE6CA2FF403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14608" y="1714625"/>
            <a:ext cx="27432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BC1E3B47-F87E-4193-95B1-5D4F1E0848C4}"/>
              </a:ext>
            </a:extLst>
          </p:cNvPr>
          <p:cNvSpPr/>
          <p:nvPr/>
        </p:nvSpPr>
        <p:spPr>
          <a:xfrm>
            <a:off x="8976320" y="6237312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i="1" dirty="0" err="1"/>
              <a:t>Magical</a:t>
            </a:r>
            <a:r>
              <a:rPr lang="pl-PL" i="1" dirty="0"/>
              <a:t> Beatles </a:t>
            </a:r>
            <a:r>
              <a:rPr lang="pl-PL" i="1" dirty="0" err="1"/>
              <a:t>Museum</a:t>
            </a:r>
            <a:endParaRPr lang="pl-PL" i="1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9E49618-0368-40B4-AC17-9A65170F72F9}"/>
              </a:ext>
            </a:extLst>
          </p:cNvPr>
          <p:cNvSpPr/>
          <p:nvPr/>
        </p:nvSpPr>
        <p:spPr>
          <a:xfrm>
            <a:off x="4642844" y="6426536"/>
            <a:ext cx="2895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i="1" dirty="0"/>
              <a:t>International </a:t>
            </a:r>
            <a:r>
              <a:rPr lang="pl-PL" i="1" dirty="0" err="1"/>
              <a:t>Slavery</a:t>
            </a:r>
            <a:r>
              <a:rPr lang="pl-PL" i="1" dirty="0"/>
              <a:t> </a:t>
            </a:r>
            <a:r>
              <a:rPr lang="pl-PL" i="1" dirty="0" err="1"/>
              <a:t>Museum</a:t>
            </a:r>
            <a:endParaRPr lang="pl-PL" i="1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2F1A0C9B-3921-4F99-AFFA-3BD07BB1CE6B}"/>
              </a:ext>
            </a:extLst>
          </p:cNvPr>
          <p:cNvSpPr/>
          <p:nvPr/>
        </p:nvSpPr>
        <p:spPr>
          <a:xfrm>
            <a:off x="5447928" y="3861048"/>
            <a:ext cx="1763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i="1" dirty="0" err="1"/>
              <a:t>Calderstones</a:t>
            </a:r>
            <a:r>
              <a:rPr lang="pl-PL" i="1" dirty="0"/>
              <a:t> Park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659B3DDD-3252-4A78-B6A8-8B9B398F5E48}"/>
              </a:ext>
            </a:extLst>
          </p:cNvPr>
          <p:cNvSpPr/>
          <p:nvPr/>
        </p:nvSpPr>
        <p:spPr>
          <a:xfrm>
            <a:off x="9199240" y="2743325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i="1" dirty="0"/>
              <a:t>St. </a:t>
            </a:r>
            <a:r>
              <a:rPr lang="pl-PL" i="1" dirty="0" err="1"/>
              <a:t>George's</a:t>
            </a:r>
            <a:r>
              <a:rPr lang="pl-PL" i="1" dirty="0"/>
              <a:t> Hall</a:t>
            </a:r>
          </a:p>
        </p:txBody>
      </p:sp>
      <p:sp>
        <p:nvSpPr>
          <p:cNvPr id="15" name="Strzałka: w lewo 14">
            <a:hlinkClick r:id="rId5" action="ppaction://hlinksldjump"/>
            <a:extLst>
              <a:ext uri="{FF2B5EF4-FFF2-40B4-BE49-F238E27FC236}">
                <a16:creationId xmlns:a16="http://schemas.microsoft.com/office/drawing/2014/main" id="{04611A85-AA6E-4DD3-877A-F7CAACC51981}"/>
              </a:ext>
            </a:extLst>
          </p:cNvPr>
          <p:cNvSpPr/>
          <p:nvPr/>
        </p:nvSpPr>
        <p:spPr>
          <a:xfrm>
            <a:off x="0" y="32416"/>
            <a:ext cx="194733" cy="868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Obraz zawierający niebo, budynek, zewnętrzne, podłoże&#10;&#10;Opis wygenerowany automatycznie">
            <a:extLst>
              <a:ext uri="{FF2B5EF4-FFF2-40B4-BE49-F238E27FC236}">
                <a16:creationId xmlns:a16="http://schemas.microsoft.com/office/drawing/2014/main" id="{9E2FD358-7650-49B1-8BF8-E23E703160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153273" y="308090"/>
            <a:ext cx="3444830" cy="233739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7D9733B2-B9F4-4D86-989F-620B338F0ECD}"/>
              </a:ext>
            </a:extLst>
          </p:cNvPr>
          <p:cNvSpPr txBox="1"/>
          <p:nvPr/>
        </p:nvSpPr>
        <p:spPr>
          <a:xfrm>
            <a:off x="6600056" y="5318248"/>
            <a:ext cx="47190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7" tooltip="http://commons.wikimedia.org/wiki/File:St_Georges_Hall_Liverpool_3_(6727529617).jpg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8" tooltip="https://creativecommons.org/licenses/by-sa/3.0/"/>
              </a:rPr>
              <a:t>CC BY-SA</a:t>
            </a:r>
            <a:endParaRPr lang="pl-PL" sz="900"/>
          </a:p>
        </p:txBody>
      </p:sp>
    </p:spTree>
    <p:extLst>
      <p:ext uri="{BB962C8B-B14F-4D97-AF65-F5344CB8AC3E}">
        <p14:creationId xmlns:p14="http://schemas.microsoft.com/office/powerpoint/2010/main" val="940796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2B3214-32C9-4F61-A164-64CFFF833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Liverpool - zabytki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93B1F5-6DA8-4BD1-96BE-E2B707A57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94" y="1412776"/>
            <a:ext cx="10353762" cy="4058751"/>
          </a:xfrm>
        </p:spPr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Katedra w Liverpool </a:t>
            </a:r>
          </a:p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Tunele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Williamson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Magiczne Muzeum Beatlesów „The Beatles Story”</a:t>
            </a:r>
          </a:p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 Świętego Jerzego </a:t>
            </a:r>
          </a:p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Międzynarodowe Muzeum Niewolnictwa</a:t>
            </a:r>
          </a:p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Calderstones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pic>
        <p:nvPicPr>
          <p:cNvPr id="5" name="Obraz 4" descr="Obraz zawierający budynek, niebo, zewnętrzne, trawa&#10;&#10;Opis wygenerowany automatycznie">
            <a:extLst>
              <a:ext uri="{FF2B5EF4-FFF2-40B4-BE49-F238E27FC236}">
                <a16:creationId xmlns:a16="http://schemas.microsoft.com/office/drawing/2014/main" id="{CA9129AA-C262-49F9-B898-2A89AAFBB9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76120" y="1412776"/>
            <a:ext cx="4464238" cy="238512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4DE4E1C-C36B-4A5B-87A4-005BFC13936A}"/>
              </a:ext>
            </a:extLst>
          </p:cNvPr>
          <p:cNvSpPr txBox="1"/>
          <p:nvPr/>
        </p:nvSpPr>
        <p:spPr>
          <a:xfrm>
            <a:off x="8760296" y="784489"/>
            <a:ext cx="3136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Katedra w Liverpool</a:t>
            </a:r>
          </a:p>
        </p:txBody>
      </p:sp>
      <p:pic>
        <p:nvPicPr>
          <p:cNvPr id="8" name="Obraz 7" descr="Obraz zawierający budynek, zewnętrzne, cegła, ulica&#10;&#10;Opis wygenerowany automatycznie">
            <a:extLst>
              <a:ext uri="{FF2B5EF4-FFF2-40B4-BE49-F238E27FC236}">
                <a16:creationId xmlns:a16="http://schemas.microsoft.com/office/drawing/2014/main" id="{27E32893-2D0B-47D6-9F4C-B0605AD6A4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737992" y="4055429"/>
            <a:ext cx="6876256" cy="266429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0004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25934769-4E85-4AA2-A8BB-440B7D83C341}"/>
              </a:ext>
            </a:extLst>
          </p:cNvPr>
          <p:cNvSpPr txBox="1">
            <a:spLocks/>
          </p:cNvSpPr>
          <p:nvPr/>
        </p:nvSpPr>
        <p:spPr>
          <a:xfrm>
            <a:off x="3504897" y="620688"/>
            <a:ext cx="5182205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dirty="0"/>
              <a:t>Liverpool – </a:t>
            </a:r>
            <a:r>
              <a:rPr lang="pl-PL" dirty="0" err="1"/>
              <a:t>curiosities</a:t>
            </a:r>
            <a:endParaRPr lang="pl-PL" dirty="0"/>
          </a:p>
        </p:txBody>
      </p:sp>
      <p:sp>
        <p:nvSpPr>
          <p:cNvPr id="15" name="Strzałka: w lewo 14">
            <a:hlinkClick r:id="rId2" action="ppaction://hlinksldjump"/>
            <a:extLst>
              <a:ext uri="{FF2B5EF4-FFF2-40B4-BE49-F238E27FC236}">
                <a16:creationId xmlns:a16="http://schemas.microsoft.com/office/drawing/2014/main" id="{E6579BB5-D393-460B-A620-D74974545454}"/>
              </a:ext>
            </a:extLst>
          </p:cNvPr>
          <p:cNvSpPr/>
          <p:nvPr/>
        </p:nvSpPr>
        <p:spPr>
          <a:xfrm>
            <a:off x="0" y="32416"/>
            <a:ext cx="194733" cy="868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188B656F-14CE-40AB-9BEA-AF9271C5B6D8}"/>
              </a:ext>
            </a:extLst>
          </p:cNvPr>
          <p:cNvSpPr txBox="1">
            <a:spLocks/>
          </p:cNvSpPr>
          <p:nvPr/>
        </p:nvSpPr>
        <p:spPr>
          <a:xfrm>
            <a:off x="467074" y="1575653"/>
            <a:ext cx="5176881" cy="325441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effectLst/>
              </a:rPr>
              <a:t>A well-known Beatles band was formed in Liverpool</a:t>
            </a:r>
            <a:endParaRPr lang="pl-PL" b="1" dirty="0">
              <a:effectLst/>
            </a:endParaRPr>
          </a:p>
          <a:p>
            <a:r>
              <a:rPr lang="en-US" b="1" dirty="0">
                <a:effectLst/>
              </a:rPr>
              <a:t>Liverpool FC is one of the oldest football clubs (1892)</a:t>
            </a:r>
            <a:endParaRPr lang="pl-PL" b="1" dirty="0"/>
          </a:p>
          <a:p>
            <a:r>
              <a:rPr lang="en-US" b="1" dirty="0">
                <a:effectLst/>
              </a:rPr>
              <a:t>In 2008, the film </a:t>
            </a:r>
            <a:r>
              <a:rPr lang="en-US" b="1" i="1" dirty="0">
                <a:effectLst/>
              </a:rPr>
              <a:t>Liverpool</a:t>
            </a:r>
            <a:r>
              <a:rPr lang="en-US" b="1" dirty="0">
                <a:effectLst/>
              </a:rPr>
              <a:t> was made, however, it was shot in Argentina</a:t>
            </a:r>
            <a:endParaRPr lang="pl-PL" b="1" dirty="0"/>
          </a:p>
          <a:p>
            <a:r>
              <a:rPr lang="pl-PL" b="1" dirty="0">
                <a:effectLst/>
              </a:rPr>
              <a:t>I</a:t>
            </a:r>
            <a:r>
              <a:rPr lang="en-US" b="1" dirty="0">
                <a:effectLst/>
              </a:rPr>
              <a:t>n 2008 Liverpool was appointed the European C</a:t>
            </a:r>
            <a:r>
              <a:rPr lang="pl-PL" b="1" dirty="0" err="1">
                <a:effectLst/>
              </a:rPr>
              <a:t>apital</a:t>
            </a:r>
            <a:r>
              <a:rPr lang="en-US" b="1" dirty="0">
                <a:effectLst/>
              </a:rPr>
              <a:t> of Culture</a:t>
            </a:r>
            <a:endParaRPr lang="pl-PL" b="1" dirty="0"/>
          </a:p>
        </p:txBody>
      </p:sp>
      <p:pic>
        <p:nvPicPr>
          <p:cNvPr id="5" name="Obraz 4" descr="Obraz zawierający osoba, zewnętrzne, trzymający, mężczyzna&#10;&#10;Opis wygenerowany automatycznie">
            <a:extLst>
              <a:ext uri="{FF2B5EF4-FFF2-40B4-BE49-F238E27FC236}">
                <a16:creationId xmlns:a16="http://schemas.microsoft.com/office/drawing/2014/main" id="{EC9F75B6-7F90-4BEA-9FDA-0E6686F5F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48128" y="1484784"/>
            <a:ext cx="4248472" cy="180571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8D7A9926-AD6D-4EDA-9FB1-812A218B214A}"/>
              </a:ext>
            </a:extLst>
          </p:cNvPr>
          <p:cNvSpPr txBox="1"/>
          <p:nvPr/>
        </p:nvSpPr>
        <p:spPr>
          <a:xfrm>
            <a:off x="8262892" y="3441728"/>
            <a:ext cx="2218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The Beatles</a:t>
            </a:r>
          </a:p>
        </p:txBody>
      </p:sp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3515AF91-0ACD-4460-B365-C17BF610F5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054546" y="3023007"/>
            <a:ext cx="3240360" cy="3645024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45A31EC5-6987-4F35-9601-92820DF774CF}"/>
              </a:ext>
            </a:extLst>
          </p:cNvPr>
          <p:cNvSpPr txBox="1"/>
          <p:nvPr/>
        </p:nvSpPr>
        <p:spPr>
          <a:xfrm>
            <a:off x="8023567" y="487359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Liverpool FC</a:t>
            </a:r>
          </a:p>
        </p:txBody>
      </p:sp>
    </p:spTree>
    <p:extLst>
      <p:ext uri="{BB962C8B-B14F-4D97-AF65-F5344CB8AC3E}">
        <p14:creationId xmlns:p14="http://schemas.microsoft.com/office/powerpoint/2010/main" val="2015130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47E3D5-3A37-4946-B024-7E153552C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Liverpool – ciekawostki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84F14D-32A1-41C5-892E-2DBFB8355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4750157" cy="4058751"/>
          </a:xfrm>
        </p:spPr>
        <p:txBody>
          <a:bodyPr/>
          <a:lstStyle/>
          <a:p>
            <a:r>
              <a:rPr lang="pl-PL" b="1" dirty="0"/>
              <a:t>W Liverpoolu powstał znany zespół Beatles</a:t>
            </a:r>
          </a:p>
          <a:p>
            <a:r>
              <a:rPr lang="pl-PL" b="1" dirty="0"/>
              <a:t>Swoją siedzibę ma tam Klub Piłkarski Liverpool,  jeden z najstarszych klubów piłkarskich (założony w 1892 r)</a:t>
            </a:r>
          </a:p>
          <a:p>
            <a:r>
              <a:rPr lang="pl-PL" b="1" dirty="0"/>
              <a:t>W 2008 r powstał film </a:t>
            </a:r>
            <a:r>
              <a:rPr lang="pl-PL" b="1" i="1" dirty="0"/>
              <a:t>Liverpool</a:t>
            </a:r>
            <a:r>
              <a:rPr lang="pl-PL" b="1" dirty="0"/>
              <a:t> jednakże był kręcony w Argentynie</a:t>
            </a:r>
          </a:p>
          <a:p>
            <a:r>
              <a:rPr lang="pl-PL" b="1" dirty="0"/>
              <a:t>Liverpool w 2008 r został mianowany </a:t>
            </a:r>
            <a:r>
              <a:rPr lang="pl-PL" b="1" i="1" dirty="0"/>
              <a:t>Europejską Stolicą Kultury</a:t>
            </a:r>
            <a:endParaRPr lang="pl-PL" b="1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9726EEC-49ED-4DB4-8612-BA8322413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20136" y="1493045"/>
            <a:ext cx="4119780" cy="231737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562F943-612A-41CB-8AD0-C6D08F6E7866}"/>
              </a:ext>
            </a:extLst>
          </p:cNvPr>
          <p:cNvSpPr txBox="1"/>
          <p:nvPr/>
        </p:nvSpPr>
        <p:spPr>
          <a:xfrm>
            <a:off x="7787475" y="3933056"/>
            <a:ext cx="3480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The Liverpool film</a:t>
            </a:r>
          </a:p>
        </p:txBody>
      </p:sp>
      <p:pic>
        <p:nvPicPr>
          <p:cNvPr id="8" name="Obraz 7" descr="Obraz zawierający budynek, zewnętrzne, niebo&#10;&#10;Opis wygenerowany automatycznie">
            <a:extLst>
              <a:ext uri="{FF2B5EF4-FFF2-40B4-BE49-F238E27FC236}">
                <a16:creationId xmlns:a16="http://schemas.microsoft.com/office/drawing/2014/main" id="{2BA09879-8D2C-49AB-A0C2-5B93FBEE31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10253" y="4353856"/>
            <a:ext cx="3096344" cy="21717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E8E5A0E-FDDC-4E50-814D-060A9BE8D780}"/>
              </a:ext>
            </a:extLst>
          </p:cNvPr>
          <p:cNvSpPr txBox="1"/>
          <p:nvPr/>
        </p:nvSpPr>
        <p:spPr>
          <a:xfrm>
            <a:off x="8904312" y="5235638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Europejska stolica kultury 2008</a:t>
            </a:r>
          </a:p>
        </p:txBody>
      </p:sp>
    </p:spTree>
    <p:extLst>
      <p:ext uri="{BB962C8B-B14F-4D97-AF65-F5344CB8AC3E}">
        <p14:creationId xmlns:p14="http://schemas.microsoft.com/office/powerpoint/2010/main" val="4246271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691924-A4D8-447F-93CC-1B2DBB0DA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676" y="479975"/>
            <a:ext cx="6101324" cy="970450"/>
          </a:xfrm>
        </p:spPr>
        <p:txBody>
          <a:bodyPr>
            <a:normAutofit fontScale="90000"/>
          </a:bodyPr>
          <a:lstStyle/>
          <a:p>
            <a:r>
              <a:rPr lang="pl-PL" dirty="0"/>
              <a:t>Birmingham – ogólne informacje</a:t>
            </a:r>
          </a:p>
        </p:txBody>
      </p:sp>
      <p:sp>
        <p:nvSpPr>
          <p:cNvPr id="4" name="Strzałka: w lewo 3">
            <a:hlinkClick r:id="rId2" action="ppaction://hlinksldjump"/>
            <a:extLst>
              <a:ext uri="{FF2B5EF4-FFF2-40B4-BE49-F238E27FC236}">
                <a16:creationId xmlns:a16="http://schemas.microsoft.com/office/drawing/2014/main" id="{FCB3A093-1100-42BF-B891-7A90E862D3C4}"/>
              </a:ext>
            </a:extLst>
          </p:cNvPr>
          <p:cNvSpPr/>
          <p:nvPr/>
        </p:nvSpPr>
        <p:spPr>
          <a:xfrm>
            <a:off x="0" y="32416"/>
            <a:ext cx="194733" cy="868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3B0161B2-9D1B-4D72-B56B-E947573096CC}"/>
              </a:ext>
            </a:extLst>
          </p:cNvPr>
          <p:cNvSpPr txBox="1">
            <a:spLocks/>
          </p:cNvSpPr>
          <p:nvPr/>
        </p:nvSpPr>
        <p:spPr>
          <a:xfrm>
            <a:off x="194733" y="479975"/>
            <a:ext cx="6101324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dirty="0"/>
              <a:t>Birmingham – </a:t>
            </a:r>
            <a:r>
              <a:rPr lang="pl-PL" dirty="0" err="1"/>
              <a:t>general</a:t>
            </a:r>
            <a:r>
              <a:rPr lang="pl-PL" dirty="0"/>
              <a:t> </a:t>
            </a:r>
            <a:r>
              <a:rPr lang="pl-PL" dirty="0" err="1"/>
              <a:t>informations</a:t>
            </a:r>
            <a:endParaRPr lang="pl-PL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869981D2-06FB-4E85-8DEC-518C8619A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822" y="1811098"/>
            <a:ext cx="3886061" cy="4499144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</a:rPr>
              <a:t>The city is located </a:t>
            </a:r>
            <a:r>
              <a:rPr lang="pl-PL" b="1" dirty="0">
                <a:effectLst/>
              </a:rPr>
              <a:t>in </a:t>
            </a:r>
            <a:r>
              <a:rPr lang="pl-PL" b="1" dirty="0" err="1">
                <a:effectLst/>
              </a:rPr>
              <a:t>the</a:t>
            </a:r>
            <a:r>
              <a:rPr lang="en-US" b="1" dirty="0">
                <a:effectLst/>
              </a:rPr>
              <a:t> west of England.</a:t>
            </a:r>
            <a:endParaRPr lang="pl-PL" b="1" dirty="0"/>
          </a:p>
          <a:p>
            <a:r>
              <a:rPr lang="en-US" b="1" dirty="0">
                <a:effectLst/>
              </a:rPr>
              <a:t>The second city after London in terms of population.</a:t>
            </a:r>
            <a:endParaRPr lang="pl-PL" b="1" dirty="0"/>
          </a:p>
          <a:p>
            <a:r>
              <a:rPr lang="en-US" b="1" dirty="0">
                <a:effectLst/>
              </a:rPr>
              <a:t>Birmingham has an extensive channel system, which in total is longer than the canals in Venice.</a:t>
            </a:r>
            <a:endParaRPr lang="pl-PL" b="1" dirty="0">
              <a:effectLst/>
            </a:endParaRPr>
          </a:p>
          <a:p>
            <a:r>
              <a:rPr lang="en-US" b="1" dirty="0">
                <a:effectLst/>
              </a:rPr>
              <a:t>James Watt an engineer and inventor</a:t>
            </a:r>
            <a:r>
              <a:rPr lang="pl-PL" b="1" dirty="0">
                <a:effectLst/>
              </a:rPr>
              <a:t> </a:t>
            </a:r>
            <a:r>
              <a:rPr lang="en-US" b="1" dirty="0">
                <a:effectLst/>
              </a:rPr>
              <a:t>was born </a:t>
            </a:r>
            <a:r>
              <a:rPr lang="pl-PL" b="1" dirty="0" err="1">
                <a:effectLst/>
              </a:rPr>
              <a:t>there</a:t>
            </a:r>
            <a:endParaRPr lang="pl-PL" b="1" dirty="0"/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8809A4E2-DFA4-4FEF-9D45-64EA871993A0}"/>
              </a:ext>
            </a:extLst>
          </p:cNvPr>
          <p:cNvSpPr txBox="1">
            <a:spLocks/>
          </p:cNvSpPr>
          <p:nvPr/>
        </p:nvSpPr>
        <p:spPr>
          <a:xfrm>
            <a:off x="7845982" y="1786588"/>
            <a:ext cx="4346018" cy="442383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/>
              <a:t>Miasto leży niedaleko w zachodniej Anglii. </a:t>
            </a:r>
          </a:p>
          <a:p>
            <a:r>
              <a:rPr lang="pl-PL" b="1" dirty="0"/>
              <a:t>Drugie po Londynie miasto pod względem ludności. </a:t>
            </a:r>
          </a:p>
          <a:p>
            <a:r>
              <a:rPr lang="pl-PL" b="1" dirty="0"/>
              <a:t>Birmingham ma rozbudowany system kanałów, które łącznie są dłuższe od kanałów w Wenecji. </a:t>
            </a:r>
          </a:p>
          <a:p>
            <a:r>
              <a:rPr lang="pl-PL" b="1" dirty="0"/>
              <a:t>Urodził się tam James Watt – inżynier i wynalazca</a:t>
            </a:r>
          </a:p>
          <a:p>
            <a:endParaRPr lang="pl-PL" dirty="0"/>
          </a:p>
        </p:txBody>
      </p:sp>
      <p:pic>
        <p:nvPicPr>
          <p:cNvPr id="6" name="Obraz 5" descr="Obraz zawierający tekst, mapa&#10;&#10;Opis wygenerowany automatycznie">
            <a:extLst>
              <a:ext uri="{FF2B5EF4-FFF2-40B4-BE49-F238E27FC236}">
                <a16:creationId xmlns:a16="http://schemas.microsoft.com/office/drawing/2014/main" id="{7DA1046B-6542-4813-8937-3AD69EAA42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82646" y="1196752"/>
            <a:ext cx="3763336" cy="518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0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załka: w lewo 3">
            <a:hlinkClick r:id="rId2" action="ppaction://hlinksldjump"/>
            <a:extLst>
              <a:ext uri="{FF2B5EF4-FFF2-40B4-BE49-F238E27FC236}">
                <a16:creationId xmlns:a16="http://schemas.microsoft.com/office/drawing/2014/main" id="{2AE44CC8-8118-4A02-B84E-BBB74AC77CA1}"/>
              </a:ext>
            </a:extLst>
          </p:cNvPr>
          <p:cNvSpPr/>
          <p:nvPr/>
        </p:nvSpPr>
        <p:spPr>
          <a:xfrm>
            <a:off x="0" y="32416"/>
            <a:ext cx="194733" cy="868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6">
            <a:extLst>
              <a:ext uri="{FF2B5EF4-FFF2-40B4-BE49-F238E27FC236}">
                <a16:creationId xmlns:a16="http://schemas.microsoft.com/office/drawing/2014/main" id="{0A155A68-AF2B-4B63-80B0-CB92F42C3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1608945"/>
            <a:ext cx="609822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err="1">
                <a:effectLst/>
              </a:rPr>
              <a:t>Cadbury</a:t>
            </a:r>
            <a:r>
              <a:rPr lang="pl-PL" b="1" dirty="0">
                <a:effectLst/>
              </a:rPr>
              <a:t> World –  </a:t>
            </a:r>
            <a:r>
              <a:rPr lang="pl-PL" b="1" dirty="0" err="1">
                <a:effectLst/>
              </a:rPr>
              <a:t>chocolate</a:t>
            </a:r>
            <a:r>
              <a:rPr lang="pl-PL" b="1" dirty="0">
                <a:effectLst/>
              </a:rPr>
              <a:t> </a:t>
            </a:r>
            <a:r>
              <a:rPr lang="pl-PL" b="1" dirty="0" err="1">
                <a:effectLst/>
              </a:rPr>
              <a:t>museum</a:t>
            </a:r>
            <a:endParaRPr lang="pl-PL" b="1" dirty="0">
              <a:effectLst/>
            </a:endParaRPr>
          </a:p>
          <a:p>
            <a:r>
              <a:rPr lang="pl-PL" b="1" dirty="0">
                <a:effectLst/>
              </a:rPr>
              <a:t>Birmingham </a:t>
            </a:r>
            <a:r>
              <a:rPr lang="pl-PL" b="1" dirty="0" err="1">
                <a:effectLst/>
              </a:rPr>
              <a:t>Thinktank</a:t>
            </a:r>
            <a:r>
              <a:rPr lang="pl-PL" b="1" dirty="0">
                <a:effectLst/>
              </a:rPr>
              <a:t> Science </a:t>
            </a:r>
            <a:r>
              <a:rPr lang="pl-PL" b="1" dirty="0" err="1">
                <a:effectLst/>
              </a:rPr>
              <a:t>Museum</a:t>
            </a:r>
            <a:endParaRPr lang="pl-PL" b="1" dirty="0">
              <a:effectLst/>
            </a:endParaRPr>
          </a:p>
          <a:p>
            <a:r>
              <a:rPr lang="pl-PL" b="1" dirty="0" err="1">
                <a:effectLst/>
              </a:rPr>
              <a:t>Jewellery</a:t>
            </a:r>
            <a:r>
              <a:rPr lang="pl-PL" b="1" dirty="0">
                <a:effectLst/>
              </a:rPr>
              <a:t> </a:t>
            </a:r>
            <a:r>
              <a:rPr lang="pl-PL" b="1" dirty="0" err="1">
                <a:effectLst/>
              </a:rPr>
              <a:t>Quarter</a:t>
            </a:r>
            <a:endParaRPr lang="pl-PL" b="1" dirty="0">
              <a:effectLst/>
            </a:endParaRPr>
          </a:p>
          <a:p>
            <a:r>
              <a:rPr lang="pl-PL" b="1" dirty="0">
                <a:effectLst/>
              </a:rPr>
              <a:t>J. R. R. </a:t>
            </a:r>
            <a:r>
              <a:rPr lang="pl-PL" b="1" dirty="0" err="1">
                <a:effectLst/>
              </a:rPr>
              <a:t>Tolkien’s</a:t>
            </a:r>
            <a:r>
              <a:rPr lang="pl-PL" b="1" dirty="0">
                <a:effectLst/>
              </a:rPr>
              <a:t> </a:t>
            </a:r>
            <a:r>
              <a:rPr lang="pl-PL" b="1" dirty="0" err="1">
                <a:effectLst/>
              </a:rPr>
              <a:t>Museum</a:t>
            </a:r>
            <a:endParaRPr lang="pl-PL" b="1" dirty="0">
              <a:effectLst/>
            </a:endParaRPr>
          </a:p>
          <a:p>
            <a:r>
              <a:rPr lang="pl-PL" b="1" dirty="0">
                <a:effectLst/>
              </a:rPr>
              <a:t>Sarehole Mill</a:t>
            </a:r>
          </a:p>
          <a:p>
            <a:endParaRPr lang="pl-PL" dirty="0">
              <a:effectLst/>
            </a:endParaRPr>
          </a:p>
          <a:p>
            <a:pPr marL="36900" indent="0">
              <a:buNone/>
            </a:pPr>
            <a:endParaRPr lang="pl-PL" dirty="0"/>
          </a:p>
        </p:txBody>
      </p:sp>
      <p:sp>
        <p:nvSpPr>
          <p:cNvPr id="9" name="Tytuł 6">
            <a:extLst>
              <a:ext uri="{FF2B5EF4-FFF2-40B4-BE49-F238E27FC236}">
                <a16:creationId xmlns:a16="http://schemas.microsoft.com/office/drawing/2014/main" id="{25D34D7B-FC5D-4B8E-9F5B-E0045D7A006C}"/>
              </a:ext>
            </a:extLst>
          </p:cNvPr>
          <p:cNvSpPr txBox="1">
            <a:spLocks/>
          </p:cNvSpPr>
          <p:nvPr/>
        </p:nvSpPr>
        <p:spPr>
          <a:xfrm>
            <a:off x="2044374" y="397893"/>
            <a:ext cx="7436002" cy="70788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dirty="0" err="1"/>
              <a:t>Brimingham</a:t>
            </a:r>
            <a:r>
              <a:rPr lang="pl-PL" dirty="0"/>
              <a:t> – </a:t>
            </a:r>
            <a:r>
              <a:rPr lang="pl-PL" dirty="0" err="1"/>
              <a:t>monuments</a:t>
            </a:r>
            <a:endParaRPr lang="pl-PL" dirty="0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6A69A633-198C-4131-B1F4-088689205F3A}"/>
              </a:ext>
            </a:extLst>
          </p:cNvPr>
          <p:cNvSpPr/>
          <p:nvPr/>
        </p:nvSpPr>
        <p:spPr>
          <a:xfrm>
            <a:off x="6666043" y="5444444"/>
            <a:ext cx="4688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n w="0"/>
              </a:rPr>
              <a:t>Birmingham </a:t>
            </a:r>
            <a:r>
              <a:rPr lang="pl-PL" sz="1400" b="1" dirty="0" err="1">
                <a:ln w="0"/>
              </a:rPr>
              <a:t>Thinktank</a:t>
            </a:r>
            <a:r>
              <a:rPr lang="pl-PL" sz="1400" b="1" dirty="0">
                <a:ln w="0"/>
              </a:rPr>
              <a:t> Science </a:t>
            </a:r>
            <a:r>
              <a:rPr lang="pl-PL" sz="1400" b="1" dirty="0" err="1">
                <a:ln w="0"/>
              </a:rPr>
              <a:t>Museum</a:t>
            </a:r>
            <a:endParaRPr lang="pl-PL" sz="1400" b="1" dirty="0">
              <a:ln w="0"/>
            </a:endParaRP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DADDEF18-9643-4C17-AC0B-43DC548DC820}"/>
              </a:ext>
            </a:extLst>
          </p:cNvPr>
          <p:cNvSpPr/>
          <p:nvPr/>
        </p:nvSpPr>
        <p:spPr>
          <a:xfrm>
            <a:off x="8616280" y="3930098"/>
            <a:ext cx="14561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400" b="1" dirty="0" err="1"/>
              <a:t>Cadbury</a:t>
            </a:r>
            <a:r>
              <a:rPr lang="pl-PL" sz="1400" b="1" dirty="0"/>
              <a:t> World </a:t>
            </a:r>
          </a:p>
        </p:txBody>
      </p:sp>
      <p:pic>
        <p:nvPicPr>
          <p:cNvPr id="3" name="Obraz 2" descr="Obraz zawierający budynek, niebo, zewnętrzne, płot&#10;&#10;Opis wygenerowany automatycznie">
            <a:extLst>
              <a:ext uri="{FF2B5EF4-FFF2-40B4-BE49-F238E27FC236}">
                <a16:creationId xmlns:a16="http://schemas.microsoft.com/office/drawing/2014/main" id="{89E5DE5C-00DF-4362-A97E-593111985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35961" y="1105779"/>
            <a:ext cx="5974776" cy="268326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2929C68-E565-4291-A5B7-105375C555A2}"/>
              </a:ext>
            </a:extLst>
          </p:cNvPr>
          <p:cNvSpPr txBox="1"/>
          <p:nvPr/>
        </p:nvSpPr>
        <p:spPr>
          <a:xfrm>
            <a:off x="6312024" y="685800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4" tooltip="https://pl.wikipedia.org/wiki/Muzeum_Czekolady_w_Kolonii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5" tooltip="https://creativecommons.org/licenses/by-sa/3.0/"/>
              </a:rPr>
              <a:t>CC BY-SA</a:t>
            </a:r>
            <a:endParaRPr lang="pl-PL" sz="900"/>
          </a:p>
        </p:txBody>
      </p:sp>
      <p:pic>
        <p:nvPicPr>
          <p:cNvPr id="10" name="Obraz 9" descr="Obraz zawierający zewnętrzne, budynek, niebo, drzewo&#10;&#10;Opis wygenerowany automatycznie">
            <a:extLst>
              <a:ext uri="{FF2B5EF4-FFF2-40B4-BE49-F238E27FC236}">
                <a16:creationId xmlns:a16="http://schemas.microsoft.com/office/drawing/2014/main" id="{A9A5237B-06F8-46DF-978E-5B8415FB39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40453" y="3921601"/>
            <a:ext cx="5760640" cy="268326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26CBDC2-DC22-447E-BFAF-9D1E7127F792}"/>
              </a:ext>
            </a:extLst>
          </p:cNvPr>
          <p:cNvSpPr txBox="1"/>
          <p:nvPr/>
        </p:nvSpPr>
        <p:spPr>
          <a:xfrm>
            <a:off x="1055440" y="6791139"/>
            <a:ext cx="57606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7" tooltip="https://en.wikipedia.org/wiki/Thinktank,_Birmingham_Science_Museum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5" tooltip="https://creativecommons.org/licenses/by-sa/3.0/"/>
              </a:rPr>
              <a:t>CC BY-SA</a:t>
            </a:r>
            <a:endParaRPr lang="pl-PL" sz="900"/>
          </a:p>
        </p:txBody>
      </p:sp>
    </p:spTree>
    <p:extLst>
      <p:ext uri="{BB962C8B-B14F-4D97-AF65-F5344CB8AC3E}">
        <p14:creationId xmlns:p14="http://schemas.microsoft.com/office/powerpoint/2010/main" val="3722390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Łupek">
  <a:themeElements>
    <a:clrScheme name="Łupek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Łupek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Łupe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706</Words>
  <Application>Microsoft Office PowerPoint</Application>
  <PresentationFormat>Panoramiczny</PresentationFormat>
  <Paragraphs>108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Aharoni</vt:lpstr>
      <vt:lpstr>Calisto MT</vt:lpstr>
      <vt:lpstr>Wingdings 2</vt:lpstr>
      <vt:lpstr>Łupek</vt:lpstr>
      <vt:lpstr>Birmigham &amp; Liverpool</vt:lpstr>
      <vt:lpstr>Spis treści:</vt:lpstr>
      <vt:lpstr>Liverpool – informacje ogólne</vt:lpstr>
      <vt:lpstr>Prezentacja programu PowerPoint</vt:lpstr>
      <vt:lpstr>Liverpool - zabytki </vt:lpstr>
      <vt:lpstr>Prezentacja programu PowerPoint</vt:lpstr>
      <vt:lpstr>Liverpool – ciekawostki</vt:lpstr>
      <vt:lpstr>Birmingham – ogólne informacje</vt:lpstr>
      <vt:lpstr>Prezentacja programu PowerPoint</vt:lpstr>
      <vt:lpstr>Brimngham - zabytki </vt:lpstr>
      <vt:lpstr>Prezentacja programu PowerPoint</vt:lpstr>
      <vt:lpstr>Birmingham – ciekawostki 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Birmigham &amp; Liverpool</dc:title>
  <dc:creator>gimnazjum</dc:creator>
  <cp:lastModifiedBy>Małgorzata Stasińska</cp:lastModifiedBy>
  <cp:revision>26</cp:revision>
  <dcterms:modified xsi:type="dcterms:W3CDTF">2019-04-16T17:42:43Z</dcterms:modified>
</cp:coreProperties>
</file>