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2" r:id="rId7"/>
    <p:sldId id="265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60" r:id="rId18"/>
    <p:sldId id="26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15C8-EB6F-443A-AF66-E14D4119C4DB}" type="datetimeFigureOut">
              <a:rPr lang="pl-PL"/>
              <a:pPr/>
              <a:t>2014-08-21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4D984-F836-4AC2-8A74-F32E547CAD9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340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90249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0602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53849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60088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1138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82474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51236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04787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4434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133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5079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03385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540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399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12115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6962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4D984-F836-4AC2-8A74-F32E547CAD97}" type="slidenum">
              <a:rPr lang="pl-PL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531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31063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11788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86674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30394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49459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4599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4640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55489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04301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9562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16344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81556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753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703695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36279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63218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09789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7051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2.miasto.zgierz.pl/?page_id=23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0526" y="705394"/>
            <a:ext cx="10077388" cy="1750424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Klasa dwujęzyczna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4320" y="2743200"/>
            <a:ext cx="11639005" cy="1941257"/>
          </a:xfrm>
        </p:spPr>
        <p:txBody>
          <a:bodyPr anchor="ctr">
            <a:noAutofit/>
          </a:bodyPr>
          <a:lstStyle/>
          <a:p>
            <a:pPr algn="ctr"/>
            <a:r>
              <a:rPr lang="pl-PL" sz="3600" dirty="0">
                <a:latin typeface="Broadway" pitchFamily="82" charset="0"/>
              </a:rPr>
              <a:t>Gimnazjum nr 2 im. Jana Kochanowskiego </a:t>
            </a:r>
          </a:p>
          <a:p>
            <a:pPr algn="ctr"/>
            <a:r>
              <a:rPr lang="pl-PL" sz="3600" dirty="0">
                <a:latin typeface="Broadway" pitchFamily="82" charset="0"/>
              </a:rPr>
              <a:t>w Zgierzu z Oddziałami Dwujęzycznymi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07823" y="6014564"/>
            <a:ext cx="943672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 dirty="0">
                <a:solidFill>
                  <a:srgbClr val="8AD0D5"/>
                </a:solidFill>
                <a:latin typeface="Broadway" pitchFamily="82" charset="0"/>
              </a:rPr>
              <a:t>Projekt zrealizowany przez Zuzannę Rutkowską </a:t>
            </a:r>
            <a:r>
              <a:rPr lang="pl-PL" dirty="0" smtClean="0">
                <a:solidFill>
                  <a:srgbClr val="8AD0D5"/>
                </a:solidFill>
                <a:latin typeface="Broadway" pitchFamily="82" charset="0"/>
              </a:rPr>
              <a:t/>
            </a:r>
            <a:br>
              <a:rPr lang="pl-PL" dirty="0" smtClean="0">
                <a:solidFill>
                  <a:srgbClr val="8AD0D5"/>
                </a:solidFill>
                <a:latin typeface="Broadway" pitchFamily="82" charset="0"/>
              </a:rPr>
            </a:br>
            <a:r>
              <a:rPr lang="pl-PL" dirty="0" smtClean="0">
                <a:solidFill>
                  <a:srgbClr val="8AD0D5"/>
                </a:solidFill>
                <a:latin typeface="Broadway" pitchFamily="82" charset="0"/>
              </a:rPr>
              <a:t>pod </a:t>
            </a:r>
            <a:r>
              <a:rPr lang="pl-PL" dirty="0">
                <a:solidFill>
                  <a:srgbClr val="8AD0D5"/>
                </a:solidFill>
                <a:latin typeface="Broadway" pitchFamily="82" charset="0"/>
              </a:rPr>
              <a:t>opieką </a:t>
            </a:r>
            <a:r>
              <a:rPr lang="pl-PL" dirty="0" smtClean="0">
                <a:solidFill>
                  <a:srgbClr val="8AD0D5"/>
                </a:solidFill>
                <a:latin typeface="Broadway" pitchFamily="82" charset="0"/>
              </a:rPr>
              <a:t>mgr </a:t>
            </a:r>
            <a:r>
              <a:rPr lang="pl-PL" dirty="0">
                <a:solidFill>
                  <a:srgbClr val="8AD0D5"/>
                </a:solidFill>
                <a:latin typeface="Broadway" pitchFamily="82" charset="0"/>
              </a:rPr>
              <a:t>Małgorzaty Stasińskiej</a:t>
            </a:r>
          </a:p>
        </p:txBody>
      </p: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5329" cy="1400530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Warsztaty Językowe w UK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1843913"/>
            <a:ext cx="10998925" cy="476589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W program klasy dwujęzycznej wpisane jest uczestnictwo w wyjazdach do Wielkiej Brytanii w ramach Warsztatów Językowych organizowanych przez naszą szkołę we współpracy z Biurem Turystyki Młodzieżowej ATAS z Łodzi. Podczas tych wyjazdów mieszkamy w rodzinach Brytyjskich, które mogą mieć korzenie w Pakistanie lub na Jamajce, i które nam gotują oryginalne dania swojej kuchni, chyba że ktoś woli frytki z pizzą </a:t>
            </a:r>
            <a:r>
              <a:rPr lang="pl-PL" dirty="0" smtClean="0">
                <a:latin typeface="Broadway" pitchFamily="82" charset="0"/>
                <a:sym typeface="Wingdings" pitchFamily="2" charset="2"/>
              </a:rPr>
              <a:t></a:t>
            </a:r>
            <a:r>
              <a:rPr lang="pl-PL" dirty="0" smtClean="0">
                <a:latin typeface="Broadway" pitchFamily="82" charset="0"/>
              </a:rPr>
              <a:t> oryginalne danie brytyjskie </a:t>
            </a:r>
            <a:r>
              <a:rPr lang="pl-PL" dirty="0" smtClean="0">
                <a:latin typeface="Broadway" pitchFamily="82" charset="0"/>
                <a:sym typeface="Wingdings" pitchFamily="2" charset="2"/>
              </a:rPr>
              <a:t></a:t>
            </a:r>
            <a:endParaRPr lang="pl-PL" dirty="0" smtClean="0">
              <a:latin typeface="Broadway" pitchFamily="82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W ciągu 5 dni pobytu zwiedzamy najróżniejsze obiekty w Londynie i innych miastach Wielkiej Brytanii. Do tej pory byliśmy w: Brighton, Bath, Stonehenge, Canterbury, Oxfordzie, Cambridge, Stratford nad Avonem, i Warwick. Zawsze jedzie z nami polski pilot, ale wykonujemy ćwiczenia w języku angielskim, no i porozumiewamy się nim 24 godziny na dobę, robiąc zakupy czy rozmawiając z przewodnikami czy przechodniami no i z „naszymi rodzinami”. </a:t>
            </a:r>
          </a:p>
          <a:p>
            <a:pPr algn="ctr">
              <a:lnSpc>
                <a:spcPct val="150000"/>
              </a:lnSpc>
              <a:buNone/>
            </a:pPr>
            <a:endParaRPr lang="pl-PL" dirty="0">
              <a:latin typeface="Broadway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88392" cy="1400530"/>
          </a:xfrm>
        </p:spPr>
        <p:txBody>
          <a:bodyPr anchor="ctr"/>
          <a:lstStyle/>
          <a:p>
            <a:pPr algn="ctr"/>
            <a:r>
              <a:rPr lang="pl-PL" dirty="0" err="1" smtClean="0">
                <a:latin typeface="Broadway" pitchFamily="82" charset="0"/>
              </a:rPr>
              <a:t>EuroWeek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1966" y="1961478"/>
            <a:ext cx="10202091" cy="41954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Nową tradycją klasy dwujęzycznej staje się 5 dniowy wyjazd na </a:t>
            </a:r>
            <a:r>
              <a:rPr lang="pl-PL" dirty="0" err="1" smtClean="0">
                <a:latin typeface="Broadway" pitchFamily="82" charset="0"/>
              </a:rPr>
              <a:t>EuroWeek</a:t>
            </a:r>
            <a:r>
              <a:rPr lang="pl-PL" dirty="0" smtClean="0">
                <a:latin typeface="Broadway" pitchFamily="82" charset="0"/>
              </a:rPr>
              <a:t> – Szkoła Liderów w Długopolu Zdrój. Projekt polega na zaangażowaniu wolontariuszy z całego świata w pracę z młodzieżą. Polega ona nie tylko na prezentowaniu własnej kultury i zwyczajów krajów wolontariuszy, ale na całym cyklu zajęć mających ośmielić nas do używania języka angielskiego w sytuacjach komunikacyjnych np. Mój </a:t>
            </a:r>
            <a:r>
              <a:rPr lang="pl-PL" dirty="0" err="1" smtClean="0">
                <a:latin typeface="Broadway" pitchFamily="82" charset="0"/>
              </a:rPr>
              <a:t>autoportet</a:t>
            </a:r>
            <a:r>
              <a:rPr lang="pl-PL" dirty="0" smtClean="0">
                <a:latin typeface="Broadway" pitchFamily="82" charset="0"/>
              </a:rPr>
              <a:t>,  oraz do kreatywnego podchodzenia do rozwiązywania problemów np. </a:t>
            </a:r>
            <a:r>
              <a:rPr lang="pl-PL" dirty="0" err="1" smtClean="0">
                <a:latin typeface="Broadway" pitchFamily="82" charset="0"/>
              </a:rPr>
              <a:t>Mission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Impossible</a:t>
            </a:r>
            <a:r>
              <a:rPr lang="pl-PL" dirty="0" smtClean="0">
                <a:latin typeface="Broadway" pitchFamily="82" charset="0"/>
              </a:rPr>
              <a:t>. Ma nas również uczyć pracy w grupie np. Nowy wynalazek lub kraj oraz budowania wiary we własne możliwości i dobrej samooceny.</a:t>
            </a:r>
            <a:endParaRPr lang="pl-PL" dirty="0">
              <a:latin typeface="Broadway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323" y="2419238"/>
            <a:ext cx="9404723" cy="1400530"/>
          </a:xfrm>
        </p:spPr>
        <p:txBody>
          <a:bodyPr/>
          <a:lstStyle/>
          <a:p>
            <a:pPr algn="ctr"/>
            <a:r>
              <a:rPr lang="pl-PL">
                <a:latin typeface="Broadway"/>
              </a:rPr>
              <a:t>Dwujęzyczność w szkole</a:t>
            </a:r>
          </a:p>
        </p:txBody>
      </p:sp>
    </p:spTree>
    <p:extLst>
      <p:ext uri="{BB962C8B-B14F-4D97-AF65-F5344CB8AC3E}">
        <p14:creationId xmlns="" xmlns:p14="http://schemas.microsoft.com/office/powerpoint/2010/main" val="2227017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5959" y="283321"/>
            <a:ext cx="8351563" cy="559355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72472" y="6076950"/>
            <a:ext cx="8285928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/>
              <a:t>Szyld na budynku szkoły</a:t>
            </a:r>
          </a:p>
        </p:txBody>
      </p:sp>
    </p:spTree>
    <p:extLst>
      <p:ext uri="{BB962C8B-B14F-4D97-AF65-F5344CB8AC3E}">
        <p14:creationId xmlns="" xmlns:p14="http://schemas.microsoft.com/office/powerpoint/2010/main" val="3767968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63" y="307975"/>
            <a:ext cx="5227181" cy="5567363"/>
          </a:xfrm>
          <a:prstGeom prst="rect">
            <a:avLst/>
          </a:prstGeom>
        </p:spPr>
      </p:pic>
      <p:pic>
        <p:nvPicPr>
          <p:cNvPr id="3" name="Obraz 2" descr="DSC_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9854" y="304008"/>
            <a:ext cx="4289585" cy="558165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65138" y="5983288"/>
            <a:ext cx="979805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/>
              <a:t>Dekoracja wejścia oraz korytarza elementami związanymi z klasą dwujęzyczną.</a:t>
            </a:r>
          </a:p>
        </p:txBody>
      </p:sp>
    </p:spTree>
    <p:extLst>
      <p:ext uri="{BB962C8B-B14F-4D97-AF65-F5344CB8AC3E}">
        <p14:creationId xmlns="" xmlns:p14="http://schemas.microsoft.com/office/powerpoint/2010/main" val="1574893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713" y="538163"/>
            <a:ext cx="6392211" cy="3819525"/>
          </a:xfrm>
          <a:prstGeom prst="rect">
            <a:avLst/>
          </a:prstGeom>
        </p:spPr>
      </p:pic>
      <p:pic>
        <p:nvPicPr>
          <p:cNvPr id="3" name="Obraz 2" descr="DSC_0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6525" y="2805113"/>
            <a:ext cx="6477296" cy="384175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405065" y="535490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/>
              <a:t>Pracownie językowe.</a:t>
            </a:r>
          </a:p>
        </p:txBody>
      </p:sp>
    </p:spTree>
    <p:extLst>
      <p:ext uri="{BB962C8B-B14F-4D97-AF65-F5344CB8AC3E}">
        <p14:creationId xmlns="" xmlns:p14="http://schemas.microsoft.com/office/powerpoint/2010/main" val="2686339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8" y="347663"/>
            <a:ext cx="4206897" cy="2816057"/>
          </a:xfrm>
          <a:prstGeom prst="rect">
            <a:avLst/>
          </a:prstGeom>
        </p:spPr>
      </p:pic>
      <p:pic>
        <p:nvPicPr>
          <p:cNvPr id="3" name="Obraz 2" descr="DSC_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925" y="330200"/>
            <a:ext cx="4552264" cy="2840038"/>
          </a:xfrm>
          <a:prstGeom prst="rect">
            <a:avLst/>
          </a:prstGeom>
        </p:spPr>
      </p:pic>
      <p:pic>
        <p:nvPicPr>
          <p:cNvPr id="4" name="Obraz 3" descr="DSC_0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1925" y="3554413"/>
            <a:ext cx="4519372" cy="29051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5438" y="4464050"/>
            <a:ext cx="4208211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/>
              <a:t>Dwujęzyczne tabliczki informacyjne</a:t>
            </a:r>
          </a:p>
        </p:txBody>
      </p:sp>
    </p:spTree>
    <p:extLst>
      <p:ext uri="{BB962C8B-B14F-4D97-AF65-F5344CB8AC3E}">
        <p14:creationId xmlns="" xmlns:p14="http://schemas.microsoft.com/office/powerpoint/2010/main" val="3403738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3078" cy="1400530"/>
          </a:xfrm>
        </p:spPr>
        <p:txBody>
          <a:bodyPr anchor="ctr"/>
          <a:lstStyle/>
          <a:p>
            <a:pPr algn="ctr"/>
            <a:r>
              <a:rPr lang="pl-PL" dirty="0">
                <a:latin typeface="Broadway" pitchFamily="82" charset="0"/>
              </a:rPr>
              <a:t>Jak się </a:t>
            </a:r>
            <a:r>
              <a:rPr lang="pl-PL" dirty="0" smtClean="0">
                <a:latin typeface="Broadway" pitchFamily="82" charset="0"/>
              </a:rPr>
              <a:t>dostać do klasy?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7463" y="1974541"/>
            <a:ext cx="10149839" cy="419548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sz="2600" dirty="0">
                <a:latin typeface="Broadway" pitchFamily="82" charset="0"/>
              </a:rPr>
              <a:t>Aby zostać przyjętym do klasy dwujęzycznej należy w wyznaczonym terminie:</a:t>
            </a:r>
          </a:p>
          <a:p>
            <a:pPr algn="ctr">
              <a:lnSpc>
                <a:spcPct val="170000"/>
              </a:lnSpc>
            </a:pPr>
            <a:r>
              <a:rPr lang="pl-PL" sz="2600" dirty="0">
                <a:solidFill>
                  <a:srgbClr val="FFFFFF"/>
                </a:solidFill>
                <a:latin typeface="Broadway" pitchFamily="82" charset="0"/>
              </a:rPr>
              <a:t>Z</a:t>
            </a:r>
            <a:r>
              <a:rPr lang="pl-PL" sz="2600" dirty="0" smtClean="0">
                <a:solidFill>
                  <a:srgbClr val="FFFFFF"/>
                </a:solidFill>
                <a:latin typeface="Broadway" pitchFamily="82" charset="0"/>
              </a:rPr>
              <a:t>łożyć </a:t>
            </a:r>
            <a:r>
              <a:rPr lang="pl-PL" sz="2600" dirty="0">
                <a:solidFill>
                  <a:srgbClr val="FFFFFF"/>
                </a:solidFill>
                <a:latin typeface="Broadway" pitchFamily="82" charset="0"/>
              </a:rPr>
              <a:t>świadectwo ukończenia klasy V Szkoły Podstawowej do sekretariatu szkoły;</a:t>
            </a:r>
          </a:p>
          <a:p>
            <a:pPr algn="ctr">
              <a:lnSpc>
                <a:spcPct val="170000"/>
              </a:lnSpc>
            </a:pPr>
            <a:r>
              <a:rPr lang="pl-PL" sz="2600" dirty="0" smtClean="0">
                <a:latin typeface="Broadway" pitchFamily="82" charset="0"/>
              </a:rPr>
              <a:t>W marcu  przystąpić </a:t>
            </a:r>
            <a:r>
              <a:rPr lang="pl-PL" sz="2600" dirty="0">
                <a:latin typeface="Broadway" pitchFamily="82" charset="0"/>
              </a:rPr>
              <a:t>do testu predyspozycji językowych;</a:t>
            </a:r>
          </a:p>
          <a:p>
            <a:pPr algn="ctr">
              <a:lnSpc>
                <a:spcPct val="170000"/>
              </a:lnSpc>
            </a:pPr>
            <a:r>
              <a:rPr lang="pl-PL" sz="2600" dirty="0">
                <a:latin typeface="Broadway" pitchFamily="82" charset="0"/>
              </a:rPr>
              <a:t>Z</a:t>
            </a:r>
            <a:r>
              <a:rPr lang="pl-PL" sz="2600" dirty="0" smtClean="0">
                <a:latin typeface="Broadway" pitchFamily="82" charset="0"/>
              </a:rPr>
              <a:t>łożyć </a:t>
            </a:r>
            <a:r>
              <a:rPr lang="pl-PL" sz="2600" dirty="0">
                <a:latin typeface="Broadway" pitchFamily="82" charset="0"/>
              </a:rPr>
              <a:t>świadectwo ukończenia klasy VI Szkoły Podstawowej do sekretariatu szkoły;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l-PL" sz="2600" dirty="0">
                <a:latin typeface="Broadway" pitchFamily="82" charset="0"/>
              </a:rPr>
              <a:t>Więcej informacji na stronie: </a:t>
            </a:r>
            <a:r>
              <a:rPr lang="pl-PL" sz="2400" dirty="0">
                <a:latin typeface="Century Gothic" charset="0"/>
                <a:hlinkClick r:id="rId3"/>
              </a:rPr>
              <a:t>http://www.gim2.miasto.zgierz.pl/?page_id=238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09429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859" y="522514"/>
            <a:ext cx="10927581" cy="1750423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l-PL" dirty="0" err="1" smtClean="0">
                <a:latin typeface="Broadway" pitchFamily="82" charset="0"/>
              </a:rPr>
              <a:t>Thank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you</a:t>
            </a:r>
            <a:r>
              <a:rPr lang="pl-PL" dirty="0" smtClean="0">
                <a:latin typeface="Broadway" pitchFamily="82" charset="0"/>
              </a:rPr>
              <a:t> for </a:t>
            </a:r>
            <a:r>
              <a:rPr lang="pl-PL" dirty="0" err="1" smtClean="0">
                <a:latin typeface="Broadway" pitchFamily="82" charset="0"/>
              </a:rPr>
              <a:t>watching</a:t>
            </a:r>
            <a:r>
              <a:rPr lang="pl-PL" dirty="0" smtClean="0">
                <a:latin typeface="Broadway" pitchFamily="82" charset="0"/>
              </a:rPr>
              <a:t/>
            </a:r>
            <a:br>
              <a:rPr lang="pl-PL" dirty="0" smtClean="0">
                <a:latin typeface="Broadway" pitchFamily="82" charset="0"/>
              </a:rPr>
            </a:br>
            <a:endParaRPr lang="pl-PL" sz="2000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5211" y="2338251"/>
            <a:ext cx="10424159" cy="3910148"/>
          </a:xfrm>
        </p:spPr>
        <p:txBody>
          <a:bodyPr/>
          <a:lstStyle/>
          <a:p>
            <a:r>
              <a:rPr lang="pl-PL" dirty="0" smtClean="0">
                <a:latin typeface="Broadway" pitchFamily="82" charset="0"/>
              </a:rPr>
              <a:t>For </a:t>
            </a:r>
            <a:r>
              <a:rPr lang="pl-PL" dirty="0" err="1" smtClean="0">
                <a:latin typeface="Broadway" pitchFamily="82" charset="0"/>
              </a:rPr>
              <a:t>more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information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conntact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our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school</a:t>
            </a:r>
            <a:r>
              <a:rPr lang="pl-PL" dirty="0" smtClean="0">
                <a:latin typeface="Broadway" pitchFamily="82" charset="0"/>
              </a:rPr>
              <a:t> front </a:t>
            </a:r>
            <a:r>
              <a:rPr lang="pl-PL" dirty="0" err="1" smtClean="0">
                <a:latin typeface="Broadway" pitchFamily="82" charset="0"/>
              </a:rPr>
              <a:t>office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or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visit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our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website</a:t>
            </a:r>
            <a:r>
              <a:rPr lang="pl-PL" dirty="0" smtClean="0">
                <a:latin typeface="Broadway" pitchFamily="82" charset="0"/>
              </a:rPr>
              <a:t> www.gim2zgierz.miasto.pl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  <p:sndAc>
          <p:stSnd>
            <p:snd r:embed="rId3" name="click.wav"/>
          </p:stSnd>
        </p:sndAc>
      </p:transition>
    </mc:Choice>
    <mc:Fallback>
      <p:transition spd="med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6140" cy="1400530"/>
          </a:xfrm>
        </p:spPr>
        <p:txBody>
          <a:bodyPr anchor="ctr"/>
          <a:lstStyle/>
          <a:p>
            <a:pPr algn="ctr"/>
            <a:r>
              <a:rPr lang="pl-PL" dirty="0">
                <a:latin typeface="Broadway" pitchFamily="82" charset="0"/>
              </a:rPr>
              <a:t>Dlaczego warto wybrać </a:t>
            </a:r>
            <a:br>
              <a:rPr lang="pl-PL" dirty="0">
                <a:latin typeface="Broadway" pitchFamily="82" charset="0"/>
              </a:rPr>
            </a:br>
            <a:r>
              <a:rPr lang="pl-PL" dirty="0">
                <a:latin typeface="Broadway" pitchFamily="82" charset="0"/>
              </a:rPr>
              <a:t>klasę dwujęzyczną ?</a:t>
            </a:r>
            <a:endParaRPr lang="pl-PL" dirty="0">
              <a:solidFill>
                <a:srgbClr val="EBEBEB"/>
              </a:solidFill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590" y="2052918"/>
            <a:ext cx="10345782" cy="4195481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>
                <a:latin typeface="Broadway" pitchFamily="82" charset="0"/>
              </a:rPr>
              <a:t>Głównym założeniem oddziału dwujęzycznego w naszej szkole jest rozwijanie zainteresowań uczniów, którzy lubią się uczyć języka angielskiego, a swoją wiedzę </a:t>
            </a:r>
            <a:r>
              <a:rPr lang="pl-PL" sz="2400" dirty="0" smtClean="0">
                <a:latin typeface="Broadway" pitchFamily="82" charset="0"/>
              </a:rPr>
              <a:t>pragną </a:t>
            </a:r>
            <a:r>
              <a:rPr lang="pl-PL" sz="2400" dirty="0">
                <a:latin typeface="Broadway" pitchFamily="82" charset="0"/>
              </a:rPr>
              <a:t>czerpać nie tylko z podręczników. </a:t>
            </a:r>
          </a:p>
          <a:p>
            <a:pPr marL="0" indent="0">
              <a:buNone/>
            </a:pPr>
            <a:endParaRPr lang="pl-PL" sz="2600" dirty="0">
              <a:latin typeface="Broadway" pitchFamily="82" charset="0"/>
            </a:endParaRPr>
          </a:p>
          <a:p>
            <a:pPr marL="0" indent="0" algn="ctr">
              <a:buNone/>
            </a:pPr>
            <a:r>
              <a:rPr lang="pl-PL" sz="2400" dirty="0">
                <a:latin typeface="Broadway" pitchFamily="82" charset="0"/>
              </a:rPr>
              <a:t>Jeżeli chcesz bez problemu porozumiewać się w języku angielskim oraz przygotować się do zdania certyfikatu potwierdzającego znajomość języka (PET, FCE) ta klasa jest właśnie dla Ciebie</a:t>
            </a:r>
            <a:r>
              <a:rPr lang="pl-PL" sz="2400" dirty="0"/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2083705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734" y="491907"/>
            <a:ext cx="11123523" cy="1400530"/>
          </a:xfrm>
        </p:spPr>
        <p:txBody>
          <a:bodyPr anchor="ctr"/>
          <a:lstStyle/>
          <a:p>
            <a:pPr algn="ctr"/>
            <a:r>
              <a:rPr lang="pl-PL" dirty="0">
                <a:latin typeface="Broadway" pitchFamily="82" charset="0"/>
              </a:rPr>
              <a:t>Co </a:t>
            </a:r>
            <a:r>
              <a:rPr lang="pl-PL" dirty="0" smtClean="0">
                <a:latin typeface="Broadway" pitchFamily="82" charset="0"/>
              </a:rPr>
              <a:t>oferuje klasa dwujęzyczna?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4401" y="1802673"/>
            <a:ext cx="10306594" cy="4611189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Zwiększoną </a:t>
            </a:r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liczbę godzin lekcyjnych języka angielskiego (6 godz. tygodniowo) poszerzonych o naukę kultury krajów angielskiego obszaru językowego;</a:t>
            </a:r>
          </a:p>
          <a:p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Możliwość wyjazdu na warsztaty językowe w Anglii oraz warsztaty typu </a:t>
            </a:r>
            <a:r>
              <a:rPr lang="pl-PL" dirty="0" err="1">
                <a:solidFill>
                  <a:srgbClr val="FFFFFF"/>
                </a:solidFill>
                <a:latin typeface="Broadway" pitchFamily="82" charset="0"/>
              </a:rPr>
              <a:t>Euroweek</a:t>
            </a:r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;</a:t>
            </a:r>
          </a:p>
          <a:p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Nauczanie przynajmniej 2 przedmiotów częściowo w języku 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angielskim (biologia, matematyka, </a:t>
            </a:r>
            <a:r>
              <a:rPr lang="pl-PL" dirty="0" err="1" smtClean="0">
                <a:solidFill>
                  <a:srgbClr val="FFFFFF"/>
                </a:solidFill>
                <a:latin typeface="Broadway" pitchFamily="82" charset="0"/>
              </a:rPr>
              <a:t>w-f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);</a:t>
            </a:r>
            <a:endParaRPr lang="pl-PL" dirty="0">
              <a:solidFill>
                <a:srgbClr val="FFFFFF"/>
              </a:solidFill>
              <a:latin typeface="Broadway" pitchFamily="82" charset="0"/>
            </a:endParaRPr>
          </a:p>
          <a:p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Poznawanie </a:t>
            </a:r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kultury 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innych </a:t>
            </a:r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krajów poprzez uczestnictwo w prezentacjach prowadzonych przez wolontariuszy z zagranicy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;</a:t>
            </a:r>
          </a:p>
          <a:p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Oglądanie spektakli w języku angielskim w teatrze v6 z Łodzi;</a:t>
            </a:r>
            <a:endParaRPr lang="pl-PL" dirty="0">
              <a:solidFill>
                <a:srgbClr val="FFFFFF"/>
              </a:solidFill>
              <a:latin typeface="Broadway" pitchFamily="82" charset="0"/>
            </a:endParaRPr>
          </a:p>
          <a:p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Współpracę ze szkołami na terenie 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Europy </a:t>
            </a:r>
            <a:r>
              <a:rPr lang="pl-PL" dirty="0">
                <a:solidFill>
                  <a:srgbClr val="FFFFFF"/>
                </a:solidFill>
                <a:latin typeface="Broadway" pitchFamily="82" charset="0"/>
              </a:rPr>
              <a:t>poprzez </a:t>
            </a:r>
            <a:r>
              <a:rPr lang="pl-PL" dirty="0" smtClean="0">
                <a:solidFill>
                  <a:srgbClr val="FFFFFF"/>
                </a:solidFill>
                <a:latin typeface="Broadway" pitchFamily="82" charset="0"/>
              </a:rPr>
              <a:t>platformę</a:t>
            </a:r>
            <a:br>
              <a:rPr lang="pl-PL" dirty="0" smtClean="0">
                <a:solidFill>
                  <a:srgbClr val="FFFFFF"/>
                </a:solidFill>
                <a:latin typeface="Broadway" pitchFamily="82" charset="0"/>
              </a:rPr>
            </a:br>
            <a:r>
              <a:rPr lang="pl-PL" dirty="0" err="1" smtClean="0">
                <a:solidFill>
                  <a:srgbClr val="FFFFFF"/>
                </a:solidFill>
                <a:latin typeface="Broadway" pitchFamily="82" charset="0"/>
              </a:rPr>
              <a:t>e-twenning</a:t>
            </a:r>
            <a:endParaRPr lang="pl-PL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938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3078" cy="1400530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Angielski trochę inaczej!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9270" y="1750423"/>
            <a:ext cx="10842170" cy="4898571"/>
          </a:xfrm>
        </p:spPr>
        <p:txBody>
          <a:bodyPr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pl-PL" dirty="0">
                <a:latin typeface="Broadway" pitchFamily="82" charset="0"/>
              </a:rPr>
              <a:t>Klasa dwujęzyczna powstała w </a:t>
            </a:r>
            <a:r>
              <a:rPr lang="pl-PL" dirty="0" smtClean="0">
                <a:latin typeface="Broadway" pitchFamily="82" charset="0"/>
              </a:rPr>
              <a:t>naszym gimnazjum w 2009 </a:t>
            </a:r>
            <a:r>
              <a:rPr lang="pl-PL" dirty="0">
                <a:latin typeface="Broadway" pitchFamily="82" charset="0"/>
              </a:rPr>
              <a:t>r. </a:t>
            </a:r>
            <a:r>
              <a:rPr lang="pl-PL" dirty="0" smtClean="0">
                <a:latin typeface="Broadway" pitchFamily="82" charset="0"/>
              </a:rPr>
              <a:t>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l-PL" dirty="0" smtClean="0">
                <a:latin typeface="Broadway" pitchFamily="82" charset="0"/>
              </a:rPr>
              <a:t>Co </a:t>
            </a:r>
            <a:r>
              <a:rPr lang="pl-PL" dirty="0">
                <a:latin typeface="Broadway" pitchFamily="82" charset="0"/>
              </a:rPr>
              <a:t>roku </a:t>
            </a:r>
            <a:r>
              <a:rPr lang="pl-PL" dirty="0" smtClean="0">
                <a:latin typeface="Broadway" pitchFamily="82" charset="0"/>
              </a:rPr>
              <a:t>zgłasza </a:t>
            </a:r>
            <a:r>
              <a:rPr lang="pl-PL" dirty="0">
                <a:latin typeface="Broadway" pitchFamily="82" charset="0"/>
              </a:rPr>
              <a:t>się wielu </a:t>
            </a:r>
            <a:r>
              <a:rPr lang="pl-PL" dirty="0" smtClean="0">
                <a:latin typeface="Broadway" pitchFamily="82" charset="0"/>
              </a:rPr>
              <a:t>uczniów VI klas </a:t>
            </a:r>
            <a:r>
              <a:rPr lang="pl-PL" dirty="0">
                <a:latin typeface="Broadway" pitchFamily="82" charset="0"/>
              </a:rPr>
              <a:t>szkół </a:t>
            </a:r>
            <a:r>
              <a:rPr lang="pl-PL" dirty="0" smtClean="0">
                <a:latin typeface="Broadway" pitchFamily="82" charset="0"/>
              </a:rPr>
              <a:t>podstawowych aby starać się o przyjęcie do tej klasy.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pl-PL" dirty="0" smtClean="0">
                <a:latin typeface="Broadway" pitchFamily="82" charset="0"/>
              </a:rPr>
              <a:t>We </a:t>
            </a:r>
            <a:r>
              <a:rPr lang="pl-PL" dirty="0">
                <a:latin typeface="Broadway" pitchFamily="82" charset="0"/>
              </a:rPr>
              <a:t>współpracy z uczniami nasi nauczyciele wciąż szukają nowych pomysłów na to co zrobić, aby zajęcia były </a:t>
            </a:r>
            <a:r>
              <a:rPr lang="pl-PL" dirty="0" smtClean="0">
                <a:latin typeface="Broadway" pitchFamily="82" charset="0"/>
              </a:rPr>
              <a:t>ciekawe. Uczniowie mogą </a:t>
            </a:r>
            <a:r>
              <a:rPr lang="pl-PL" dirty="0">
                <a:latin typeface="Broadway" pitchFamily="82" charset="0"/>
              </a:rPr>
              <a:t>się uczyć nie tylko </a:t>
            </a:r>
            <a:r>
              <a:rPr lang="pl-PL" dirty="0" smtClean="0">
                <a:latin typeface="Broadway" pitchFamily="82" charset="0"/>
              </a:rPr>
              <a:t>gramatyki i słownictwa, nie tylko czytać, pisać i słuchać, </a:t>
            </a:r>
            <a:r>
              <a:rPr lang="pl-PL" dirty="0">
                <a:latin typeface="Broadway" pitchFamily="82" charset="0"/>
              </a:rPr>
              <a:t>ale </a:t>
            </a:r>
            <a:r>
              <a:rPr lang="pl-PL" dirty="0" smtClean="0">
                <a:latin typeface="Broadway" pitchFamily="82" charset="0"/>
              </a:rPr>
              <a:t>także poznawać historię, kulturę, obyczaje i tradycje krajów </a:t>
            </a:r>
            <a:r>
              <a:rPr lang="pl-PL" dirty="0">
                <a:latin typeface="Broadway" pitchFamily="82" charset="0"/>
              </a:rPr>
              <a:t>angielskiego obszaru językowego</a:t>
            </a:r>
            <a:r>
              <a:rPr lang="pl-PL" dirty="0" smtClean="0">
                <a:latin typeface="Broadway" pitchFamily="82" charset="0"/>
              </a:rPr>
              <a:t>, poprzez oglądanie filmów, wykonywanie prezentacji, śpiewanie piosenek,  czy rozmowy z rówieśnikami na </a:t>
            </a:r>
            <a:r>
              <a:rPr lang="pl-PL" dirty="0" err="1" smtClean="0">
                <a:latin typeface="Broadway" pitchFamily="82" charset="0"/>
              </a:rPr>
              <a:t>Skype</a:t>
            </a:r>
            <a:r>
              <a:rPr lang="pl-PL" dirty="0" smtClean="0">
                <a:latin typeface="Broadway" pitchFamily="82" charset="0"/>
              </a:rPr>
              <a:t>, tak </a:t>
            </a:r>
            <a:r>
              <a:rPr lang="pl-PL" dirty="0">
                <a:latin typeface="Broadway" pitchFamily="82" charset="0"/>
              </a:rPr>
              <a:t>aby język angielski mogli poczuć.</a:t>
            </a:r>
          </a:p>
        </p:txBody>
      </p:sp>
    </p:spTree>
    <p:extLst>
      <p:ext uri="{BB962C8B-B14F-4D97-AF65-F5344CB8AC3E}">
        <p14:creationId xmlns="" xmlns:p14="http://schemas.microsoft.com/office/powerpoint/2010/main" val="116830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6140" cy="1400530"/>
          </a:xfrm>
        </p:spPr>
        <p:txBody>
          <a:bodyPr anchor="ctr"/>
          <a:lstStyle/>
          <a:p>
            <a:pPr algn="ctr"/>
            <a:r>
              <a:rPr lang="pl-PL" dirty="0">
                <a:latin typeface="Broadway" pitchFamily="82" charset="0"/>
              </a:rPr>
              <a:t>Szkolny Dzień Języków Obcych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3" y="1806575"/>
            <a:ext cx="5964237" cy="48036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sz="2400" dirty="0">
                <a:latin typeface="Broadway" pitchFamily="82" charset="0"/>
              </a:rPr>
              <a:t>Co roku </a:t>
            </a:r>
            <a:r>
              <a:rPr lang="pl-PL" sz="2400" dirty="0" smtClean="0">
                <a:latin typeface="Broadway" pitchFamily="82" charset="0"/>
              </a:rPr>
              <a:t>26 września w </a:t>
            </a:r>
            <a:r>
              <a:rPr lang="pl-PL" sz="2400" dirty="0">
                <a:latin typeface="Broadway" pitchFamily="82" charset="0"/>
              </a:rPr>
              <a:t>naszej szkole odbywa się Dzień Języków Obcych. Jest to </a:t>
            </a:r>
            <a:r>
              <a:rPr lang="pl-PL" sz="2400" dirty="0" smtClean="0">
                <a:latin typeface="Broadway" pitchFamily="82" charset="0"/>
              </a:rPr>
              <a:t>wydarzenie, w którym biorą udział wszyscy uczniowie. </a:t>
            </a:r>
            <a:r>
              <a:rPr lang="pl-PL" sz="2400" dirty="0">
                <a:latin typeface="Broadway" pitchFamily="82" charset="0"/>
              </a:rPr>
              <a:t>Jego celem jest </a:t>
            </a:r>
            <a:r>
              <a:rPr lang="pl-PL" sz="2400" dirty="0" smtClean="0">
                <a:latin typeface="Broadway" pitchFamily="82" charset="0"/>
              </a:rPr>
              <a:t>propagowanie różnorodności językowej Europy i przybliżanie idei Unii Europejskiej, czyli  tolerancji i ciekawości innych kultur i ludzi. W tym dniu nauczyciele organizują zajęcia zachęcające do nauki języków obcych, przeprowadzają quizy wiedzy o kulturach narodów zamieszkujących Europę, a uczniowie przygotowują plakaty np. „10 powodów dla których warto uczyć się języków obcych” lub „Jak wyznać miłość w 15 językach”</a:t>
            </a:r>
            <a:endParaRPr lang="pl-PL" sz="2400" dirty="0">
              <a:latin typeface="Broadway" pitchFamily="82" charset="0"/>
            </a:endParaRPr>
          </a:p>
        </p:txBody>
      </p:sp>
      <p:pic>
        <p:nvPicPr>
          <p:cNvPr id="4" name="Obraz 3" descr="coll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6003" y="1525588"/>
            <a:ext cx="4245935" cy="470852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025063" y="62707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l-PL"/>
              <a:t>Plakaty z rozmówkami</a:t>
            </a:r>
          </a:p>
        </p:txBody>
      </p:sp>
    </p:spTree>
    <p:extLst>
      <p:ext uri="{BB962C8B-B14F-4D97-AF65-F5344CB8AC3E}">
        <p14:creationId xmlns="" xmlns:p14="http://schemas.microsoft.com/office/powerpoint/2010/main" val="89809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75329" cy="1400530"/>
          </a:xfrm>
        </p:spPr>
        <p:txBody>
          <a:bodyPr anchor="ctr"/>
          <a:lstStyle/>
          <a:p>
            <a:pPr algn="ctr"/>
            <a:r>
              <a:rPr lang="pl-PL" dirty="0" err="1">
                <a:latin typeface="Broadway" pitchFamily="82" charset="0"/>
              </a:rPr>
              <a:t>e</a:t>
            </a:r>
            <a:r>
              <a:rPr lang="pl-PL" dirty="0" err="1" smtClean="0">
                <a:latin typeface="Broadway" pitchFamily="82" charset="0"/>
              </a:rPr>
              <a:t>-Twinning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4" y="1776550"/>
            <a:ext cx="10306595" cy="46895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e- </a:t>
            </a:r>
            <a:r>
              <a:rPr lang="pl-PL" dirty="0" err="1" smtClean="0">
                <a:latin typeface="Broadway" pitchFamily="82" charset="0"/>
              </a:rPr>
              <a:t>Twinning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>
                <a:latin typeface="Broadway" pitchFamily="82" charset="0"/>
              </a:rPr>
              <a:t>to internetowa </a:t>
            </a:r>
            <a:r>
              <a:rPr lang="pl-PL" dirty="0" smtClean="0">
                <a:latin typeface="Broadway" pitchFamily="82" charset="0"/>
              </a:rPr>
              <a:t>platforma edukacyjna , pozwalająca na współpracę szkół z różnych krajów Unii Europejskiej. Praca w projekcie nie wymaga żadnych nakładów finansowych i ma </a:t>
            </a:r>
            <a:r>
              <a:rPr lang="pl-PL" dirty="0">
                <a:latin typeface="Broadway" pitchFamily="82" charset="0"/>
              </a:rPr>
              <a:t>na celu </a:t>
            </a:r>
            <a:r>
              <a:rPr lang="pl-PL" dirty="0" smtClean="0">
                <a:latin typeface="Broadway" pitchFamily="82" charset="0"/>
              </a:rPr>
              <a:t>tworzenie projektów umożliwiających poznawanie </a:t>
            </a:r>
            <a:r>
              <a:rPr lang="pl-PL" dirty="0">
                <a:latin typeface="Broadway" pitchFamily="82" charset="0"/>
              </a:rPr>
              <a:t>kultur innych krajów, współpracę z uczniami w języku angielskim, a także pozwala na wymianę </a:t>
            </a:r>
            <a:r>
              <a:rPr lang="pl-PL" dirty="0" smtClean="0">
                <a:latin typeface="Broadway" pitchFamily="82" charset="0"/>
              </a:rPr>
              <a:t>opinii </a:t>
            </a:r>
            <a:r>
              <a:rPr lang="pl-PL" dirty="0">
                <a:latin typeface="Broadway" pitchFamily="82" charset="0"/>
              </a:rPr>
              <a:t>na różne tematy poprzez referaty oraz krótkie listy. Jest to świetna okazja na zawarcie nowych znajomości bez względu na odległość. Dotychczas współpracowaliśmy m.in. z </a:t>
            </a:r>
            <a:r>
              <a:rPr lang="pl-PL" dirty="0" smtClean="0">
                <a:latin typeface="Broadway" pitchFamily="82" charset="0"/>
              </a:rPr>
              <a:t>Holandią, Francją, Niemcami</a:t>
            </a:r>
            <a:r>
              <a:rPr lang="pl-PL" dirty="0">
                <a:latin typeface="Broadway" pitchFamily="82" charset="0"/>
              </a:rPr>
              <a:t>, Hiszpanią</a:t>
            </a:r>
            <a:r>
              <a:rPr lang="pl-PL" dirty="0" smtClean="0">
                <a:latin typeface="Broadway" pitchFamily="82" charset="0"/>
              </a:rPr>
              <a:t>, Portugalią, Grecją, Turcją </a:t>
            </a:r>
            <a:r>
              <a:rPr lang="pl-PL" dirty="0">
                <a:latin typeface="Broadway" pitchFamily="82" charset="0"/>
              </a:rPr>
              <a:t>oraz Estonią.</a:t>
            </a:r>
          </a:p>
        </p:txBody>
      </p:sp>
    </p:spTree>
    <p:extLst>
      <p:ext uri="{BB962C8B-B14F-4D97-AF65-F5344CB8AC3E}">
        <p14:creationId xmlns="" xmlns:p14="http://schemas.microsoft.com/office/powerpoint/2010/main" val="7777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32083" cy="1400530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Fundacja „Dziewczynka z zapałkami”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9714" y="2052918"/>
            <a:ext cx="9966960" cy="41954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Jest to projekt pomocy biednym i zaniedbanym dzieciom przez wolontariuszy z całego świata. Młodzi ludzie przy okazji swojego pobytu w Łodzi, prezentują swoje kraje zainteresowanym szkołom.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Nasze gimnazjum od kilku lat współpracuje z Fundacją i kilkakrotnie wciągu </a:t>
            </a:r>
            <a:r>
              <a:rPr lang="pl-PL" dirty="0">
                <a:latin typeface="Broadway" pitchFamily="82" charset="0"/>
              </a:rPr>
              <a:t>roku szkolnego odwiedzają nas </a:t>
            </a:r>
            <a:r>
              <a:rPr lang="pl-PL" dirty="0" smtClean="0">
                <a:latin typeface="Broadway" pitchFamily="82" charset="0"/>
              </a:rPr>
              <a:t> ich wolontariusze z tak ciekawych i odległych zakątków jak Chiny, Kolumbia, Brazylia czy … Wielka Brytania.  Prezentują swoje kraje, uczą tańców i swojego języka, opowiadają o tradycjach, przyrodzie i dużo </a:t>
            </a:r>
            <a:r>
              <a:rPr lang="pl-PL" dirty="0">
                <a:latin typeface="Broadway" pitchFamily="82" charset="0"/>
              </a:rPr>
              <a:t>o sobie i swojej działalności w naszym </a:t>
            </a:r>
            <a:r>
              <a:rPr lang="pl-PL" dirty="0" smtClean="0">
                <a:latin typeface="Broadway" pitchFamily="82" charset="0"/>
              </a:rPr>
              <a:t>kraju. </a:t>
            </a:r>
            <a:r>
              <a:rPr lang="pl-PL" dirty="0">
                <a:latin typeface="Broadway" pitchFamily="82" charset="0"/>
              </a:rPr>
              <a:t>Jest to okazja do poznania wielu </a:t>
            </a:r>
            <a:r>
              <a:rPr lang="pl-PL" dirty="0" smtClean="0">
                <a:latin typeface="Broadway" pitchFamily="82" charset="0"/>
              </a:rPr>
              <a:t>ciekawych i nieznanych </a:t>
            </a:r>
            <a:r>
              <a:rPr lang="pl-PL" dirty="0">
                <a:latin typeface="Broadway" pitchFamily="82" charset="0"/>
              </a:rPr>
              <a:t>informacji o </a:t>
            </a:r>
            <a:r>
              <a:rPr lang="pl-PL" dirty="0" smtClean="0">
                <a:latin typeface="Broadway" pitchFamily="82" charset="0"/>
              </a:rPr>
              <a:t>innych krajach i ich </a:t>
            </a:r>
            <a:r>
              <a:rPr lang="pl-PL" dirty="0">
                <a:latin typeface="Broadway" pitchFamily="82" charset="0"/>
              </a:rPr>
              <a:t>kulturach. </a:t>
            </a:r>
          </a:p>
        </p:txBody>
      </p:sp>
    </p:spTree>
    <p:extLst>
      <p:ext uri="{BB962C8B-B14F-4D97-AF65-F5344CB8AC3E}">
        <p14:creationId xmlns="" xmlns:p14="http://schemas.microsoft.com/office/powerpoint/2010/main" val="36966927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6952" cy="1400530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Nauczyciel z Turcji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3" y="1856975"/>
            <a:ext cx="10698480" cy="480508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l-PL" dirty="0">
                <a:latin typeface="Broadway" pitchFamily="82" charset="0"/>
              </a:rPr>
              <a:t>W roku szkolnym 2012/2013 </a:t>
            </a:r>
            <a:r>
              <a:rPr lang="pl-PL" dirty="0" smtClean="0">
                <a:latin typeface="Broadway" pitchFamily="82" charset="0"/>
              </a:rPr>
              <a:t>mieliśmy okazję gościć u nas nauczyciela- asystenta programu Comenius z Turcji. </a:t>
            </a:r>
            <a:r>
              <a:rPr lang="pl-PL" dirty="0">
                <a:latin typeface="Broadway" pitchFamily="82" charset="0"/>
              </a:rPr>
              <a:t>Pan </a:t>
            </a:r>
            <a:r>
              <a:rPr lang="pl-PL" dirty="0" err="1" smtClean="0">
                <a:latin typeface="Broadway" pitchFamily="82" charset="0"/>
              </a:rPr>
              <a:t>Emrah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 err="1" smtClean="0">
                <a:latin typeface="Broadway" pitchFamily="82" charset="0"/>
              </a:rPr>
              <a:t>Donmez</a:t>
            </a:r>
            <a:r>
              <a:rPr lang="pl-PL" dirty="0" smtClean="0">
                <a:latin typeface="Broadway" pitchFamily="82" charset="0"/>
              </a:rPr>
              <a:t> </a:t>
            </a:r>
            <a:r>
              <a:rPr lang="pl-PL" dirty="0">
                <a:latin typeface="Broadway" pitchFamily="82" charset="0"/>
              </a:rPr>
              <a:t>był </a:t>
            </a:r>
            <a:r>
              <a:rPr lang="pl-PL" dirty="0" smtClean="0">
                <a:latin typeface="Broadway" pitchFamily="82" charset="0"/>
              </a:rPr>
              <a:t>asystentem pani Ireny Ignasiak, nauczycielki matematyki, uczącej w klasach dwujęzycznych. Brał również udział w zajęciach innych nauczycieli uczących nie tylko w klasach dwujęzycznych i to nie tylko matematyki, ale np. biologii czy geografii. </a:t>
            </a:r>
            <a:r>
              <a:rPr lang="pl-PL" dirty="0">
                <a:latin typeface="Broadway" pitchFamily="82" charset="0"/>
              </a:rPr>
              <a:t>Rok wspólnej pracy upłynął w mgnieniu oka. Na pożegnanie uczniowie zorganizowali </a:t>
            </a:r>
            <a:r>
              <a:rPr lang="pl-PL" dirty="0" smtClean="0">
                <a:latin typeface="Broadway" pitchFamily="82" charset="0"/>
              </a:rPr>
              <a:t>pożegnalne </a:t>
            </a:r>
            <a:r>
              <a:rPr lang="pl-PL" dirty="0">
                <a:latin typeface="Broadway" pitchFamily="82" charset="0"/>
              </a:rPr>
              <a:t>spotkanie podczas, którego </a:t>
            </a:r>
            <a:r>
              <a:rPr lang="pl-PL" dirty="0" smtClean="0">
                <a:latin typeface="Broadway" pitchFamily="82" charset="0"/>
              </a:rPr>
              <a:t>zaprezentowali </a:t>
            </a:r>
            <a:r>
              <a:rPr lang="pl-PL" dirty="0">
                <a:latin typeface="Broadway" pitchFamily="82" charset="0"/>
              </a:rPr>
              <a:t>historię szkoły oraz </a:t>
            </a:r>
            <a:r>
              <a:rPr lang="pl-PL" dirty="0" smtClean="0">
                <a:latin typeface="Broadway" pitchFamily="82" charset="0"/>
              </a:rPr>
              <a:t>jej patrona, a także składankę zdjęć z pobytu pana </a:t>
            </a:r>
            <a:r>
              <a:rPr lang="pl-PL" dirty="0" err="1" smtClean="0">
                <a:latin typeface="Broadway" pitchFamily="82" charset="0"/>
              </a:rPr>
              <a:t>Emraha</a:t>
            </a:r>
            <a:r>
              <a:rPr lang="pl-PL" dirty="0" smtClean="0">
                <a:latin typeface="Broadway" pitchFamily="82" charset="0"/>
              </a:rPr>
              <a:t> w naszej szkole. </a:t>
            </a:r>
            <a:r>
              <a:rPr lang="pl-PL" dirty="0">
                <a:latin typeface="Broadway" pitchFamily="82" charset="0"/>
              </a:rPr>
              <a:t>Całość zakończyła się </a:t>
            </a:r>
            <a:r>
              <a:rPr lang="pl-PL" dirty="0" smtClean="0">
                <a:latin typeface="Broadway" pitchFamily="82" charset="0"/>
              </a:rPr>
              <a:t>poczęstunkiem</a:t>
            </a:r>
            <a:r>
              <a:rPr lang="pl-PL" dirty="0">
                <a:latin typeface="Broadway" pitchFamily="82" charset="0"/>
              </a:rPr>
              <a:t>, oraz wręczeniem </a:t>
            </a:r>
            <a:r>
              <a:rPr lang="pl-PL" dirty="0" smtClean="0">
                <a:latin typeface="Broadway" pitchFamily="82" charset="0"/>
              </a:rPr>
              <a:t>własnoręcznie wykonanych Książki kucharskiej z polskimi przepisami i Przewodnika po najciekawszych miejscach w Polsce.</a:t>
            </a:r>
            <a:endParaRPr lang="pl-PL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7691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49203" cy="1400530"/>
          </a:xfrm>
        </p:spPr>
        <p:txBody>
          <a:bodyPr anchor="ctr"/>
          <a:lstStyle/>
          <a:p>
            <a:pPr algn="ctr"/>
            <a:r>
              <a:rPr lang="pl-PL" dirty="0" smtClean="0">
                <a:latin typeface="Broadway" pitchFamily="82" charset="0"/>
              </a:rPr>
              <a:t>Teatr v6</a:t>
            </a:r>
            <a:endParaRPr lang="pl-PL" dirty="0">
              <a:latin typeface="Broadway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9269" y="1791661"/>
            <a:ext cx="10829109" cy="4195481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Od kilku lat jeździmy na przedstawienia w języku angielskim, które odbywają się w Łódzkim Teatrze v6 przy ul. Żeromskiego 76/79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Są to przedstawienia prezentujące klasyczne utwory literatury brytyjskiej i amerykańskiej, takie jak: „Duch z Canterbury”, „Podróże Guliwera”, „Oliwer Twist”, „Doktor Jekyll i Pan Hyde” czy „Pigmalion”</a:t>
            </a:r>
          </a:p>
          <a:p>
            <a:pPr algn="ctr">
              <a:lnSpc>
                <a:spcPct val="150000"/>
              </a:lnSpc>
              <a:buNone/>
            </a:pPr>
            <a:r>
              <a:rPr lang="pl-PL" dirty="0" smtClean="0">
                <a:latin typeface="Broadway" pitchFamily="82" charset="0"/>
              </a:rPr>
              <a:t>Mamy więc okazję zobaczyć oryginalną sztukę  i usłyszeć prawdziwy język angielski w wykonaniu profesjonalnych aktorów, pośmiać się na komediach i zastanowić się nad poważniejszymi kwestiami poruszanymi w tych dziełach.</a:t>
            </a:r>
          </a:p>
          <a:p>
            <a:pPr algn="ctr">
              <a:lnSpc>
                <a:spcPct val="150000"/>
              </a:lnSpc>
            </a:pPr>
            <a:endParaRPr lang="pl-PL" dirty="0">
              <a:latin typeface="Broadway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127</TotalTime>
  <Words>1163</Words>
  <Application>Microsoft Office PowerPoint</Application>
  <PresentationFormat>Niestandardowy</PresentationFormat>
  <Paragraphs>69</Paragraphs>
  <Slides>18</Slides>
  <Notes>17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Jon</vt:lpstr>
      <vt:lpstr>Klasa dwujęzyczna</vt:lpstr>
      <vt:lpstr>Dlaczego warto wybrać  klasę dwujęzyczną ?</vt:lpstr>
      <vt:lpstr>Co oferuje klasa dwujęzyczna?</vt:lpstr>
      <vt:lpstr>Angielski trochę inaczej!</vt:lpstr>
      <vt:lpstr>Szkolny Dzień Języków Obcych</vt:lpstr>
      <vt:lpstr>e-Twinning</vt:lpstr>
      <vt:lpstr>Fundacja „Dziewczynka z zapałkami”</vt:lpstr>
      <vt:lpstr>Nauczyciel z Turcji</vt:lpstr>
      <vt:lpstr>Teatr v6</vt:lpstr>
      <vt:lpstr>Warsztaty Językowe w UK</vt:lpstr>
      <vt:lpstr>EuroWeek</vt:lpstr>
      <vt:lpstr>Dwujęzyczność w szkole</vt:lpstr>
      <vt:lpstr>Slajd 13</vt:lpstr>
      <vt:lpstr>Slajd 14</vt:lpstr>
      <vt:lpstr>Slajd 15</vt:lpstr>
      <vt:lpstr>Slajd 16</vt:lpstr>
      <vt:lpstr>Jak się dostać do klasy?</vt:lpstr>
      <vt:lpstr>Thank you for watching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w klasie dwujęzycznej!</dc:title>
  <dc:creator>Piratka</dc:creator>
  <cp:lastModifiedBy>Windows User</cp:lastModifiedBy>
  <cp:revision>29</cp:revision>
  <dcterms:created xsi:type="dcterms:W3CDTF">2012-08-15T16:54:36Z</dcterms:created>
  <dcterms:modified xsi:type="dcterms:W3CDTF">2014-08-21T07:46:45Z</dcterms:modified>
</cp:coreProperties>
</file>