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72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-86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09.04.2019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987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09.04.2019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178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09.04.2019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6423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09.04.2019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202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09.04.2019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3646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09.04.2019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05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09.04.2019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2361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09.04.2019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66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09.04.2019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2467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09.04.2019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5036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09.04.2019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4670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B7810A5-1A13-4087-8DFA-155E6E5B5D73}" type="datetimeFigureOut">
              <a:rPr lang="tr-TR" smtClean="0"/>
              <a:pPr/>
              <a:t>09.04.2019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371758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journal.ie/celts-europe-map-967353-Jun2013/" TargetMode="External"/><Relationship Id="rId3" Type="http://schemas.openxmlformats.org/officeDocument/2006/relationships/hyperlink" Target="https://www.budowle.pl/budowla,stonehenge" TargetMode="External"/><Relationship Id="rId7" Type="http://schemas.openxmlformats.org/officeDocument/2006/relationships/hyperlink" Target="https://en.wikipedia.org/wiki/Breog%C3%A1n" TargetMode="External"/><Relationship Id="rId2" Type="http://schemas.openxmlformats.org/officeDocument/2006/relationships/hyperlink" Target="https://www.shoreline.edu/faculty/rody/archives/celts/outline2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Boadicea_and_Her_Daughters" TargetMode="External"/><Relationship Id="rId5" Type="http://schemas.openxmlformats.org/officeDocument/2006/relationships/hyperlink" Target="https://www.tvp.info/41412593/zagadka-stonehenge-rozwiazana" TargetMode="External"/><Relationship Id="rId4" Type="http://schemas.openxmlformats.org/officeDocument/2006/relationships/hyperlink" Target="http://www.primaryhomeworkhelp.co.uk/celts.htm" TargetMode="External"/><Relationship Id="rId9" Type="http://schemas.openxmlformats.org/officeDocument/2006/relationships/hyperlink" Target="http://worldofcelts.com/post/162518711796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8437" y="2168436"/>
            <a:ext cx="4355472" cy="1998616"/>
          </a:xfrm>
        </p:spPr>
        <p:txBody>
          <a:bodyPr>
            <a:noAutofit/>
          </a:bodyPr>
          <a:lstStyle/>
          <a:p>
            <a:pPr algn="l"/>
            <a:r>
              <a:rPr lang="pl-PL" sz="7200" b="1" dirty="0" err="1"/>
              <a:t>Celts</a:t>
            </a:r>
            <a:r>
              <a:rPr lang="pl-PL" sz="7200" b="1" dirty="0"/>
              <a:t/>
            </a:r>
            <a:br>
              <a:rPr lang="pl-PL" sz="7200" b="1" dirty="0"/>
            </a:br>
            <a:r>
              <a:rPr lang="pl-PL" sz="7200" b="1" dirty="0"/>
              <a:t>Celtowe</a:t>
            </a:r>
            <a:endParaRPr lang="tr-TR" sz="7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542EAC-8BF3-4BFD-9891-145BC4940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7652" y="4219301"/>
            <a:ext cx="7288696" cy="151529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16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Author</a:t>
            </a:r>
            <a:r>
              <a:rPr lang="pl-PL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Maria Kujawiak </a:t>
            </a:r>
          </a:p>
          <a:p>
            <a:pPr>
              <a:lnSpc>
                <a:spcPct val="110000"/>
              </a:lnSpc>
            </a:pPr>
            <a:r>
              <a:rPr lang="pl-PL" sz="1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Suppervised</a:t>
            </a:r>
            <a:r>
              <a:rPr lang="pl-PL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by : Małgorzata Stasińska</a:t>
            </a:r>
          </a:p>
          <a:p>
            <a:pPr>
              <a:lnSpc>
                <a:spcPct val="110000"/>
              </a:lnSpc>
            </a:pPr>
            <a:r>
              <a:rPr lang="pl-PL" sz="16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Primary</a:t>
            </a:r>
            <a:r>
              <a:rPr lang="pl-PL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School </a:t>
            </a:r>
            <a:r>
              <a:rPr lang="pl-PL" sz="16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number</a:t>
            </a:r>
            <a:r>
              <a:rPr lang="pl-PL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6 in Zgierz  with Bilingual  and  Sports Classes </a:t>
            </a:r>
          </a:p>
        </p:txBody>
      </p:sp>
      <p:pic>
        <p:nvPicPr>
          <p:cNvPr id="1026" name="Picture 2" descr="C:\Users\Mila\Desktop\10608-256x256x32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283561" y="1123405"/>
            <a:ext cx="2789284" cy="2789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5372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49969" y="662609"/>
            <a:ext cx="8710888" cy="1224913"/>
          </a:xfrm>
        </p:spPr>
        <p:txBody>
          <a:bodyPr>
            <a:normAutofit/>
          </a:bodyPr>
          <a:lstStyle/>
          <a:p>
            <a:pPr algn="l"/>
            <a:r>
              <a:rPr lang="pl-PL" sz="4000" dirty="0" smtClean="0"/>
              <a:t>Stonehenge </a:t>
            </a:r>
            <a:r>
              <a:rPr lang="pl-PL" sz="4000" dirty="0" err="1"/>
              <a:t>mistery</a:t>
            </a:r>
            <a:r>
              <a:rPr lang="pl-PL" sz="4000" dirty="0"/>
              <a:t/>
            </a:r>
            <a:br>
              <a:rPr lang="pl-PL" sz="4000" dirty="0"/>
            </a:br>
            <a:r>
              <a:rPr lang="pl-PL" sz="4000" dirty="0"/>
              <a:t>Zagadka </a:t>
            </a:r>
            <a:r>
              <a:rPr lang="pl-PL" sz="4000" dirty="0" smtClean="0"/>
              <a:t>Stonehenge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473940" y="2038863"/>
            <a:ext cx="4412182" cy="180426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goal of building </a:t>
            </a:r>
            <a:r>
              <a:rPr lang="pl-PL" dirty="0" smtClean="0"/>
              <a:t>Stonehenge </a:t>
            </a:r>
            <a:r>
              <a:rPr lang="en-US" dirty="0"/>
              <a:t>is also unknown, some claim that it served </a:t>
            </a:r>
            <a:r>
              <a:rPr lang="pl-PL" dirty="0"/>
              <a:t>as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 smtClean="0"/>
              <a:t>astronomical</a:t>
            </a:r>
            <a:r>
              <a:rPr lang="pl-PL" dirty="0" smtClean="0"/>
              <a:t> </a:t>
            </a:r>
            <a:r>
              <a:rPr lang="en-US" dirty="0" err="1" smtClean="0"/>
              <a:t>observ</a:t>
            </a:r>
            <a:r>
              <a:rPr lang="pl-PL" dirty="0" err="1" smtClean="0"/>
              <a:t>atory</a:t>
            </a:r>
            <a:r>
              <a:rPr lang="en-US" dirty="0" smtClean="0"/>
              <a:t>, </a:t>
            </a:r>
            <a:r>
              <a:rPr lang="en-US" dirty="0"/>
              <a:t>others say that pagan rituals were held there.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473940" y="4051030"/>
            <a:ext cx="3894222" cy="2485108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Nieznany jest cel budowy kręgu, jedni twierdzą, że służył on do obserwacji nieba i gwiazd, inni, że odbywały się tam pogańskie obrzędy.</a:t>
            </a:r>
          </a:p>
          <a:p>
            <a:endParaRPr lang="pl-PL" dirty="0"/>
          </a:p>
        </p:txBody>
      </p:sp>
      <p:pic>
        <p:nvPicPr>
          <p:cNvPr id="5" name="Picture 2" descr="C:\Users\Mila\Desktop\10608-256x256x32.png">
            <a:extLst>
              <a:ext uri="{FF2B5EF4-FFF2-40B4-BE49-F238E27FC236}">
                <a16:creationId xmlns:a16="http://schemas.microsoft.com/office/drawing/2014/main" xmlns="" id="{C15D2576-E148-41D0-908C-B327E1398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9582714" y="5093331"/>
            <a:ext cx="1604391" cy="1604391"/>
          </a:xfrm>
          <a:prstGeom prst="rect">
            <a:avLst/>
          </a:prstGeom>
          <a:noFill/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ADAADEA3-0660-4A64-8E07-FE6BBF5F68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20296" b="16790"/>
          <a:stretch/>
        </p:blipFill>
        <p:spPr>
          <a:xfrm>
            <a:off x="1849969" y="2038863"/>
            <a:ext cx="3342540" cy="231913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C360DEF-7FA8-413F-8AA6-CC10A2989F4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49969" y="4543654"/>
            <a:ext cx="3342540" cy="19441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11808" y="701040"/>
            <a:ext cx="7958331" cy="118424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dirty="0" err="1"/>
              <a:t>Sourses</a:t>
            </a:r>
            <a:r>
              <a:rPr lang="pl-PL" sz="4400" b="1" dirty="0"/>
              <a:t/>
            </a:r>
            <a:br>
              <a:rPr lang="pl-PL" sz="4400" b="1" dirty="0"/>
            </a:br>
            <a:r>
              <a:rPr lang="pl-PL" sz="4400" b="1" dirty="0"/>
              <a:t>Źródła</a:t>
            </a:r>
            <a:br>
              <a:rPr lang="pl-PL" sz="4400" b="1" dirty="0"/>
            </a:b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pl-PL" dirty="0">
                <a:hlinkClick r:id="rId2"/>
              </a:rPr>
              <a:t>https://www.shoreline.edu/faculty/rody/archives/celts/outline2.htm</a:t>
            </a:r>
            <a:endParaRPr lang="pl-PL" dirty="0"/>
          </a:p>
          <a:p>
            <a:pPr>
              <a:buFont typeface="Wingdings" pitchFamily="2" charset="2"/>
              <a:buChar char="ü"/>
            </a:pPr>
            <a:r>
              <a:rPr lang="pl-PL" dirty="0">
                <a:hlinkClick r:id="rId3"/>
              </a:rPr>
              <a:t>https://www.budowle.pl/budowla,stonehenge</a:t>
            </a:r>
            <a:endParaRPr lang="pl-PL" dirty="0"/>
          </a:p>
          <a:p>
            <a:pPr>
              <a:buFont typeface="Wingdings" pitchFamily="2" charset="2"/>
              <a:buChar char="ü"/>
            </a:pPr>
            <a:r>
              <a:rPr lang="pl-PL" dirty="0">
                <a:hlinkClick r:id="rId4"/>
              </a:rPr>
              <a:t>http://www.primaryhomeworkhelp.co.uk/celts.htm</a:t>
            </a:r>
            <a:endParaRPr lang="pl-PL" dirty="0"/>
          </a:p>
          <a:p>
            <a:pPr>
              <a:buFont typeface="Wingdings" pitchFamily="2" charset="2"/>
              <a:buChar char="ü"/>
            </a:pPr>
            <a:r>
              <a:rPr lang="pl-PL" dirty="0">
                <a:hlinkClick r:id="rId5"/>
              </a:rPr>
              <a:t>https://www.tvp.info/41412593/zagadka-stonehenge-rozwiazana</a:t>
            </a:r>
            <a:endParaRPr lang="pl-PL" dirty="0"/>
          </a:p>
          <a:p>
            <a:pPr>
              <a:buFont typeface="Wingdings" pitchFamily="2" charset="2"/>
              <a:buChar char="ü"/>
            </a:pPr>
            <a:r>
              <a:rPr lang="pl-PL" dirty="0">
                <a:hlinkClick r:id="rId6"/>
              </a:rPr>
              <a:t>https://en.wikipedia.org/wiki/Boadicea_and_Her_Daughters</a:t>
            </a:r>
            <a:endParaRPr lang="pl-PL" dirty="0"/>
          </a:p>
          <a:p>
            <a:pPr>
              <a:buFont typeface="Wingdings" pitchFamily="2" charset="2"/>
              <a:buChar char="ü"/>
            </a:pPr>
            <a:r>
              <a:rPr lang="pl-PL" dirty="0">
                <a:hlinkClick r:id="rId7"/>
              </a:rPr>
              <a:t>https://en.wikipedia.org/wiki/Breog%C3%A1n</a:t>
            </a:r>
            <a:endParaRPr lang="pl-PL" dirty="0"/>
          </a:p>
          <a:p>
            <a:pPr>
              <a:buFont typeface="Wingdings" pitchFamily="2" charset="2"/>
              <a:buChar char="ü"/>
            </a:pPr>
            <a:r>
              <a:rPr lang="pl-PL" dirty="0">
                <a:hlinkClick r:id="rId8"/>
              </a:rPr>
              <a:t>https://www.thejournal.ie/celts-europe-map-967353-Jun2013/</a:t>
            </a:r>
            <a:endParaRPr lang="pl-PL" dirty="0"/>
          </a:p>
          <a:p>
            <a:pPr>
              <a:buFont typeface="Wingdings" pitchFamily="2" charset="2"/>
              <a:buChar char="ü"/>
            </a:pPr>
            <a:r>
              <a:rPr lang="pl-PL" dirty="0">
                <a:hlinkClick r:id="rId9"/>
              </a:rPr>
              <a:t>http://worldofcelts.com/post/162518711796</a:t>
            </a:r>
            <a:endParaRPr lang="pl-PL" dirty="0"/>
          </a:p>
          <a:p>
            <a:pPr>
              <a:buFont typeface="Wingdings" pitchFamily="2" charset="2"/>
              <a:buChar char="ü"/>
            </a:pPr>
            <a:r>
              <a:rPr lang="pl-PL" dirty="0" err="1">
                <a:solidFill>
                  <a:schemeClr val="accent2">
                    <a:lumMod val="75000"/>
                  </a:schemeClr>
                </a:solidFill>
              </a:rPr>
              <a:t>internet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4"/>
          <p:cNvSpPr/>
          <p:nvPr/>
        </p:nvSpPr>
        <p:spPr>
          <a:xfrm>
            <a:off x="3429000" y="822960"/>
            <a:ext cx="4937760" cy="477012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FD74154-4A34-4045-94CD-102C5DDBB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008" y="1585295"/>
            <a:ext cx="7958331" cy="4233613"/>
          </a:xfrm>
        </p:spPr>
        <p:txBody>
          <a:bodyPr>
            <a:noAutofit/>
          </a:bodyPr>
          <a:lstStyle/>
          <a:p>
            <a:pPr algn="ctr"/>
            <a:r>
              <a:rPr lang="pl-PL" sz="12000" b="1" dirty="0">
                <a:latin typeface="AR CHRISTY" pitchFamily="2" charset="0"/>
              </a:rPr>
              <a:t>The </a:t>
            </a:r>
            <a:br>
              <a:rPr lang="pl-PL" sz="12000" b="1" dirty="0">
                <a:latin typeface="AR CHRISTY" pitchFamily="2" charset="0"/>
              </a:rPr>
            </a:br>
            <a:r>
              <a:rPr lang="pl-PL" sz="12000" b="1" dirty="0">
                <a:latin typeface="AR CHRISTY" pitchFamily="2" charset="0"/>
              </a:rPr>
              <a:t>End</a:t>
            </a:r>
            <a:br>
              <a:rPr lang="pl-PL" sz="12000" b="1" dirty="0">
                <a:latin typeface="AR CHRISTY" pitchFamily="2" charset="0"/>
              </a:rPr>
            </a:br>
            <a:r>
              <a:rPr lang="pl-PL" sz="2800" b="1" dirty="0" err="1">
                <a:latin typeface="AR CHRISTY" pitchFamily="2" charset="0"/>
              </a:rPr>
              <a:t>Thank</a:t>
            </a:r>
            <a:r>
              <a:rPr lang="pl-PL" sz="2800" b="1" dirty="0">
                <a:latin typeface="AR CHRISTY" pitchFamily="2" charset="0"/>
              </a:rPr>
              <a:t> </a:t>
            </a:r>
            <a:r>
              <a:rPr lang="pl-PL" sz="2800" b="1" dirty="0" err="1">
                <a:latin typeface="AR CHRISTY" pitchFamily="2" charset="0"/>
              </a:rPr>
              <a:t>you</a:t>
            </a:r>
            <a:r>
              <a:rPr lang="pl-PL" sz="2800" b="1" dirty="0">
                <a:latin typeface="AR CHRISTY" pitchFamily="2" charset="0"/>
              </a:rPr>
              <a:t> ;-)</a:t>
            </a:r>
          </a:p>
        </p:txBody>
      </p:sp>
    </p:spTree>
    <p:extLst>
      <p:ext uri="{BB962C8B-B14F-4D97-AF65-F5344CB8AC3E}">
        <p14:creationId xmlns:p14="http://schemas.microsoft.com/office/powerpoint/2010/main" xmlns="" val="910266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09873" y="636104"/>
            <a:ext cx="7956560" cy="1248062"/>
          </a:xfrm>
        </p:spPr>
        <p:txBody>
          <a:bodyPr>
            <a:normAutofit fontScale="90000"/>
          </a:bodyPr>
          <a:lstStyle/>
          <a:p>
            <a:r>
              <a:rPr lang="pl-PL" sz="4400" b="1" dirty="0" err="1"/>
              <a:t>Table</a:t>
            </a:r>
            <a:r>
              <a:rPr lang="pl-PL" sz="4400" b="1" dirty="0"/>
              <a:t> of </a:t>
            </a:r>
            <a:r>
              <a:rPr lang="pl-PL" sz="4400" b="1" dirty="0" err="1"/>
              <a:t>Contents</a:t>
            </a:r>
            <a:r>
              <a:rPr lang="pl-PL" sz="4400" dirty="0"/>
              <a:t/>
            </a:r>
            <a:br>
              <a:rPr lang="pl-PL" sz="4400" dirty="0"/>
            </a:br>
            <a:r>
              <a:rPr lang="pl-PL" sz="4400" dirty="0"/>
              <a:t>Spis treści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609285" y="1894114"/>
            <a:ext cx="3893623" cy="402865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pl-PL" b="1" dirty="0" err="1"/>
              <a:t>Who</a:t>
            </a:r>
            <a:r>
              <a:rPr lang="pl-PL" b="1" dirty="0"/>
              <a:t> </a:t>
            </a:r>
            <a:r>
              <a:rPr lang="pl-PL" b="1" dirty="0" err="1"/>
              <a:t>were</a:t>
            </a:r>
            <a:r>
              <a:rPr lang="pl-PL" b="1" dirty="0"/>
              <a:t> </a:t>
            </a:r>
            <a:r>
              <a:rPr lang="pl-PL" b="1" dirty="0" err="1"/>
              <a:t>the</a:t>
            </a:r>
            <a:r>
              <a:rPr lang="pl-PL" b="1" dirty="0"/>
              <a:t> </a:t>
            </a:r>
            <a:r>
              <a:rPr lang="pl-PL" b="1" dirty="0" err="1"/>
              <a:t>Celts</a:t>
            </a:r>
            <a:r>
              <a:rPr lang="pl-PL" b="1" dirty="0"/>
              <a:t>?</a:t>
            </a:r>
          </a:p>
          <a:p>
            <a:pPr marL="514350" indent="-514350">
              <a:buFont typeface="+mj-lt"/>
              <a:buAutoNum type="romanUcPeriod"/>
            </a:pPr>
            <a:r>
              <a:rPr lang="pl-PL" b="1" dirty="0"/>
              <a:t>Three </a:t>
            </a:r>
            <a:r>
              <a:rPr lang="pl-PL" b="1" dirty="0" err="1"/>
              <a:t>main</a:t>
            </a:r>
            <a:r>
              <a:rPr lang="pl-PL" b="1" dirty="0"/>
              <a:t> </a:t>
            </a:r>
            <a:r>
              <a:rPr lang="pl-PL" b="1" dirty="0" err="1"/>
              <a:t>Celtic</a:t>
            </a:r>
            <a:r>
              <a:rPr lang="pl-PL" b="1" dirty="0"/>
              <a:t> </a:t>
            </a:r>
            <a:r>
              <a:rPr lang="pl-PL" b="1" dirty="0" err="1"/>
              <a:t>groups</a:t>
            </a:r>
            <a:endParaRPr lang="pl-PL" b="1" dirty="0"/>
          </a:p>
          <a:p>
            <a:pPr marL="514350" indent="-514350">
              <a:buFont typeface="+mj-lt"/>
              <a:buAutoNum type="romanUcPeriod"/>
            </a:pPr>
            <a:r>
              <a:rPr lang="en-US" b="1" dirty="0"/>
              <a:t>Where did the Celts come from?</a:t>
            </a:r>
            <a:endParaRPr lang="pl-PL" b="1" dirty="0"/>
          </a:p>
          <a:p>
            <a:pPr marL="514350" indent="-514350">
              <a:buFont typeface="+mj-lt"/>
              <a:buAutoNum type="romanUcPeriod"/>
            </a:pPr>
            <a:r>
              <a:rPr lang="pl-PL" b="1" dirty="0" smtClean="0"/>
              <a:t>Stonehenge</a:t>
            </a:r>
            <a:endParaRPr lang="pl-PL" b="1" dirty="0"/>
          </a:p>
          <a:p>
            <a:pPr marL="514350" indent="-514350">
              <a:buFont typeface="+mj-lt"/>
              <a:buAutoNum type="romanUcPeriod"/>
            </a:pPr>
            <a:r>
              <a:rPr lang="pl-PL" b="1" dirty="0" err="1"/>
              <a:t>Interesting</a:t>
            </a:r>
            <a:r>
              <a:rPr lang="pl-PL" b="1" dirty="0"/>
              <a:t> </a:t>
            </a:r>
            <a:r>
              <a:rPr lang="pl-PL" b="1" dirty="0" err="1"/>
              <a:t>facts</a:t>
            </a:r>
            <a:endParaRPr lang="pl-PL" b="1" dirty="0"/>
          </a:p>
          <a:p>
            <a:pPr marL="514350" indent="-514350">
              <a:buFont typeface="+mj-lt"/>
              <a:buAutoNum type="romanUcPeriod"/>
            </a:pPr>
            <a:r>
              <a:rPr lang="pl-PL" b="1" dirty="0" err="1"/>
              <a:t>Sourses</a:t>
            </a:r>
            <a:endParaRPr lang="pl-PL" b="1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925715" y="1907177"/>
            <a:ext cx="3899798" cy="40155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pl-PL" b="1" dirty="0"/>
              <a:t>Kim byli </a:t>
            </a:r>
            <a:r>
              <a:rPr lang="pl-PL" b="1" dirty="0"/>
              <a:t>C</a:t>
            </a:r>
            <a:r>
              <a:rPr lang="pl-PL" b="1" dirty="0" smtClean="0"/>
              <a:t>eltowie</a:t>
            </a:r>
            <a:r>
              <a:rPr lang="pl-PL" b="1" dirty="0"/>
              <a:t>?</a:t>
            </a:r>
          </a:p>
          <a:p>
            <a:pPr marL="514350" indent="-514350">
              <a:buFont typeface="+mj-lt"/>
              <a:buAutoNum type="romanUcPeriod"/>
            </a:pPr>
            <a:r>
              <a:rPr lang="pl-PL" b="1" dirty="0"/>
              <a:t>Trzy główne grupy </a:t>
            </a:r>
            <a:r>
              <a:rPr lang="pl-PL" b="1" dirty="0"/>
              <a:t>C</a:t>
            </a:r>
            <a:r>
              <a:rPr lang="pl-PL" b="1" dirty="0" smtClean="0"/>
              <a:t>eltów</a:t>
            </a:r>
            <a:endParaRPr lang="pl-PL" b="1" dirty="0"/>
          </a:p>
          <a:p>
            <a:pPr marL="514350" indent="-514350">
              <a:buFont typeface="+mj-lt"/>
              <a:buAutoNum type="romanUcPeriod"/>
            </a:pPr>
            <a:r>
              <a:rPr lang="pl-PL" b="1" dirty="0"/>
              <a:t>Skąd </a:t>
            </a:r>
            <a:r>
              <a:rPr lang="pl-PL" b="1" dirty="0" err="1"/>
              <a:t>pochodzli</a:t>
            </a:r>
            <a:r>
              <a:rPr lang="pl-PL" b="1" dirty="0"/>
              <a:t>?</a:t>
            </a:r>
          </a:p>
          <a:p>
            <a:pPr marL="514350" indent="-514350">
              <a:buFont typeface="+mj-lt"/>
              <a:buAutoNum type="romanUcPeriod"/>
            </a:pPr>
            <a:r>
              <a:rPr lang="pl-PL" b="1" dirty="0" smtClean="0"/>
              <a:t>Stonehenge</a:t>
            </a:r>
            <a:endParaRPr lang="pl-PL" b="1" dirty="0"/>
          </a:p>
          <a:p>
            <a:pPr marL="514350" indent="-514350">
              <a:buFont typeface="+mj-lt"/>
              <a:buAutoNum type="romanUcPeriod"/>
            </a:pPr>
            <a:r>
              <a:rPr lang="pl-PL" b="1" dirty="0"/>
              <a:t>Ciekawostki</a:t>
            </a:r>
          </a:p>
          <a:p>
            <a:pPr marL="514350" indent="-514350">
              <a:buFont typeface="+mj-lt"/>
              <a:buAutoNum type="romanUcPeriod"/>
            </a:pPr>
            <a:r>
              <a:rPr lang="pl-PL" b="1" dirty="0"/>
              <a:t>Źródła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A8BF4D5E-FC9B-419F-BF57-51DF04E5A79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1311" y="4622680"/>
            <a:ext cx="3416409" cy="22353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62551" y="824136"/>
            <a:ext cx="7956560" cy="1078348"/>
          </a:xfrm>
        </p:spPr>
        <p:txBody>
          <a:bodyPr>
            <a:normAutofit fontScale="90000"/>
          </a:bodyPr>
          <a:lstStyle/>
          <a:p>
            <a:r>
              <a:rPr lang="pl-PL" b="1" dirty="0" err="1"/>
              <a:t>Who</a:t>
            </a:r>
            <a:r>
              <a:rPr lang="pl-PL" b="1" dirty="0"/>
              <a:t> </a:t>
            </a:r>
            <a:r>
              <a:rPr lang="pl-PL" b="1" dirty="0" err="1"/>
              <a:t>were</a:t>
            </a:r>
            <a:r>
              <a:rPr lang="pl-PL" b="1" dirty="0"/>
              <a:t> </a:t>
            </a:r>
            <a:r>
              <a:rPr lang="pl-PL" b="1" dirty="0" err="1"/>
              <a:t>the</a:t>
            </a:r>
            <a:r>
              <a:rPr lang="pl-PL" b="1" dirty="0"/>
              <a:t> </a:t>
            </a:r>
            <a:r>
              <a:rPr lang="pl-PL" b="1" dirty="0" err="1"/>
              <a:t>Celts</a:t>
            </a:r>
            <a:r>
              <a:rPr lang="pl-PL" b="1" dirty="0"/>
              <a:t>?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Kim byli </a:t>
            </a:r>
            <a:r>
              <a:rPr lang="pl-PL" dirty="0" err="1"/>
              <a:t>celtowie</a:t>
            </a:r>
            <a:r>
              <a:rPr lang="pl-PL" dirty="0"/>
              <a:t>?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066800" y="2099344"/>
            <a:ext cx="3272246" cy="3884959"/>
          </a:xfrm>
        </p:spPr>
        <p:txBody>
          <a:bodyPr/>
          <a:lstStyle/>
          <a:p>
            <a:r>
              <a:rPr lang="en-US" dirty="0"/>
              <a:t>From around 750 BC to 12 BC, the Celts were the most powerful people in central and northern Europe. There were many groups (tribes) of </a:t>
            </a:r>
            <a:r>
              <a:rPr lang="en-US" dirty="0" smtClean="0"/>
              <a:t>Celts </a:t>
            </a:r>
            <a:r>
              <a:rPr lang="pl-PL" dirty="0" err="1" smtClean="0"/>
              <a:t>similar</a:t>
            </a:r>
            <a:r>
              <a:rPr lang="en-US" dirty="0" smtClean="0"/>
              <a:t> </a:t>
            </a:r>
            <a:r>
              <a:rPr lang="en-US" dirty="0"/>
              <a:t>language</a:t>
            </a:r>
            <a:r>
              <a:rPr lang="pl-PL" dirty="0"/>
              <a:t>s</a:t>
            </a:r>
            <a:r>
              <a:rPr lang="en-US" dirty="0"/>
              <a:t>. </a:t>
            </a:r>
            <a:endParaRPr lang="pl-PL" dirty="0"/>
          </a:p>
          <a:p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7940040" y="2135842"/>
            <a:ext cx="3247064" cy="3898022"/>
          </a:xfrm>
        </p:spPr>
        <p:txBody>
          <a:bodyPr/>
          <a:lstStyle/>
          <a:p>
            <a:pPr lvl="0"/>
            <a:r>
              <a:rPr lang="pl-PL" dirty="0">
                <a:cs typeface="Arial" pitchFamily="34" charset="0"/>
              </a:rPr>
              <a:t>Od około 750 roku p.n.e. do 12 roku p.n.e., Celtowie byli najpotężniejszymi ludźmi w środkowej i północnej Europie. Było wiele grup Celtów, </a:t>
            </a:r>
            <a:r>
              <a:rPr lang="pl-PL" dirty="0" smtClean="0">
                <a:cs typeface="Arial" pitchFamily="34" charset="0"/>
              </a:rPr>
              <a:t>mówiących </a:t>
            </a:r>
            <a:r>
              <a:rPr lang="pl-PL" dirty="0">
                <a:cs typeface="Arial" pitchFamily="34" charset="0"/>
              </a:rPr>
              <a:t>podobnymi językami. </a:t>
            </a:r>
          </a:p>
          <a:p>
            <a:endParaRPr lang="pl-PL" dirty="0"/>
          </a:p>
        </p:txBody>
      </p:sp>
      <p:pic>
        <p:nvPicPr>
          <p:cNvPr id="11268" name="Picture 4" descr="Znalezione obrazy dla zapytania celts fan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1482" y="2301240"/>
            <a:ext cx="3492203" cy="2622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9350" y="223842"/>
            <a:ext cx="8149823" cy="828191"/>
          </a:xfrm>
        </p:spPr>
        <p:txBody>
          <a:bodyPr>
            <a:normAutofit/>
          </a:bodyPr>
          <a:lstStyle/>
          <a:p>
            <a:r>
              <a:rPr lang="pl-PL" b="1" dirty="0"/>
              <a:t>Three </a:t>
            </a:r>
            <a:r>
              <a:rPr lang="pl-PL" b="1" dirty="0" err="1"/>
              <a:t>main</a:t>
            </a:r>
            <a:r>
              <a:rPr lang="pl-PL" b="1" dirty="0"/>
              <a:t> </a:t>
            </a:r>
            <a:r>
              <a:rPr lang="pl-PL" b="1" dirty="0" err="1"/>
              <a:t>Celtic</a:t>
            </a:r>
            <a:r>
              <a:rPr lang="pl-PL" b="1" dirty="0"/>
              <a:t> </a:t>
            </a:r>
            <a:r>
              <a:rPr lang="pl-PL" b="1" dirty="0" err="1"/>
              <a:t>groups</a:t>
            </a:r>
            <a:r>
              <a:rPr lang="pl-PL" b="1" dirty="0"/>
              <a:t>   Trzy główne grupy celtyckie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005029" y="1217715"/>
            <a:ext cx="1360707" cy="1349342"/>
          </a:xfrm>
        </p:spPr>
        <p:txBody>
          <a:bodyPr/>
          <a:lstStyle/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/>
              <a:t>the </a:t>
            </a:r>
            <a:r>
              <a:rPr lang="en-US" dirty="0" err="1"/>
              <a:t>Gauls</a:t>
            </a:r>
            <a:endParaRPr lang="en-US" dirty="0"/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/>
              <a:t>the Britons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/>
              <a:t>the Gaels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465466" y="954966"/>
            <a:ext cx="136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§"/>
            </a:pPr>
            <a:r>
              <a:rPr lang="pl-PL" sz="1600" dirty="0">
                <a:cs typeface="Arial" pitchFamily="34" charset="0"/>
              </a:rPr>
              <a:t>Galowie </a:t>
            </a:r>
          </a:p>
          <a:p>
            <a:pPr lvl="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§"/>
            </a:pPr>
            <a:r>
              <a:rPr lang="pl-PL" sz="1600" dirty="0">
                <a:cs typeface="Arial" pitchFamily="34" charset="0"/>
              </a:rPr>
              <a:t>Brytyjczycy </a:t>
            </a:r>
          </a:p>
          <a:p>
            <a:pPr lvl="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§"/>
            </a:pPr>
            <a:r>
              <a:rPr lang="pl-PL" sz="1600" dirty="0" err="1">
                <a:cs typeface="Arial" pitchFamily="34" charset="0"/>
              </a:rPr>
              <a:t>Gaels</a:t>
            </a:r>
            <a:endParaRPr lang="pl-PL" sz="1600" dirty="0">
              <a:cs typeface="Arial" pitchFamily="34" charset="0"/>
            </a:endParaRPr>
          </a:p>
        </p:txBody>
      </p:sp>
      <p:pic>
        <p:nvPicPr>
          <p:cNvPr id="7" name="Picture 2" descr="C:\Users\Mila\Desktop\10608-256x256x32.png">
            <a:extLst>
              <a:ext uri="{FF2B5EF4-FFF2-40B4-BE49-F238E27FC236}">
                <a16:creationId xmlns:a16="http://schemas.microsoft.com/office/drawing/2014/main" xmlns="" id="{38CC7CFB-0287-4462-90C1-352EF5F2C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9582714" y="5093331"/>
            <a:ext cx="1604391" cy="1604391"/>
          </a:xfrm>
          <a:prstGeom prst="rect">
            <a:avLst/>
          </a:prstGeom>
          <a:noFill/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E137E193-C3D2-4EC1-AEE7-355F164561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D8EEFC"/>
              </a:clrFrom>
              <a:clrTo>
                <a:srgbClr val="D8EE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250" b="100000" l="10000" r="90000"/>
                    </a14:imgEffect>
                  </a14:imgLayer>
                </a14:imgProps>
              </a:ext>
            </a:extLst>
          </a:blip>
          <a:srcRect l="22620" r="31544"/>
          <a:stretch/>
        </p:blipFill>
        <p:spPr>
          <a:xfrm>
            <a:off x="726533" y="2515870"/>
            <a:ext cx="2074021" cy="2461225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E825D7EE-4BE9-4635-8E56-756CFB1F4CF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24038" y="3746482"/>
            <a:ext cx="2740799" cy="2375359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2DFD4D0C-4B75-4A88-944B-0028E8B1C95A}"/>
              </a:ext>
            </a:extLst>
          </p:cNvPr>
          <p:cNvSpPr txBox="1"/>
          <p:nvPr/>
        </p:nvSpPr>
        <p:spPr>
          <a:xfrm>
            <a:off x="4339693" y="3244334"/>
            <a:ext cx="2125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Britons</a:t>
            </a:r>
            <a:r>
              <a:rPr lang="pl-PL" dirty="0"/>
              <a:t>/Brytyjczycy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xmlns="" id="{CE1A6F21-E77F-4EA2-9C93-530D55F2E11E}"/>
              </a:ext>
            </a:extLst>
          </p:cNvPr>
          <p:cNvSpPr/>
          <p:nvPr/>
        </p:nvSpPr>
        <p:spPr>
          <a:xfrm>
            <a:off x="1115477" y="5275072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/>
              <a:t>Gauls</a:t>
            </a:r>
            <a:r>
              <a:rPr lang="pl-PL" dirty="0"/>
              <a:t>/Galowie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xmlns="" id="{C521489F-025E-4146-95DD-B5FA930A60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68884" l="455" r="100000"/>
                    </a14:imgEffect>
                  </a14:imgLayer>
                </a14:imgProps>
              </a:ext>
            </a:extLst>
          </a:blip>
          <a:srcRect b="40765"/>
          <a:stretch/>
        </p:blipFill>
        <p:spPr>
          <a:xfrm>
            <a:off x="7672270" y="2841597"/>
            <a:ext cx="2095500" cy="2375359"/>
          </a:xfrm>
          <a:prstGeom prst="rect">
            <a:avLst/>
          </a:prstGeom>
          <a:solidFill>
            <a:schemeClr val="tx1">
              <a:lumMod val="75000"/>
              <a:alpha val="84000"/>
            </a:schemeClr>
          </a:solidFill>
        </p:spPr>
      </p:pic>
      <p:sp>
        <p:nvSpPr>
          <p:cNvPr id="19" name="Prostokąt 18">
            <a:extLst>
              <a:ext uri="{FF2B5EF4-FFF2-40B4-BE49-F238E27FC236}">
                <a16:creationId xmlns:a16="http://schemas.microsoft.com/office/drawing/2014/main" xmlns="" id="{84477B61-FA87-4B99-B9A9-59A60C69D72F}"/>
              </a:ext>
            </a:extLst>
          </p:cNvPr>
          <p:cNvSpPr/>
          <p:nvPr/>
        </p:nvSpPr>
        <p:spPr>
          <a:xfrm>
            <a:off x="7556554" y="5526240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/>
              <a:t>The</a:t>
            </a:r>
            <a:r>
              <a:rPr lang="pl-PL" dirty="0" smtClean="0"/>
              <a:t>  </a:t>
            </a:r>
            <a:r>
              <a:rPr lang="pl-PL" dirty="0" err="1" smtClean="0"/>
              <a:t>Gaeks</a:t>
            </a:r>
            <a:r>
              <a:rPr lang="pl-PL" dirty="0" smtClean="0"/>
              <a:t>/</a:t>
            </a:r>
            <a:r>
              <a:rPr lang="pl-PL" dirty="0" err="1" smtClean="0"/>
              <a:t>Gaels</a:t>
            </a: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Where did the Celts c</a:t>
            </a:r>
            <a:r>
              <a:rPr lang="pl-PL" b="1" dirty="0"/>
              <a:t>o</a:t>
            </a:r>
            <a:r>
              <a:rPr lang="en-US" b="1" dirty="0"/>
              <a:t>me from?</a:t>
            </a:r>
            <a:r>
              <a:rPr lang="pl-PL" b="1" dirty="0"/>
              <a:t/>
            </a:r>
            <a:br>
              <a:rPr lang="pl-PL" b="1" dirty="0"/>
            </a:br>
            <a:r>
              <a:rPr lang="pl-PL" dirty="0"/>
              <a:t> Skąd </a:t>
            </a:r>
            <a:r>
              <a:rPr lang="pl-PL" dirty="0" err="1"/>
              <a:t>pochodzli</a:t>
            </a:r>
            <a:r>
              <a:rPr lang="pl-PL" dirty="0"/>
              <a:t> Celtowie?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78145" y="5130163"/>
            <a:ext cx="5617855" cy="184404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The Celts lived across most </a:t>
            </a:r>
            <a:r>
              <a:rPr lang="en-US" dirty="0" smtClean="0"/>
              <a:t> </a:t>
            </a:r>
            <a:r>
              <a:rPr lang="en-US" dirty="0"/>
              <a:t>Europe during the</a:t>
            </a:r>
            <a:r>
              <a:rPr lang="pl-PL" dirty="0"/>
              <a:t> </a:t>
            </a:r>
            <a:r>
              <a:rPr lang="en-US" dirty="0"/>
              <a:t>Iron Age. </a:t>
            </a:r>
            <a:endParaRPr lang="pl-PL" dirty="0"/>
          </a:p>
          <a:p>
            <a:pPr lvl="1"/>
            <a:r>
              <a:rPr lang="en-US" dirty="0"/>
              <a:t>Several hundred years before Julius Caesar, they occupied many parts of central and western Europe</a:t>
            </a:r>
            <a:r>
              <a:rPr lang="pl-PL" dirty="0"/>
              <a:t>.</a:t>
            </a:r>
            <a:endParaRPr lang="en-US" dirty="0"/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874405" y="5181600"/>
            <a:ext cx="5350186" cy="1676400"/>
          </a:xfrm>
        </p:spPr>
        <p:txBody>
          <a:bodyPr>
            <a:normAutofit lnSpcReduction="10000"/>
          </a:bodyPr>
          <a:lstStyle/>
          <a:p>
            <a:pPr marL="450850"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>
                  <a:lumMod val="50000"/>
                </a:schemeClr>
              </a:buClr>
              <a:buSzTx/>
            </a:pPr>
            <a:r>
              <a:rPr lang="pl-PL" dirty="0">
                <a:latin typeface="Arial Unicode MS" pitchFamily="34" charset="-128"/>
                <a:cs typeface="Arial" pitchFamily="34" charset="0"/>
              </a:rPr>
              <a:t>Celtowie żyli w całej Europie w epoce żelaza.</a:t>
            </a: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>
                  <a:lumMod val="50000"/>
                </a:schemeClr>
              </a:buClr>
              <a:buSzTx/>
            </a:pPr>
            <a:endParaRPr lang="pl-PL" dirty="0">
              <a:latin typeface="Arial Unicode MS" pitchFamily="34" charset="-128"/>
              <a:cs typeface="Arial" pitchFamily="34" charset="0"/>
            </a:endParaRPr>
          </a:p>
          <a:p>
            <a:pPr marL="450850"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>
                  <a:lumMod val="50000"/>
                </a:schemeClr>
              </a:buClr>
              <a:buSzTx/>
            </a:pPr>
            <a:r>
              <a:rPr lang="pl-PL" dirty="0">
                <a:latin typeface="Arial Unicode MS" pitchFamily="34" charset="-128"/>
                <a:cs typeface="Arial" pitchFamily="34" charset="0"/>
              </a:rPr>
              <a:t> </a:t>
            </a:r>
            <a:r>
              <a:rPr lang="pl-PL" dirty="0" smtClean="0">
                <a:latin typeface="Arial Unicode MS" pitchFamily="34" charset="-128"/>
                <a:cs typeface="Arial" pitchFamily="34" charset="0"/>
              </a:rPr>
              <a:t>K</a:t>
            </a:r>
            <a:r>
              <a:rPr lang="pl-PL" dirty="0" smtClean="0">
                <a:latin typeface="Arial Unicode MS" pitchFamily="34" charset="-128"/>
                <a:cs typeface="Arial" pitchFamily="34" charset="0"/>
              </a:rPr>
              <a:t>ilkaset </a:t>
            </a:r>
            <a:r>
              <a:rPr lang="pl-PL" dirty="0">
                <a:latin typeface="Arial Unicode MS" pitchFamily="34" charset="-128"/>
                <a:cs typeface="Arial" pitchFamily="34" charset="0"/>
              </a:rPr>
              <a:t>lat przed panowaniem </a:t>
            </a:r>
            <a:r>
              <a:rPr lang="pl-PL" dirty="0" smtClean="0">
                <a:latin typeface="Arial Unicode MS" pitchFamily="34" charset="-128"/>
                <a:cs typeface="Arial" pitchFamily="34" charset="0"/>
              </a:rPr>
              <a:t>Juliusza Cezara </a:t>
            </a:r>
            <a:r>
              <a:rPr lang="pl-PL" dirty="0">
                <a:latin typeface="Arial Unicode MS" pitchFamily="34" charset="-128"/>
                <a:cs typeface="Arial" pitchFamily="34" charset="0"/>
              </a:rPr>
              <a:t>zajmowali wiele części centralnej i zachodniej Europy.</a:t>
            </a:r>
            <a:endParaRPr lang="pl-PL" sz="1200" dirty="0"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pic>
        <p:nvPicPr>
          <p:cNvPr id="9220" name="Picture 4" descr="Znalezione obrazy dla zapytania celts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1" y="1793556"/>
            <a:ext cx="8600600" cy="3362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4521" y="499804"/>
            <a:ext cx="10402957" cy="906041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 smtClean="0"/>
              <a:t>Stonehenge </a:t>
            </a:r>
            <a:endParaRPr lang="pl-PL" sz="4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183731" y="1405844"/>
            <a:ext cx="2925755" cy="4887823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pl-PL" dirty="0"/>
              <a:t>Zbudowane w Anglii  pomiędzy ok. 2950 r. p.n.e. </a:t>
            </a:r>
            <a:r>
              <a:rPr lang="pl-PL" dirty="0" smtClean="0"/>
              <a:t> a</a:t>
            </a:r>
            <a:r>
              <a:rPr lang="pl-PL" dirty="0" smtClean="0"/>
              <a:t> </a:t>
            </a:r>
            <a:r>
              <a:rPr lang="pl-PL" dirty="0" smtClean="0"/>
              <a:t>1600 </a:t>
            </a:r>
            <a:r>
              <a:rPr lang="pl-PL" dirty="0"/>
              <a:t>r. p.n.e. </a:t>
            </a:r>
          </a:p>
          <a:p>
            <a:pPr marL="0" lvl="0" indent="0">
              <a:buNone/>
            </a:pPr>
            <a:r>
              <a:rPr lang="pl-PL" dirty="0"/>
              <a:t>Składa się z 30 bloków kamiennych zewnętrznego koła i 49 mniejszych bloków wewnętrznego koła.</a:t>
            </a:r>
            <a:br>
              <a:rPr lang="pl-PL" dirty="0"/>
            </a:br>
            <a:r>
              <a:rPr lang="pl-PL" dirty="0"/>
              <a:t>W samym środku Stonehenge znajduje się przewrócony megalit, tzw. Kamień Ołtarza.</a:t>
            </a:r>
          </a:p>
          <a:p>
            <a:pPr marL="0" indent="0">
              <a:buNone/>
            </a:pPr>
            <a:r>
              <a:rPr lang="pl-PL" dirty="0"/>
              <a:t>Zagadką pozostaje sposób transportu tych kamieni z odległego o 130 km kamieniołomu.</a:t>
            </a:r>
          </a:p>
          <a:p>
            <a:pPr marL="0" indent="0">
              <a:buNone/>
            </a:pPr>
            <a:r>
              <a:rPr lang="pl-PL" dirty="0"/>
              <a:t>Budowla w 1986 roku została wpisana na listę światowego dziedzictwa UNESCO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993726" y="1405844"/>
            <a:ext cx="2832797" cy="4887824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r>
              <a:rPr lang="en-US" dirty="0"/>
              <a:t>Built in England </a:t>
            </a:r>
            <a:r>
              <a:rPr lang="pl-PL" dirty="0" smtClean="0"/>
              <a:t> </a:t>
            </a:r>
            <a:r>
              <a:rPr lang="pl-PL" dirty="0" err="1" smtClean="0"/>
              <a:t>between</a:t>
            </a:r>
            <a:r>
              <a:rPr lang="en-US" dirty="0" smtClean="0"/>
              <a:t> </a:t>
            </a:r>
            <a:r>
              <a:rPr lang="en-US" dirty="0"/>
              <a:t>2950</a:t>
            </a:r>
            <a:r>
              <a:rPr lang="pl-PL" dirty="0"/>
              <a:t> BC</a:t>
            </a:r>
            <a:r>
              <a:rPr lang="en-US" dirty="0"/>
              <a:t> </a:t>
            </a:r>
            <a:r>
              <a:rPr lang="pl-PL" dirty="0"/>
              <a:t> </a:t>
            </a:r>
            <a:r>
              <a:rPr lang="pl-PL" dirty="0" smtClean="0"/>
              <a:t>and</a:t>
            </a:r>
            <a:r>
              <a:rPr lang="pl-PL" dirty="0" smtClean="0"/>
              <a:t> </a:t>
            </a:r>
            <a:r>
              <a:rPr lang="en-US" dirty="0"/>
              <a:t>1600</a:t>
            </a:r>
            <a:r>
              <a:rPr lang="pl-PL" dirty="0"/>
              <a:t> BC</a:t>
            </a:r>
          </a:p>
          <a:p>
            <a:pPr marL="0" indent="0" algn="r">
              <a:buNone/>
            </a:pPr>
            <a:r>
              <a:rPr lang="en-US" dirty="0"/>
              <a:t>It consists of 30 stone blocks </a:t>
            </a:r>
            <a:r>
              <a:rPr lang="pl-PL" dirty="0"/>
              <a:t>in</a:t>
            </a:r>
            <a:r>
              <a:rPr lang="en-US" dirty="0"/>
              <a:t> an outer circle and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49 </a:t>
            </a:r>
            <a:r>
              <a:rPr lang="en-US" dirty="0"/>
              <a:t>smaller blocks </a:t>
            </a:r>
            <a:r>
              <a:rPr lang="pl-PL" dirty="0"/>
              <a:t>in</a:t>
            </a:r>
            <a:r>
              <a:rPr lang="en-US" dirty="0"/>
              <a:t> an inner circle. In the center of Stonehenge there is an inverted megalith, so-called Altar Stone.</a:t>
            </a:r>
          </a:p>
          <a:p>
            <a:pPr marL="0" indent="0" algn="r">
              <a:buNone/>
            </a:pPr>
            <a:r>
              <a:rPr lang="en-US" dirty="0"/>
              <a:t>The way o</a:t>
            </a:r>
            <a:r>
              <a:rPr lang="pl-PL" dirty="0"/>
              <a:t>f</a:t>
            </a:r>
            <a:r>
              <a:rPr lang="en-US" dirty="0"/>
              <a:t> </a:t>
            </a:r>
            <a:r>
              <a:rPr lang="pl-PL" dirty="0" smtClean="0"/>
              <a:t> </a:t>
            </a:r>
            <a:r>
              <a:rPr lang="en-US" dirty="0" err="1" smtClean="0"/>
              <a:t>transpor</a:t>
            </a:r>
            <a:r>
              <a:rPr lang="pl-PL" dirty="0" err="1"/>
              <a:t>tation</a:t>
            </a:r>
            <a:r>
              <a:rPr lang="en-US" dirty="0"/>
              <a:t> these stones from a</a:t>
            </a:r>
            <a:r>
              <a:rPr lang="pl-PL" dirty="0"/>
              <a:t> </a:t>
            </a:r>
            <a:r>
              <a:rPr lang="pl-PL" dirty="0" err="1"/>
              <a:t>stone-pit</a:t>
            </a:r>
            <a:r>
              <a:rPr lang="pl-PL" dirty="0"/>
              <a:t> 130 km </a:t>
            </a:r>
            <a:r>
              <a:rPr lang="en-US" dirty="0" smtClean="0"/>
              <a:t>away</a:t>
            </a:r>
            <a:r>
              <a:rPr lang="pl-PL" dirty="0" smtClean="0"/>
              <a:t>,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en-US" dirty="0"/>
              <a:t>a mystery</a:t>
            </a:r>
            <a:r>
              <a:rPr lang="pl-PL" dirty="0"/>
              <a:t> to 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day</a:t>
            </a:r>
            <a:r>
              <a:rPr lang="en-US" dirty="0"/>
              <a:t>.</a:t>
            </a:r>
          </a:p>
          <a:p>
            <a:pPr marL="0" indent="0" algn="r">
              <a:buNone/>
            </a:pPr>
            <a:r>
              <a:rPr lang="en-US" dirty="0"/>
              <a:t>In 1986, </a:t>
            </a:r>
            <a:r>
              <a:rPr lang="pl-PL" dirty="0" smtClean="0"/>
              <a:t>Stonehenge  </a:t>
            </a:r>
            <a:r>
              <a:rPr lang="pl-PL" dirty="0" err="1"/>
              <a:t>entered</a:t>
            </a:r>
            <a:r>
              <a:rPr lang="en-US" dirty="0"/>
              <a:t> </a:t>
            </a:r>
            <a:r>
              <a:rPr lang="pl-PL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UNESCO World Heritage list</a:t>
            </a:r>
            <a:r>
              <a:rPr lang="pl-PL" dirty="0"/>
              <a:t>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288A3A8C-1D43-4BC3-8DAB-9E6AE95BF7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5001" y="1558851"/>
            <a:ext cx="3660252" cy="2078313"/>
          </a:xfrm>
          <a:prstGeom prst="rect">
            <a:avLst/>
          </a:prstGeom>
        </p:spPr>
      </p:pic>
      <p:pic>
        <p:nvPicPr>
          <p:cNvPr id="6" name="Picture 2" descr="C:\Users\Mila\Desktop\10608-256x256x32.png">
            <a:extLst>
              <a:ext uri="{FF2B5EF4-FFF2-40B4-BE49-F238E27FC236}">
                <a16:creationId xmlns:a16="http://schemas.microsoft.com/office/drawing/2014/main" xmlns="" id="{8521C521-B08C-4FD9-A023-CB04D14B2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0697438" y="5636472"/>
            <a:ext cx="1080052" cy="1080052"/>
          </a:xfrm>
          <a:prstGeom prst="rect">
            <a:avLst/>
          </a:prstGeom>
          <a:noFill/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83602BBF-4A24-4ED8-8BE0-4035854CB9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9057"/>
          <a:stretch/>
        </p:blipFill>
        <p:spPr>
          <a:xfrm>
            <a:off x="4175001" y="3861967"/>
            <a:ext cx="3660252" cy="24962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39392" y="2720354"/>
            <a:ext cx="8853259" cy="1424746"/>
          </a:xfrm>
        </p:spPr>
        <p:txBody>
          <a:bodyPr>
            <a:noAutofit/>
          </a:bodyPr>
          <a:lstStyle/>
          <a:p>
            <a:r>
              <a:rPr lang="pl-PL" sz="6000" b="1" dirty="0"/>
              <a:t>Do </a:t>
            </a:r>
            <a:r>
              <a:rPr lang="pl-PL" sz="6000" b="1" dirty="0" err="1"/>
              <a:t>you</a:t>
            </a:r>
            <a:r>
              <a:rPr lang="pl-PL" sz="6000" b="1" dirty="0"/>
              <a:t> </a:t>
            </a:r>
            <a:r>
              <a:rPr lang="pl-PL" sz="6000" b="1" dirty="0" err="1"/>
              <a:t>know</a:t>
            </a:r>
            <a:r>
              <a:rPr lang="pl-PL" sz="6000" b="1" dirty="0"/>
              <a:t>…?</a:t>
            </a:r>
            <a:br>
              <a:rPr lang="pl-PL" sz="6000" b="1" dirty="0"/>
            </a:br>
            <a:r>
              <a:rPr lang="pl-PL" sz="6000" b="1" dirty="0"/>
              <a:t>Czy wiesz że…?</a:t>
            </a:r>
          </a:p>
        </p:txBody>
      </p:sp>
      <p:pic>
        <p:nvPicPr>
          <p:cNvPr id="3" name="Picture 2" descr="C:\Users\Mila\Desktop\10608-256x256x32.png">
            <a:extLst>
              <a:ext uri="{FF2B5EF4-FFF2-40B4-BE49-F238E27FC236}">
                <a16:creationId xmlns:a16="http://schemas.microsoft.com/office/drawing/2014/main" xmlns="" id="{E57841A2-52C2-4CE5-9AD3-CE3FDB74F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676400" y="2261937"/>
            <a:ext cx="2576505" cy="2576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725029" y="2682240"/>
            <a:ext cx="3580357" cy="2485109"/>
          </a:xfrm>
        </p:spPr>
        <p:txBody>
          <a:bodyPr>
            <a:normAutofit/>
          </a:bodyPr>
          <a:lstStyle/>
          <a:p>
            <a:r>
              <a:rPr lang="en-US" dirty="0"/>
              <a:t>No-one called the people living in Britain during the Iron Age, </a:t>
            </a:r>
            <a:r>
              <a:rPr lang="en-US" dirty="0" smtClean="0"/>
              <a:t>Celts</a:t>
            </a:r>
            <a:r>
              <a:rPr lang="pl-PL" dirty="0" smtClean="0"/>
              <a:t> -</a:t>
            </a:r>
            <a:r>
              <a:rPr lang="en-US" dirty="0" smtClean="0"/>
              <a:t> </a:t>
            </a:r>
            <a:r>
              <a:rPr lang="en-US" dirty="0"/>
              <a:t>until the </a:t>
            </a:r>
            <a:r>
              <a:rPr lang="pl-PL" dirty="0"/>
              <a:t>18</a:t>
            </a:r>
            <a:r>
              <a:rPr lang="en-US" dirty="0" err="1"/>
              <a:t>th</a:t>
            </a:r>
            <a:r>
              <a:rPr lang="en-US" dirty="0"/>
              <a:t> century. In fact the Romans called these people </a:t>
            </a:r>
            <a:r>
              <a:rPr lang="en-US" i="1" dirty="0"/>
              <a:t>Britons</a:t>
            </a:r>
            <a:r>
              <a:rPr lang="en-US" dirty="0"/>
              <a:t>.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7276026" y="2776978"/>
            <a:ext cx="3936725" cy="2390371"/>
          </a:xfrm>
        </p:spPr>
        <p:txBody>
          <a:bodyPr>
            <a:normAutofit/>
          </a:bodyPr>
          <a:lstStyle/>
          <a:p>
            <a:r>
              <a:rPr lang="pl-PL" dirty="0"/>
              <a:t>Nikt nie nazwał ludzi żyjących w Wielkiej Brytanii w epoce żelaza, </a:t>
            </a:r>
            <a:r>
              <a:rPr lang="pl-PL" dirty="0" smtClean="0"/>
              <a:t>Celtami - </a:t>
            </a:r>
            <a:r>
              <a:rPr lang="pl-PL" dirty="0"/>
              <a:t>aż do XVIII wieku. W rzeczywistości Rzymianie nazywali tych ludzi </a:t>
            </a:r>
            <a:r>
              <a:rPr lang="pl-PL" dirty="0" err="1"/>
              <a:t>Brytonami</a:t>
            </a:r>
            <a:r>
              <a:rPr lang="pl-PL" dirty="0"/>
              <a:t>.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E2194220-AAAF-4035-8559-7023A1A259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316" b="97833" l="2781" r="97582">
                        <a14:foregroundMark x1="12817" y1="91409" x2="30351" y2="91718"/>
                        <a14:foregroundMark x1="40871" y1="89861" x2="43773" y2="91718"/>
                        <a14:foregroundMark x1="41596" y1="30728" x2="42926" y2="43344"/>
                        <a14:foregroundMark x1="12455" y1="52399" x2="13301" y2="63622"/>
                        <a14:foregroundMark x1="15357" y1="61765" x2="10278" y2="582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1439" y="1224322"/>
            <a:ext cx="3606077" cy="563367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 rot="21388941">
            <a:off x="3444240" y="883920"/>
            <a:ext cx="3794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 err="1">
                <a:latin typeface="+mj-lt"/>
              </a:rPr>
              <a:t>Britons</a:t>
            </a:r>
            <a:endParaRPr lang="pl-PL" sz="8000" b="1" dirty="0"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775114" y="1988346"/>
            <a:ext cx="5096623" cy="1592232"/>
          </a:xfrm>
        </p:spPr>
        <p:txBody>
          <a:bodyPr>
            <a:normAutofit lnSpcReduction="1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The word Celt comes from the Greek word, </a:t>
            </a:r>
            <a:r>
              <a:rPr lang="en-US" b="1" i="1" dirty="0" err="1"/>
              <a:t>Keltoi</a:t>
            </a:r>
            <a:r>
              <a:rPr lang="en-US" dirty="0"/>
              <a:t>, which means barbarians and is properly pronounced as "</a:t>
            </a:r>
            <a:r>
              <a:rPr lang="en-US" dirty="0" err="1"/>
              <a:t>Kelt</a:t>
            </a:r>
            <a:r>
              <a:rPr lang="en-US" dirty="0"/>
              <a:t>". 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73982" y="3962293"/>
            <a:ext cx="5097755" cy="1785193"/>
          </a:xfrm>
        </p:spPr>
        <p:txBody>
          <a:bodyPr>
            <a:normAutofit lnSpcReduction="10000"/>
          </a:bodyPr>
          <a:lstStyle/>
          <a:p>
            <a:r>
              <a:rPr lang="pl-PL" dirty="0"/>
              <a:t>Słowo Celt pochodzi od greckiego słowa </a:t>
            </a:r>
            <a:r>
              <a:rPr lang="pl-PL" dirty="0" err="1"/>
              <a:t>Keltoi</a:t>
            </a:r>
            <a:r>
              <a:rPr lang="pl-PL" dirty="0"/>
              <a:t>, które oznacza barbarzyńców i jest właściwie wymawiane jako "Kelt".</a:t>
            </a:r>
          </a:p>
          <a:p>
            <a:endParaRPr lang="pl-PL" dirty="0"/>
          </a:p>
        </p:txBody>
      </p:sp>
      <p:pic>
        <p:nvPicPr>
          <p:cNvPr id="5" name="Picture 2" descr="C:\Users\Mila\Desktop\10608-256x256x32.png">
            <a:extLst>
              <a:ext uri="{FF2B5EF4-FFF2-40B4-BE49-F238E27FC236}">
                <a16:creationId xmlns:a16="http://schemas.microsoft.com/office/drawing/2014/main" xmlns="" id="{E6A6BDD8-1311-4F02-B568-F846EF233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9582714" y="5093331"/>
            <a:ext cx="1604391" cy="1604391"/>
          </a:xfrm>
          <a:prstGeom prst="rect">
            <a:avLst/>
          </a:prstGeom>
          <a:noFill/>
        </p:spPr>
      </p:pic>
      <p:pic>
        <p:nvPicPr>
          <p:cNvPr id="1026" name="Picture 2" descr="Podobny obraz">
            <a:extLst>
              <a:ext uri="{FF2B5EF4-FFF2-40B4-BE49-F238E27FC236}">
                <a16:creationId xmlns:a16="http://schemas.microsoft.com/office/drawing/2014/main" xmlns="" id="{5EFA43D2-F7CC-4302-82A0-B3FD21B96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046" y="1133026"/>
            <a:ext cx="35052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5212080" y="1234440"/>
            <a:ext cx="3992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err="1">
                <a:latin typeface="+mj-lt"/>
              </a:rPr>
              <a:t>Keltoi</a:t>
            </a:r>
            <a:endParaRPr lang="pl-PL" sz="4000" b="1" dirty="0">
              <a:latin typeface="+mj-l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adiso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7600</TotalTime>
  <Words>429</Words>
  <Application>Microsoft Office PowerPoint</Application>
  <PresentationFormat>Niestandardowy</PresentationFormat>
  <Paragraphs>66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Madison</vt:lpstr>
      <vt:lpstr>Celts Celtowe</vt:lpstr>
      <vt:lpstr>Table of Contents Spis treści </vt:lpstr>
      <vt:lpstr>Who were the Celts?  Kim byli celtowie? </vt:lpstr>
      <vt:lpstr>Three main Celtic groups   Trzy główne grupy celtyckie</vt:lpstr>
      <vt:lpstr>Where did the Celts come from?  Skąd pochodzli Celtowie?</vt:lpstr>
      <vt:lpstr>Stonehenge </vt:lpstr>
      <vt:lpstr>Do you know…? Czy wiesz że…?</vt:lpstr>
      <vt:lpstr>Slajd 8</vt:lpstr>
      <vt:lpstr>Slajd 9</vt:lpstr>
      <vt:lpstr>Stonehenge mistery Zagadka Stonehenge</vt:lpstr>
      <vt:lpstr>Sourses Źródła  </vt:lpstr>
      <vt:lpstr>The  End Thank you ;-)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</dc:creator>
  <cp:lastModifiedBy>gimnazjum</cp:lastModifiedBy>
  <cp:revision>30</cp:revision>
  <dcterms:modified xsi:type="dcterms:W3CDTF">2019-04-09T06:23:06Z</dcterms:modified>
</cp:coreProperties>
</file>