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56" r:id="rId2"/>
    <p:sldId id="257" r:id="rId3"/>
    <p:sldId id="258" r:id="rId4"/>
    <p:sldId id="259"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95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7" autoAdjust="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828C50-F462-4459-8A68-F1D0C6673758}" type="datetimeFigureOut">
              <a:rPr lang="pl-PL" smtClean="0"/>
              <a:pPr/>
              <a:t>12.04.2019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B2A02-E587-4BB3-81BB-26FBF601D0BF}"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F9B2A02-E587-4BB3-81BB-26FBF601D0BF}" type="slidenum">
              <a:rPr lang="pl-PL" smtClean="0"/>
              <a:pPr/>
              <a:t>10</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8" name="Tytuł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pl-PL"/>
              <a:t>Kliknij, aby edytować styl</a:t>
            </a:r>
            <a:endParaRPr kumimoji="0" lang="en-US"/>
          </a:p>
        </p:txBody>
      </p:sp>
      <p:sp>
        <p:nvSpPr>
          <p:cNvPr id="9" name="Podtytuł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a:xfrm>
            <a:off x="6400800" y="6355080"/>
            <a:ext cx="2286000" cy="365760"/>
          </a:xfrm>
        </p:spPr>
        <p:txBody>
          <a:bodyPr/>
          <a:lstStyle>
            <a:lvl1pPr>
              <a:defRPr sz="1400"/>
            </a:lvl1pPr>
          </a:lstStyle>
          <a:p>
            <a:fld id="{8FFA030C-C58F-4AEA-A44A-657D7B116CD4}" type="datetimeFigureOut">
              <a:rPr lang="pl-PL" smtClean="0"/>
              <a:pPr/>
              <a:t>12.04.2019</a:t>
            </a:fld>
            <a:endParaRPr lang="pl-PL"/>
          </a:p>
        </p:txBody>
      </p:sp>
      <p:sp>
        <p:nvSpPr>
          <p:cNvPr id="17" name="Symbol zastępczy stopki 16"/>
          <p:cNvSpPr>
            <a:spLocks noGrp="1"/>
          </p:cNvSpPr>
          <p:nvPr>
            <p:ph type="ftr" sz="quarter" idx="11"/>
          </p:nvPr>
        </p:nvSpPr>
        <p:spPr>
          <a:xfrm>
            <a:off x="2898648" y="6355080"/>
            <a:ext cx="3474720" cy="365760"/>
          </a:xfrm>
        </p:spPr>
        <p:txBody>
          <a:bodyPr/>
          <a:lstStyle/>
          <a:p>
            <a:endParaRPr lang="pl-PL"/>
          </a:p>
        </p:txBody>
      </p:sp>
      <p:sp>
        <p:nvSpPr>
          <p:cNvPr id="29" name="Symbol zastępczy numeru slajdu 28"/>
          <p:cNvSpPr>
            <a:spLocks noGrp="1"/>
          </p:cNvSpPr>
          <p:nvPr>
            <p:ph type="sldNum" sz="quarter" idx="12"/>
          </p:nvPr>
        </p:nvSpPr>
        <p:spPr>
          <a:xfrm>
            <a:off x="1216152" y="6355080"/>
            <a:ext cx="1219200" cy="365760"/>
          </a:xfrm>
        </p:spPr>
        <p:txBody>
          <a:bodyPr/>
          <a:lstStyle/>
          <a:p>
            <a:fld id="{DEBD3166-983A-4520-BAC2-05DAC81DCD2A}" type="slidenum">
              <a:rPr lang="pl-PL" smtClean="0"/>
              <a:pPr/>
              <a:t>‹#›</a:t>
            </a:fld>
            <a:endParaRPr lang="pl-PL"/>
          </a:p>
        </p:txBody>
      </p:sp>
      <p:sp>
        <p:nvSpPr>
          <p:cNvPr id="21" name="Prostokąt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Prostokąt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Prostokąt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Prostokąt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EBD3166-983A-4520-BAC2-05DAC81DCD2A}"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EBD3166-983A-4520-BAC2-05DAC81DCD2A}" type="slidenum">
              <a:rPr lang="pl-PL" smtClean="0"/>
              <a:pPr/>
              <a:t>‹#›</a:t>
            </a:fld>
            <a:endParaRPr lang="pl-PL"/>
          </a:p>
        </p:txBody>
      </p:sp>
      <p:sp>
        <p:nvSpPr>
          <p:cNvPr id="7" name="Łącznik prosty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Trójkąt równoramienny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Łącznik prosty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4" name="Symbol zastępczy daty 3"/>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EBD3166-983A-4520-BAC2-05DAC81DCD2A}" type="slidenum">
              <a:rPr lang="pl-PL" smtClean="0"/>
              <a:pPr/>
              <a:t>‹#›</a:t>
            </a:fld>
            <a:endParaRPr lang="pl-PL"/>
          </a:p>
        </p:txBody>
      </p:sp>
      <p:sp>
        <p:nvSpPr>
          <p:cNvPr id="8" name="Symbol zastępczy zawartości 7"/>
          <p:cNvSpPr>
            <a:spLocks noGrp="1"/>
          </p:cNvSpPr>
          <p:nvPr>
            <p:ph sz="quarter" idx="1"/>
          </p:nvPr>
        </p:nvSpPr>
        <p:spPr>
          <a:xfrm>
            <a:off x="457200" y="1219200"/>
            <a:ext cx="8229600" cy="493776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pl-PL"/>
              <a:t>Kliknij, aby edytować styl</a:t>
            </a:r>
            <a:endParaRPr kumimoji="0" lang="en-US"/>
          </a:p>
        </p:txBody>
      </p:sp>
      <p:sp>
        <p:nvSpPr>
          <p:cNvPr id="3" name="Symbol zastępczy tekstu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a:xfrm>
            <a:off x="6400800" y="6355080"/>
            <a:ext cx="2286000" cy="365760"/>
          </a:xfrm>
        </p:spPr>
        <p:txBody>
          <a:bodyPr/>
          <a:lstStyle/>
          <a:p>
            <a:fld id="{8FFA030C-C58F-4AEA-A44A-657D7B116CD4}" type="datetimeFigureOut">
              <a:rPr lang="pl-PL" smtClean="0"/>
              <a:pPr/>
              <a:t>12.04.2019</a:t>
            </a:fld>
            <a:endParaRPr lang="pl-PL"/>
          </a:p>
        </p:txBody>
      </p:sp>
      <p:sp>
        <p:nvSpPr>
          <p:cNvPr id="5" name="Symbol zastępczy stopki 4"/>
          <p:cNvSpPr>
            <a:spLocks noGrp="1"/>
          </p:cNvSpPr>
          <p:nvPr>
            <p:ph type="ftr" sz="quarter" idx="11"/>
          </p:nvPr>
        </p:nvSpPr>
        <p:spPr>
          <a:xfrm>
            <a:off x="2898648" y="6355080"/>
            <a:ext cx="3474720" cy="365760"/>
          </a:xfrm>
        </p:spPr>
        <p:txBody>
          <a:bodyPr/>
          <a:lstStyle/>
          <a:p>
            <a:endParaRPr lang="pl-PL"/>
          </a:p>
        </p:txBody>
      </p:sp>
      <p:sp>
        <p:nvSpPr>
          <p:cNvPr id="6" name="Symbol zastępczy numeru slajdu 5"/>
          <p:cNvSpPr>
            <a:spLocks noGrp="1"/>
          </p:cNvSpPr>
          <p:nvPr>
            <p:ph type="sldNum" sz="quarter" idx="12"/>
          </p:nvPr>
        </p:nvSpPr>
        <p:spPr>
          <a:xfrm>
            <a:off x="1069848" y="6355080"/>
            <a:ext cx="1520952" cy="365760"/>
          </a:xfrm>
        </p:spPr>
        <p:txBody>
          <a:bodyPr/>
          <a:lstStyle/>
          <a:p>
            <a:fld id="{DEBD3166-983A-4520-BAC2-05DAC81DCD2A}" type="slidenum">
              <a:rPr lang="pl-PL" smtClean="0"/>
              <a:pPr/>
              <a:t>‹#›</a:t>
            </a:fld>
            <a:endParaRPr lang="pl-PL"/>
          </a:p>
        </p:txBody>
      </p:sp>
      <p:sp>
        <p:nvSpPr>
          <p:cNvPr id="7" name="Prostokąt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Prostokąt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28600"/>
            <a:ext cx="8229600" cy="914400"/>
          </a:xfrm>
        </p:spPr>
        <p:txBody>
          <a:bodyPr/>
          <a:lstStyle/>
          <a:p>
            <a:r>
              <a:rPr kumimoji="0" lang="pl-PL"/>
              <a:t>Kliknij, aby edytować styl</a:t>
            </a:r>
            <a:endParaRPr kumimoji="0" lang="en-US"/>
          </a:p>
        </p:txBody>
      </p:sp>
      <p:sp>
        <p:nvSpPr>
          <p:cNvPr id="5" name="Symbol zastępczy daty 4"/>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EBD3166-983A-4520-BAC2-05DAC81DCD2A}" type="slidenum">
              <a:rPr lang="pl-PL" smtClean="0"/>
              <a:pPr/>
              <a:t>‹#›</a:t>
            </a:fld>
            <a:endParaRPr lang="pl-PL"/>
          </a:p>
        </p:txBody>
      </p:sp>
      <p:sp>
        <p:nvSpPr>
          <p:cNvPr id="9" name="Symbol zastępczy zawartości 8"/>
          <p:cNvSpPr>
            <a:spLocks noGrp="1"/>
          </p:cNvSpPr>
          <p:nvPr>
            <p:ph sz="quarter" idx="1"/>
          </p:nvPr>
        </p:nvSpPr>
        <p:spPr>
          <a:xfrm>
            <a:off x="457200" y="1219200"/>
            <a:ext cx="4041648" cy="493776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1" name="Symbol zastępczy zawartości 10"/>
          <p:cNvSpPr>
            <a:spLocks noGrp="1"/>
          </p:cNvSpPr>
          <p:nvPr>
            <p:ph sz="quarter" idx="2"/>
          </p:nvPr>
        </p:nvSpPr>
        <p:spPr>
          <a:xfrm>
            <a:off x="4632198" y="1216152"/>
            <a:ext cx="4041648" cy="493776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28600"/>
            <a:ext cx="8229600" cy="914400"/>
          </a:xfrm>
        </p:spPr>
        <p:txBody>
          <a:bodyPr anchor="ctr"/>
          <a:lstStyle>
            <a:lvl1pPr>
              <a:defRPr/>
            </a:lvl1pPr>
          </a:lstStyle>
          <a:p>
            <a:r>
              <a:rPr kumimoji="0" lang="pl-PL"/>
              <a:t>Kliknij, aby edytować styl</a:t>
            </a:r>
            <a:endParaRPr kumimoji="0" lang="en-US"/>
          </a:p>
        </p:txBody>
      </p:sp>
      <p:sp>
        <p:nvSpPr>
          <p:cNvPr id="3" name="Symbol zastępczy tekstu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4" name="Symbol zastępczy tekstu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7" name="Symbol zastępczy daty 6"/>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EBD3166-983A-4520-BAC2-05DAC81DCD2A}" type="slidenum">
              <a:rPr lang="pl-PL" smtClean="0"/>
              <a:pPr/>
              <a:t>‹#›</a:t>
            </a:fld>
            <a:endParaRPr lang="pl-PL"/>
          </a:p>
        </p:txBody>
      </p:sp>
      <p:sp>
        <p:nvSpPr>
          <p:cNvPr id="11" name="Symbol zastępczy zawartości 10"/>
          <p:cNvSpPr>
            <a:spLocks noGrp="1"/>
          </p:cNvSpPr>
          <p:nvPr>
            <p:ph sz="quarter" idx="2"/>
          </p:nvPr>
        </p:nvSpPr>
        <p:spPr>
          <a:xfrm>
            <a:off x="457200" y="2133600"/>
            <a:ext cx="4038600" cy="40386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quarter" idx="4"/>
          </p:nvPr>
        </p:nvSpPr>
        <p:spPr>
          <a:xfrm>
            <a:off x="4648200" y="2133600"/>
            <a:ext cx="4038600" cy="40386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28600"/>
            <a:ext cx="8229600" cy="914400"/>
          </a:xfrm>
        </p:spPr>
        <p:txBody>
          <a:bodyPr/>
          <a:lstStyle/>
          <a:p>
            <a:r>
              <a:rPr kumimoji="0" lang="pl-PL"/>
              <a:t>Kliknij, aby edytować styl</a:t>
            </a:r>
            <a:endParaRPr kumimoji="0" lang="en-US"/>
          </a:p>
        </p:txBody>
      </p:sp>
      <p:sp>
        <p:nvSpPr>
          <p:cNvPr id="3" name="Symbol zastępczy daty 2"/>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EBD3166-983A-4520-BAC2-05DAC81DCD2A}" type="slidenum">
              <a:rPr lang="pl-PL" smtClean="0"/>
              <a:pPr/>
              <a:t>‹#›</a:t>
            </a:fld>
            <a:endParaRPr lang="pl-PL"/>
          </a:p>
        </p:txBody>
      </p:sp>
      <p:sp>
        <p:nvSpPr>
          <p:cNvPr id="6" name="Trójkąt równoramienny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EBD3166-983A-4520-BAC2-05DAC81DCD2A}" type="slidenum">
              <a:rPr lang="pl-PL" smtClean="0"/>
              <a:pPr/>
              <a:t>‹#›</a:t>
            </a:fld>
            <a:endParaRPr lang="pl-PL"/>
          </a:p>
        </p:txBody>
      </p:sp>
      <p:sp>
        <p:nvSpPr>
          <p:cNvPr id="5" name="Łącznik prosty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Trójkąt równoramienny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pl-PL"/>
              <a:t>Kliknij, aby edytować styl</a:t>
            </a:r>
            <a:endParaRPr kumimoji="0" lang="en-US"/>
          </a:p>
        </p:txBody>
      </p:sp>
      <p:sp>
        <p:nvSpPr>
          <p:cNvPr id="3" name="Symbol zastępczy tekstu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5" name="Symbol zastępczy daty 4"/>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EBD3166-983A-4520-BAC2-05DAC81DCD2A}" type="slidenum">
              <a:rPr lang="pl-PL" smtClean="0"/>
              <a:pPr/>
              <a:t>‹#›</a:t>
            </a:fld>
            <a:endParaRPr lang="pl-PL"/>
          </a:p>
        </p:txBody>
      </p:sp>
      <p:sp>
        <p:nvSpPr>
          <p:cNvPr id="8" name="Łącznik prosty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Łącznik prosty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Trójkąt równoramienny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ymbol zastępczy zawartości 11"/>
          <p:cNvSpPr>
            <a:spLocks noGrp="1"/>
          </p:cNvSpPr>
          <p:nvPr>
            <p:ph sz="quarter" idx="1"/>
          </p:nvPr>
        </p:nvSpPr>
        <p:spPr>
          <a:xfrm>
            <a:off x="304800" y="304800"/>
            <a:ext cx="5715000" cy="5715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pl-PL"/>
              <a:t>Kliknij, aby edytować styl</a:t>
            </a:r>
            <a:endParaRPr kumimoji="0" lang="en-US"/>
          </a:p>
        </p:txBody>
      </p:sp>
      <p:sp>
        <p:nvSpPr>
          <p:cNvPr id="3" name="Symbol zastępczy obrazu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pl-PL"/>
              <a:t>Kliknij ikonę, aby dodać obraz</a:t>
            </a:r>
            <a:endParaRPr kumimoji="0" lang="en-US" dirty="0"/>
          </a:p>
        </p:txBody>
      </p:sp>
      <p:sp>
        <p:nvSpPr>
          <p:cNvPr id="4" name="Symbol zastępczy tekstu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5" name="Symbol zastępczy daty 4"/>
          <p:cNvSpPr>
            <a:spLocks noGrp="1"/>
          </p:cNvSpPr>
          <p:nvPr>
            <p:ph type="dt" sz="half" idx="10"/>
          </p:nvPr>
        </p:nvSpPr>
        <p:spPr/>
        <p:txBody>
          <a:bodyPr/>
          <a:lstStyle/>
          <a:p>
            <a:fld id="{8FFA030C-C58F-4AEA-A44A-657D7B116CD4}" type="datetimeFigureOut">
              <a:rPr lang="pl-PL" smtClean="0"/>
              <a:pPr/>
              <a:t>12.04.2019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EBD3166-983A-4520-BAC2-05DAC81DCD2A}" type="slidenum">
              <a:rPr lang="pl-PL" smtClean="0"/>
              <a:pPr/>
              <a:t>‹#›</a:t>
            </a:fld>
            <a:endParaRPr lang="pl-PL"/>
          </a:p>
        </p:txBody>
      </p:sp>
      <p:sp>
        <p:nvSpPr>
          <p:cNvPr id="8" name="Łącznik prosty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Trójkąt równoramienny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ymbol zastępczy tytułu 21"/>
          <p:cNvSpPr>
            <a:spLocks noGrp="1"/>
          </p:cNvSpPr>
          <p:nvPr>
            <p:ph type="title"/>
          </p:nvPr>
        </p:nvSpPr>
        <p:spPr>
          <a:xfrm>
            <a:off x="457200" y="152400"/>
            <a:ext cx="8229600" cy="990600"/>
          </a:xfrm>
          <a:prstGeom prst="rect">
            <a:avLst/>
          </a:prstGeom>
        </p:spPr>
        <p:txBody>
          <a:bodyPr vert="horz" anchor="b" anchorCtr="0">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8FFA030C-C58F-4AEA-A44A-657D7B116CD4}" type="datetimeFigureOut">
              <a:rPr lang="pl-PL" smtClean="0"/>
              <a:pPr/>
              <a:t>12.04.2019</a:t>
            </a:fld>
            <a:endParaRPr lang="pl-PL"/>
          </a:p>
        </p:txBody>
      </p:sp>
      <p:sp>
        <p:nvSpPr>
          <p:cNvPr id="3" name="Symbol zastępczy stopki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pl-PL"/>
          </a:p>
        </p:txBody>
      </p:sp>
      <p:sp>
        <p:nvSpPr>
          <p:cNvPr id="23" name="Symbol zastępczy numeru slajdu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DEBD3166-983A-4520-BAC2-05DAC81DCD2A}" type="slidenum">
              <a:rPr lang="pl-PL" smtClean="0"/>
              <a:pPr/>
              <a:t>‹#›</a:t>
            </a:fld>
            <a:endParaRPr lang="pl-PL"/>
          </a:p>
        </p:txBody>
      </p:sp>
      <p:sp>
        <p:nvSpPr>
          <p:cNvPr id="28" name="Łącznik prosty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Łącznik prosty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Trójkąt równoramienny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5" name="Picture 2" descr="Znalezione obrazy dla zapytania cambridge"/>
          <p:cNvPicPr>
            <a:picLocks noChangeAspect="1" noChangeArrowheads="1"/>
          </p:cNvPicPr>
          <p:nvPr/>
        </p:nvPicPr>
        <p:blipFill>
          <a:blip r:embed="rId2" cstate="print"/>
          <a:srcRect/>
          <a:stretch>
            <a:fillRect/>
          </a:stretch>
        </p:blipFill>
        <p:spPr bwMode="auto">
          <a:xfrm>
            <a:off x="-32912" y="0"/>
            <a:ext cx="9176912" cy="6858000"/>
          </a:xfrm>
          <a:prstGeom prst="rect">
            <a:avLst/>
          </a:prstGeom>
          <a:ln>
            <a:noFill/>
          </a:ln>
          <a:effectLst>
            <a:outerShdw blurRad="292100" dist="139700" dir="2700000" algn="tl" rotWithShape="0">
              <a:srgbClr val="333333">
                <a:alpha val="65000"/>
              </a:srgbClr>
            </a:outerShdw>
          </a:effectLst>
        </p:spPr>
      </p:pic>
      <p:sp>
        <p:nvSpPr>
          <p:cNvPr id="6" name="Elipsa 5"/>
          <p:cNvSpPr/>
          <p:nvPr/>
        </p:nvSpPr>
        <p:spPr>
          <a:xfrm>
            <a:off x="3131840" y="2132856"/>
            <a:ext cx="2808312" cy="30243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3000" b="1" i="1" dirty="0">
              <a:solidFill>
                <a:schemeClr val="tx1"/>
              </a:solidFill>
              <a:effectLst>
                <a:outerShdw blurRad="38100" dist="38100" dir="2700000" algn="tl">
                  <a:srgbClr val="000000">
                    <a:alpha val="43137"/>
                  </a:srgbClr>
                </a:outerShdw>
              </a:effectLst>
              <a:latin typeface="Aparajita" pitchFamily="34" charset="0"/>
              <a:cs typeface="Aparajita" pitchFamily="34" charset="0"/>
            </a:endParaRPr>
          </a:p>
        </p:txBody>
      </p:sp>
      <p:sp>
        <p:nvSpPr>
          <p:cNvPr id="7" name="pole tekstowe 6"/>
          <p:cNvSpPr txBox="1"/>
          <p:nvPr/>
        </p:nvSpPr>
        <p:spPr>
          <a:xfrm>
            <a:off x="2915816" y="2996952"/>
            <a:ext cx="3312368" cy="1323439"/>
          </a:xfrm>
          <a:prstGeom prst="rect">
            <a:avLst/>
          </a:prstGeom>
          <a:noFill/>
        </p:spPr>
        <p:txBody>
          <a:bodyPr wrap="square" rtlCol="0">
            <a:spAutoFit/>
          </a:bodyPr>
          <a:lstStyle/>
          <a:p>
            <a:pPr algn="ctr"/>
            <a:r>
              <a:rPr lang="pl-PL" sz="8000" dirty="0">
                <a:latin typeface="Freestyle Script" pitchFamily="66" charset="0"/>
              </a:rPr>
              <a:t>Cambridge</a:t>
            </a:r>
          </a:p>
        </p:txBody>
      </p:sp>
      <p:sp>
        <p:nvSpPr>
          <p:cNvPr id="9" name="Prostokąt zaokrąglony 8"/>
          <p:cNvSpPr/>
          <p:nvPr/>
        </p:nvSpPr>
        <p:spPr>
          <a:xfrm>
            <a:off x="2267744" y="5445224"/>
            <a:ext cx="4896544" cy="12241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2195736" y="5445224"/>
            <a:ext cx="5760640" cy="369332"/>
          </a:xfrm>
          <a:prstGeom prst="rect">
            <a:avLst/>
          </a:prstGeom>
          <a:noFill/>
        </p:spPr>
        <p:txBody>
          <a:bodyPr wrap="square" rtlCol="0">
            <a:spAutoFit/>
          </a:bodyPr>
          <a:lstStyle/>
          <a:p>
            <a:r>
              <a:rPr lang="pl-PL" dirty="0">
                <a:solidFill>
                  <a:srgbClr val="FF0000"/>
                </a:solidFill>
              </a:rPr>
              <a:t>AUTHORS: Aleksandra Tomczyk i Oliwia Kałuża </a:t>
            </a:r>
          </a:p>
        </p:txBody>
      </p:sp>
      <p:sp>
        <p:nvSpPr>
          <p:cNvPr id="10" name="pole tekstowe 9"/>
          <p:cNvSpPr txBox="1"/>
          <p:nvPr/>
        </p:nvSpPr>
        <p:spPr>
          <a:xfrm>
            <a:off x="2267744" y="5661248"/>
            <a:ext cx="4752528" cy="923330"/>
          </a:xfrm>
          <a:prstGeom prst="rect">
            <a:avLst/>
          </a:prstGeom>
          <a:noFill/>
        </p:spPr>
        <p:txBody>
          <a:bodyPr wrap="square" rtlCol="0">
            <a:spAutoFit/>
          </a:bodyPr>
          <a:lstStyle/>
          <a:p>
            <a:r>
              <a:rPr lang="pl-PL" dirty="0"/>
              <a:t>Suppervised by: Małgorzata Stasińska</a:t>
            </a:r>
          </a:p>
          <a:p>
            <a:r>
              <a:rPr lang="pl-PL" dirty="0">
                <a:solidFill>
                  <a:srgbClr val="00B0F0"/>
                </a:solidFill>
              </a:rPr>
              <a:t>Primary School number 6 in Zgierz with Bilingual and Sports  Classes</a:t>
            </a:r>
          </a:p>
        </p:txBody>
      </p:sp>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Znalezione obrazy dla zapytania cambridge Senate House"/>
          <p:cNvPicPr>
            <a:picLocks noChangeAspect="1" noChangeArrowheads="1"/>
          </p:cNvPicPr>
          <p:nvPr/>
        </p:nvPicPr>
        <p:blipFill>
          <a:blip r:embed="rId3" cstate="print">
            <a:alphaModFix amt="50000"/>
          </a:blip>
          <a:srcRect/>
          <a:stretch>
            <a:fillRect/>
          </a:stretch>
        </p:blipFill>
        <p:spPr bwMode="auto">
          <a:xfrm>
            <a:off x="9988" y="-24969"/>
            <a:ext cx="9144001" cy="6858001"/>
          </a:xfrm>
          <a:prstGeom prst="rect">
            <a:avLst/>
          </a:prstGeom>
          <a:noFill/>
        </p:spPr>
      </p:pic>
      <p:sp>
        <p:nvSpPr>
          <p:cNvPr id="6" name="pole tekstowe 5"/>
          <p:cNvSpPr txBox="1"/>
          <p:nvPr/>
        </p:nvSpPr>
        <p:spPr>
          <a:xfrm>
            <a:off x="0" y="332656"/>
            <a:ext cx="9144000" cy="1107996"/>
          </a:xfrm>
          <a:prstGeom prst="rect">
            <a:avLst/>
          </a:prstGeom>
          <a:noFill/>
        </p:spPr>
        <p:txBody>
          <a:bodyPr wrap="square" rtlCol="0">
            <a:spAutoFit/>
          </a:bodyPr>
          <a:lstStyle/>
          <a:p>
            <a:pPr algn="ctr"/>
            <a:r>
              <a:rPr lang="pl-PL" sz="6600" dirty="0">
                <a:latin typeface="Freestyle Script" pitchFamily="66" charset="0"/>
              </a:rPr>
              <a:t>Senate House</a:t>
            </a:r>
          </a:p>
        </p:txBody>
      </p:sp>
      <p:sp>
        <p:nvSpPr>
          <p:cNvPr id="7" name="Prostokąt 6"/>
          <p:cNvSpPr/>
          <p:nvPr/>
        </p:nvSpPr>
        <p:spPr>
          <a:xfrm>
            <a:off x="5124444" y="4162302"/>
            <a:ext cx="3995936" cy="2123658"/>
          </a:xfrm>
          <a:prstGeom prst="rect">
            <a:avLst/>
          </a:prstGeom>
        </p:spPr>
        <p:txBody>
          <a:bodyPr wrap="square">
            <a:spAutoFit/>
          </a:bodyPr>
          <a:lstStyle/>
          <a:p>
            <a:r>
              <a:rPr lang="pl-PL" sz="2200" b="1" dirty="0">
                <a:latin typeface="Batang" pitchFamily="18" charset="-127"/>
                <a:ea typeface="Batang" pitchFamily="18" charset="-127"/>
              </a:rPr>
              <a:t>Początkowo miejsce spotkań Senatu, ciała zarządzającego na Uniwersytecie. Przez wiele lat tutaj odbywały się uroczystości nadawania tytułów naukowych</a:t>
            </a:r>
            <a:r>
              <a:rPr lang="pl-PL" sz="2000" b="1" dirty="0">
                <a:latin typeface="Batang" pitchFamily="18" charset="-127"/>
                <a:ea typeface="Batang" pitchFamily="18" charset="-127"/>
              </a:rPr>
              <a:t>.</a:t>
            </a:r>
          </a:p>
        </p:txBody>
      </p:sp>
      <p:sp>
        <p:nvSpPr>
          <p:cNvPr id="8" name="pole tekstowe 7"/>
          <p:cNvSpPr txBox="1"/>
          <p:nvPr/>
        </p:nvSpPr>
        <p:spPr>
          <a:xfrm>
            <a:off x="474934" y="2060848"/>
            <a:ext cx="3544623" cy="2462213"/>
          </a:xfrm>
          <a:prstGeom prst="rect">
            <a:avLst/>
          </a:prstGeom>
          <a:noFill/>
        </p:spPr>
        <p:txBody>
          <a:bodyPr wrap="square" rtlCol="0">
            <a:spAutoFit/>
          </a:bodyPr>
          <a:lstStyle/>
          <a:p>
            <a:r>
              <a:rPr lang="en-US" sz="2200" b="1" dirty="0">
                <a:latin typeface="Batang" pitchFamily="18" charset="-127"/>
                <a:ea typeface="Batang" pitchFamily="18" charset="-127"/>
              </a:rPr>
              <a:t>Initially, the meeting place of the Senate, the governing body at the University. For many years, the ceremony of awarding scientific titles took place here.</a:t>
            </a:r>
            <a:endParaRPr lang="pl-PL" sz="2200" b="1" dirty="0">
              <a:latin typeface="Batang" pitchFamily="18" charset="-127"/>
              <a:ea typeface="Batang" pitchFamily="18" charset="-127"/>
            </a:endParaRPr>
          </a:p>
        </p:txBody>
      </p:sp>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Znalezione obrazy dla zapytania cambridge Gonville and Caius College"/>
          <p:cNvPicPr>
            <a:picLocks noChangeAspect="1" noChangeArrowheads="1"/>
          </p:cNvPicPr>
          <p:nvPr/>
        </p:nvPicPr>
        <p:blipFill>
          <a:blip r:embed="rId2" cstate="print">
            <a:alphaModFix amt="85000"/>
          </a:blip>
          <a:srcRect/>
          <a:stretch>
            <a:fillRect/>
          </a:stretch>
        </p:blipFill>
        <p:spPr bwMode="auto">
          <a:xfrm>
            <a:off x="0" y="0"/>
            <a:ext cx="9144000" cy="6858000"/>
          </a:xfrm>
          <a:prstGeom prst="rect">
            <a:avLst/>
          </a:prstGeom>
          <a:noFill/>
        </p:spPr>
      </p:pic>
      <p:sp>
        <p:nvSpPr>
          <p:cNvPr id="6" name="pole tekstowe 5"/>
          <p:cNvSpPr txBox="1"/>
          <p:nvPr/>
        </p:nvSpPr>
        <p:spPr>
          <a:xfrm>
            <a:off x="1475656" y="476672"/>
            <a:ext cx="9144000" cy="1107996"/>
          </a:xfrm>
          <a:prstGeom prst="rect">
            <a:avLst/>
          </a:prstGeom>
          <a:noFill/>
        </p:spPr>
        <p:txBody>
          <a:bodyPr wrap="square" rtlCol="0">
            <a:spAutoFit/>
          </a:bodyPr>
          <a:lstStyle/>
          <a:p>
            <a:pPr algn="ctr"/>
            <a:r>
              <a:rPr lang="pl-PL" sz="6600" dirty="0">
                <a:solidFill>
                  <a:schemeClr val="bg1"/>
                </a:solidFill>
                <a:latin typeface="Freestyle Script" pitchFamily="66" charset="0"/>
              </a:rPr>
              <a:t>Gonville and Caius College</a:t>
            </a:r>
          </a:p>
        </p:txBody>
      </p:sp>
      <p:sp>
        <p:nvSpPr>
          <p:cNvPr id="7" name="pole tekstowe 6"/>
          <p:cNvSpPr txBox="1"/>
          <p:nvPr/>
        </p:nvSpPr>
        <p:spPr>
          <a:xfrm>
            <a:off x="845840" y="2767280"/>
            <a:ext cx="3600400" cy="1785104"/>
          </a:xfrm>
          <a:prstGeom prst="rect">
            <a:avLst/>
          </a:prstGeom>
          <a:noFill/>
        </p:spPr>
        <p:txBody>
          <a:bodyPr wrap="square" rtlCol="0">
            <a:spAutoFit/>
          </a:bodyPr>
          <a:lstStyle/>
          <a:p>
            <a:r>
              <a:rPr lang="pl-PL" sz="2200" b="1" dirty="0">
                <a:latin typeface="Batang" pitchFamily="18" charset="-127"/>
                <a:ea typeface="Batang" pitchFamily="18" charset="-127"/>
              </a:rPr>
              <a:t>Słynne bramy łączące kolejne dziedzińce, z najbardziej znaną Bramą Zaszczytu (</a:t>
            </a:r>
            <a:r>
              <a:rPr lang="pl-PL" sz="2200" b="1" i="1" dirty="0" err="1">
                <a:latin typeface="Batang" pitchFamily="18" charset="-127"/>
                <a:ea typeface="Batang" pitchFamily="18" charset="-127"/>
              </a:rPr>
              <a:t>Gate</a:t>
            </a:r>
            <a:r>
              <a:rPr lang="pl-PL" sz="2200" b="1" i="1" dirty="0">
                <a:latin typeface="Batang" pitchFamily="18" charset="-127"/>
                <a:ea typeface="Batang" pitchFamily="18" charset="-127"/>
              </a:rPr>
              <a:t> of </a:t>
            </a:r>
            <a:r>
              <a:rPr lang="pl-PL" sz="2200" b="1" i="1" dirty="0" err="1">
                <a:latin typeface="Batang" pitchFamily="18" charset="-127"/>
                <a:ea typeface="Batang" pitchFamily="18" charset="-127"/>
              </a:rPr>
              <a:t>Honour</a:t>
            </a:r>
            <a:r>
              <a:rPr lang="pl-PL" sz="2200" b="1" dirty="0">
                <a:latin typeface="Batang" pitchFamily="18" charset="-127"/>
                <a:ea typeface="Batang" pitchFamily="18" charset="-127"/>
              </a:rPr>
              <a:t>)</a:t>
            </a:r>
          </a:p>
        </p:txBody>
      </p:sp>
      <p:sp>
        <p:nvSpPr>
          <p:cNvPr id="9" name="pole tekstowe 8"/>
          <p:cNvSpPr txBox="1"/>
          <p:nvPr/>
        </p:nvSpPr>
        <p:spPr>
          <a:xfrm>
            <a:off x="845840" y="4896455"/>
            <a:ext cx="3240360" cy="1785104"/>
          </a:xfrm>
          <a:prstGeom prst="rect">
            <a:avLst/>
          </a:prstGeom>
          <a:noFill/>
        </p:spPr>
        <p:txBody>
          <a:bodyPr wrap="square" rtlCol="0">
            <a:spAutoFit/>
          </a:bodyPr>
          <a:lstStyle/>
          <a:p>
            <a:r>
              <a:rPr lang="pl-PL" sz="2200" b="1" dirty="0">
                <a:solidFill>
                  <a:schemeClr val="bg1"/>
                </a:solidFill>
                <a:latin typeface="Batang" pitchFamily="18" charset="-127"/>
                <a:ea typeface="Batang" pitchFamily="18" charset="-127"/>
              </a:rPr>
              <a:t>F</a:t>
            </a:r>
            <a:r>
              <a:rPr lang="en-US" sz="2200" b="1" dirty="0" err="1">
                <a:solidFill>
                  <a:schemeClr val="bg1"/>
                </a:solidFill>
                <a:latin typeface="Batang" pitchFamily="18" charset="-127"/>
                <a:ea typeface="Batang" pitchFamily="18" charset="-127"/>
              </a:rPr>
              <a:t>amous</a:t>
            </a:r>
            <a:r>
              <a:rPr lang="en-US" sz="2200" b="1" dirty="0">
                <a:solidFill>
                  <a:schemeClr val="bg1"/>
                </a:solidFill>
                <a:latin typeface="Batang" pitchFamily="18" charset="-127"/>
                <a:ea typeface="Batang" pitchFamily="18" charset="-127"/>
              </a:rPr>
              <a:t> gates connecting successive courtyards, with the most famous Gate (Gate of Honor)</a:t>
            </a:r>
            <a:endParaRPr lang="pl-PL" sz="2200" b="1" dirty="0">
              <a:solidFill>
                <a:schemeClr val="bg1"/>
              </a:solidFill>
              <a:latin typeface="Batang" pitchFamily="18" charset="-127"/>
              <a:ea typeface="Batang" pitchFamily="18" charset="-127"/>
            </a:endParaRPr>
          </a:p>
        </p:txBody>
      </p:sp>
    </p:spTree>
  </p:cSld>
  <p:clrMapOvr>
    <a:masterClrMapping/>
  </p:clrMapOvr>
  <p:transition>
    <p:cover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04" name="AutoShape 4"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06" name="AutoShape 6"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08" name="AutoShape 8"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10" name="AutoShape 10"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12" name="AutoShape 12"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14" name="AutoShape 14"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16" name="AutoShape 16"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18" name="AutoShape 18"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20" name="AutoShape 20"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76822" name="AutoShape 22" descr="Znalezione obrazy dla zapytania cambridge Trinity Colle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76824" name="Picture 24" descr="Znalezione obrazy dla zapytania cambridge Trinity College"/>
          <p:cNvPicPr>
            <a:picLocks noChangeAspect="1" noChangeArrowheads="1"/>
          </p:cNvPicPr>
          <p:nvPr/>
        </p:nvPicPr>
        <p:blipFill>
          <a:blip r:embed="rId2" cstate="print">
            <a:alphaModFix/>
          </a:blip>
          <a:srcRect/>
          <a:stretch>
            <a:fillRect/>
          </a:stretch>
        </p:blipFill>
        <p:spPr bwMode="auto">
          <a:xfrm>
            <a:off x="0" y="-144463"/>
            <a:ext cx="9144000" cy="7029400"/>
          </a:xfrm>
          <a:prstGeom prst="rect">
            <a:avLst/>
          </a:prstGeom>
          <a:noFill/>
        </p:spPr>
      </p:pic>
      <p:sp>
        <p:nvSpPr>
          <p:cNvPr id="17" name="Prostokąt 16"/>
          <p:cNvSpPr/>
          <p:nvPr/>
        </p:nvSpPr>
        <p:spPr>
          <a:xfrm>
            <a:off x="0" y="476672"/>
            <a:ext cx="9144000" cy="1107996"/>
          </a:xfrm>
          <a:prstGeom prst="rect">
            <a:avLst/>
          </a:prstGeom>
        </p:spPr>
        <p:txBody>
          <a:bodyPr wrap="square">
            <a:spAutoFit/>
          </a:bodyPr>
          <a:lstStyle/>
          <a:p>
            <a:pPr algn="ctr"/>
            <a:r>
              <a:rPr lang="pl-PL" sz="6600" dirty="0">
                <a:latin typeface="Freestyle Script" pitchFamily="66" charset="0"/>
              </a:rPr>
              <a:t>Trinity College</a:t>
            </a:r>
            <a:r>
              <a:rPr lang="pl-PL" dirty="0"/>
              <a:t> </a:t>
            </a:r>
          </a:p>
        </p:txBody>
      </p:sp>
      <p:sp>
        <p:nvSpPr>
          <p:cNvPr id="18" name="Prostokąt 17"/>
          <p:cNvSpPr/>
          <p:nvPr/>
        </p:nvSpPr>
        <p:spPr>
          <a:xfrm>
            <a:off x="4572000" y="4293096"/>
            <a:ext cx="4211960" cy="2369880"/>
          </a:xfrm>
          <a:prstGeom prst="rect">
            <a:avLst/>
          </a:prstGeom>
        </p:spPr>
        <p:txBody>
          <a:bodyPr wrap="square">
            <a:spAutoFit/>
          </a:bodyPr>
          <a:lstStyle/>
          <a:p>
            <a:r>
              <a:rPr lang="pl-PL" sz="2200" dirty="0">
                <a:solidFill>
                  <a:schemeClr val="bg1"/>
                </a:solidFill>
              </a:rPr>
              <a:t>Jest to największe i najbogatsze spośród wszystkich kolegiów Cambridge. Określane jest potocznie jako </a:t>
            </a:r>
            <a:r>
              <a:rPr lang="pl-PL" sz="2200" i="1" dirty="0" err="1">
                <a:solidFill>
                  <a:schemeClr val="bg1"/>
                </a:solidFill>
              </a:rPr>
              <a:t>Trinity</a:t>
            </a:r>
            <a:r>
              <a:rPr lang="pl-PL" sz="2200" dirty="0">
                <a:solidFill>
                  <a:schemeClr val="bg1"/>
                </a:solidFill>
              </a:rPr>
              <a:t>. </a:t>
            </a:r>
            <a:r>
              <a:rPr lang="pl-PL" sz="2000" b="1" dirty="0">
                <a:solidFill>
                  <a:schemeClr val="bg1"/>
                </a:solidFill>
                <a:latin typeface="Batang" pitchFamily="18" charset="-127"/>
                <a:ea typeface="Batang" pitchFamily="18" charset="-127"/>
              </a:rPr>
              <a:t>Wielki Dziedziniec znany z corocznego wyścigu w czasie bicia zegara, Biblioteka </a:t>
            </a:r>
            <a:r>
              <a:rPr lang="pl-PL" sz="2000" b="1" dirty="0" err="1">
                <a:solidFill>
                  <a:schemeClr val="bg1"/>
                </a:solidFill>
                <a:latin typeface="Batang" pitchFamily="18" charset="-127"/>
                <a:ea typeface="Batang" pitchFamily="18" charset="-127"/>
              </a:rPr>
              <a:t>Wrena</a:t>
            </a:r>
            <a:endParaRPr lang="pl-PL" sz="2000" b="1" dirty="0">
              <a:solidFill>
                <a:schemeClr val="bg1"/>
              </a:solidFill>
              <a:latin typeface="Batang" pitchFamily="18" charset="-127"/>
              <a:ea typeface="Batang" pitchFamily="18" charset="-127"/>
            </a:endParaRPr>
          </a:p>
        </p:txBody>
      </p:sp>
      <p:sp>
        <p:nvSpPr>
          <p:cNvPr id="19" name="Prostokąt 18"/>
          <p:cNvSpPr/>
          <p:nvPr/>
        </p:nvSpPr>
        <p:spPr>
          <a:xfrm>
            <a:off x="280057" y="1236307"/>
            <a:ext cx="3582144" cy="1938992"/>
          </a:xfrm>
          <a:prstGeom prst="rect">
            <a:avLst/>
          </a:prstGeom>
        </p:spPr>
        <p:txBody>
          <a:bodyPr wrap="square">
            <a:spAutoFit/>
          </a:bodyPr>
          <a:lstStyle/>
          <a:p>
            <a:r>
              <a:rPr lang="pl-PL" sz="2000" b="1" dirty="0" err="1">
                <a:latin typeface="Batang" pitchFamily="18" charset="-127"/>
                <a:ea typeface="Batang" pitchFamily="18" charset="-127"/>
              </a:rPr>
              <a:t>It’s</a:t>
            </a:r>
            <a:r>
              <a:rPr lang="pl-PL" sz="2000" b="1" dirty="0">
                <a:latin typeface="Batang" pitchFamily="18" charset="-127"/>
                <a:ea typeface="Batang" pitchFamily="18" charset="-127"/>
              </a:rPr>
              <a:t> the </a:t>
            </a:r>
            <a:r>
              <a:rPr lang="pl-PL" sz="2000" b="1" dirty="0" err="1">
                <a:latin typeface="Batang" pitchFamily="18" charset="-127"/>
                <a:ea typeface="Batang" pitchFamily="18" charset="-127"/>
              </a:rPr>
              <a:t>biggest</a:t>
            </a:r>
            <a:r>
              <a:rPr lang="pl-PL" sz="2000" b="1" dirty="0">
                <a:latin typeface="Batang" pitchFamily="18" charset="-127"/>
                <a:ea typeface="Batang" pitchFamily="18" charset="-127"/>
              </a:rPr>
              <a:t> and </a:t>
            </a:r>
            <a:r>
              <a:rPr lang="pl-PL" sz="2000" b="1" dirty="0" err="1">
                <a:latin typeface="Batang" pitchFamily="18" charset="-127"/>
                <a:ea typeface="Batang" pitchFamily="18" charset="-127"/>
              </a:rPr>
              <a:t>richest</a:t>
            </a:r>
            <a:r>
              <a:rPr lang="pl-PL" sz="2000" b="1" dirty="0">
                <a:latin typeface="Batang" pitchFamily="18" charset="-127"/>
                <a:ea typeface="Batang" pitchFamily="18" charset="-127"/>
              </a:rPr>
              <a:t> from </a:t>
            </a:r>
            <a:r>
              <a:rPr lang="pl-PL" sz="2000" b="1" dirty="0" err="1">
                <a:latin typeface="Batang" pitchFamily="18" charset="-127"/>
                <a:ea typeface="Batang" pitchFamily="18" charset="-127"/>
              </a:rPr>
              <a:t>all</a:t>
            </a:r>
            <a:r>
              <a:rPr lang="pl-PL" sz="2000" b="1" dirty="0">
                <a:latin typeface="Batang" pitchFamily="18" charset="-127"/>
                <a:ea typeface="Batang" pitchFamily="18" charset="-127"/>
              </a:rPr>
              <a:t> Cambridge College.</a:t>
            </a:r>
          </a:p>
          <a:p>
            <a:r>
              <a:rPr lang="en-US" sz="2000" b="1" dirty="0">
                <a:latin typeface="Batang" pitchFamily="18" charset="-127"/>
                <a:ea typeface="Batang" pitchFamily="18" charset="-127"/>
              </a:rPr>
              <a:t>The Great Courtyard known for the annual race at the time of clock wasting, the Wren Library.</a:t>
            </a:r>
            <a:endParaRPr lang="pl-PL" sz="2000" b="1" dirty="0">
              <a:latin typeface="Batang" pitchFamily="18" charset="-127"/>
              <a:ea typeface="Batang" pitchFamily="18" charset="-127"/>
            </a:endParaRP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Znalezione obrazy dla zapytania cambridge St Johnâs College"/>
          <p:cNvPicPr>
            <a:picLocks noChangeAspect="1" noChangeArrowheads="1"/>
          </p:cNvPicPr>
          <p:nvPr/>
        </p:nvPicPr>
        <p:blipFill>
          <a:blip r:embed="rId2" cstate="print">
            <a:alphaModFix/>
          </a:blip>
          <a:srcRect/>
          <a:stretch>
            <a:fillRect/>
          </a:stretch>
        </p:blipFill>
        <p:spPr bwMode="auto">
          <a:xfrm>
            <a:off x="0" y="1"/>
            <a:ext cx="9144000" cy="6858000"/>
          </a:xfrm>
          <a:prstGeom prst="rect">
            <a:avLst/>
          </a:prstGeom>
          <a:noFill/>
        </p:spPr>
      </p:pic>
      <p:sp>
        <p:nvSpPr>
          <p:cNvPr id="6" name="Prostokąt 5"/>
          <p:cNvSpPr/>
          <p:nvPr/>
        </p:nvSpPr>
        <p:spPr>
          <a:xfrm rot="20469833">
            <a:off x="4123738" y="5037713"/>
            <a:ext cx="4596130" cy="1107996"/>
          </a:xfrm>
          <a:prstGeom prst="rect">
            <a:avLst/>
          </a:prstGeom>
        </p:spPr>
        <p:txBody>
          <a:bodyPr wrap="none">
            <a:spAutoFit/>
          </a:bodyPr>
          <a:lstStyle/>
          <a:p>
            <a:r>
              <a:rPr lang="pl-PL" sz="6600" dirty="0">
                <a:latin typeface="Freestyle Script" pitchFamily="66" charset="0"/>
              </a:rPr>
              <a:t> </a:t>
            </a:r>
            <a:r>
              <a:rPr lang="pl-PL" sz="6600" dirty="0">
                <a:solidFill>
                  <a:schemeClr val="bg1"/>
                </a:solidFill>
                <a:latin typeface="Freestyle Script" pitchFamily="66" charset="0"/>
              </a:rPr>
              <a:t>St. </a:t>
            </a:r>
            <a:r>
              <a:rPr lang="pl-PL" sz="6600" dirty="0" err="1">
                <a:solidFill>
                  <a:schemeClr val="bg1"/>
                </a:solidFill>
                <a:latin typeface="Freestyle Script" pitchFamily="66" charset="0"/>
              </a:rPr>
              <a:t>John’s</a:t>
            </a:r>
            <a:r>
              <a:rPr lang="pl-PL" sz="6600" dirty="0">
                <a:solidFill>
                  <a:schemeClr val="bg1"/>
                </a:solidFill>
                <a:latin typeface="Freestyle Script" pitchFamily="66" charset="0"/>
              </a:rPr>
              <a:t> College</a:t>
            </a:r>
          </a:p>
        </p:txBody>
      </p:sp>
    </p:spTree>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Znalezione obrazy dla zapytania cambridge Backs"/>
          <p:cNvPicPr>
            <a:picLocks noChangeAspect="1" noChangeArrowheads="1"/>
          </p:cNvPicPr>
          <p:nvPr/>
        </p:nvPicPr>
        <p:blipFill>
          <a:blip r:embed="rId2" cstate="print">
            <a:alphaModFix/>
          </a:blip>
          <a:srcRect/>
          <a:stretch>
            <a:fillRect/>
          </a:stretch>
        </p:blipFill>
        <p:spPr bwMode="auto">
          <a:xfrm>
            <a:off x="0" y="0"/>
            <a:ext cx="9181676" cy="6858000"/>
          </a:xfrm>
          <a:prstGeom prst="rect">
            <a:avLst/>
          </a:prstGeom>
          <a:noFill/>
        </p:spPr>
      </p:pic>
      <p:sp>
        <p:nvSpPr>
          <p:cNvPr id="6" name="Prostokąt 5"/>
          <p:cNvSpPr/>
          <p:nvPr/>
        </p:nvSpPr>
        <p:spPr>
          <a:xfrm>
            <a:off x="683568" y="332656"/>
            <a:ext cx="1529586" cy="1107996"/>
          </a:xfrm>
          <a:prstGeom prst="rect">
            <a:avLst/>
          </a:prstGeom>
        </p:spPr>
        <p:txBody>
          <a:bodyPr wrap="none">
            <a:spAutoFit/>
          </a:bodyPr>
          <a:lstStyle/>
          <a:p>
            <a:r>
              <a:rPr lang="pl-PL" sz="6600" dirty="0">
                <a:solidFill>
                  <a:schemeClr val="bg1"/>
                </a:solidFill>
                <a:latin typeface="Freestyle Script" pitchFamily="66" charset="0"/>
              </a:rPr>
              <a:t>Backs</a:t>
            </a:r>
          </a:p>
        </p:txBody>
      </p:sp>
      <p:sp>
        <p:nvSpPr>
          <p:cNvPr id="7" name="Prostokąt 6"/>
          <p:cNvSpPr/>
          <p:nvPr/>
        </p:nvSpPr>
        <p:spPr>
          <a:xfrm>
            <a:off x="6228184" y="5229200"/>
            <a:ext cx="2915816" cy="1015663"/>
          </a:xfrm>
          <a:prstGeom prst="rect">
            <a:avLst/>
          </a:prstGeom>
        </p:spPr>
        <p:txBody>
          <a:bodyPr wrap="square">
            <a:spAutoFit/>
          </a:bodyPr>
          <a:lstStyle/>
          <a:p>
            <a:r>
              <a:rPr lang="pl-PL" sz="2000" b="1" dirty="0">
                <a:solidFill>
                  <a:schemeClr val="bg1"/>
                </a:solidFill>
                <a:latin typeface="Batang" pitchFamily="18" charset="-127"/>
                <a:ea typeface="Batang" pitchFamily="18" charset="-127"/>
              </a:rPr>
              <a:t>Malownicze tyły kolegiów położone nad rzeką Cam.</a:t>
            </a:r>
          </a:p>
        </p:txBody>
      </p:sp>
      <p:sp>
        <p:nvSpPr>
          <p:cNvPr id="8" name="Prostokąt 7"/>
          <p:cNvSpPr/>
          <p:nvPr/>
        </p:nvSpPr>
        <p:spPr>
          <a:xfrm>
            <a:off x="611560" y="5229200"/>
            <a:ext cx="2806295" cy="1323439"/>
          </a:xfrm>
          <a:prstGeom prst="rect">
            <a:avLst/>
          </a:prstGeom>
        </p:spPr>
        <p:txBody>
          <a:bodyPr wrap="square">
            <a:spAutoFit/>
          </a:bodyPr>
          <a:lstStyle/>
          <a:p>
            <a:r>
              <a:rPr lang="pl-PL" sz="2000" b="1" dirty="0">
                <a:solidFill>
                  <a:schemeClr val="bg1"/>
                </a:solidFill>
                <a:latin typeface="Batang" pitchFamily="18" charset="-127"/>
                <a:ea typeface="Batang" pitchFamily="18" charset="-127"/>
              </a:rPr>
              <a:t>P</a:t>
            </a:r>
            <a:r>
              <a:rPr lang="en-US" sz="2000" b="1" dirty="0" err="1">
                <a:solidFill>
                  <a:schemeClr val="bg1"/>
                </a:solidFill>
                <a:latin typeface="Batang" pitchFamily="18" charset="-127"/>
                <a:ea typeface="Batang" pitchFamily="18" charset="-127"/>
              </a:rPr>
              <a:t>icturesque</a:t>
            </a:r>
            <a:r>
              <a:rPr lang="en-US" sz="2000" b="1" dirty="0">
                <a:solidFill>
                  <a:schemeClr val="bg1"/>
                </a:solidFill>
                <a:latin typeface="Batang" pitchFamily="18" charset="-127"/>
                <a:ea typeface="Batang" pitchFamily="18" charset="-127"/>
              </a:rPr>
              <a:t> rear</a:t>
            </a:r>
            <a:r>
              <a:rPr lang="pl-PL" sz="2000" b="1" dirty="0">
                <a:solidFill>
                  <a:schemeClr val="bg1"/>
                </a:solidFill>
                <a:latin typeface="Batang" pitchFamily="18" charset="-127"/>
                <a:ea typeface="Batang" pitchFamily="18" charset="-127"/>
              </a:rPr>
              <a:t> </a:t>
            </a:r>
            <a:r>
              <a:rPr lang="pl-PL" sz="2000" b="1" dirty="0" err="1">
                <a:solidFill>
                  <a:schemeClr val="bg1"/>
                </a:solidFill>
                <a:latin typeface="Batang" pitchFamily="18" charset="-127"/>
                <a:ea typeface="Batang" pitchFamily="18" charset="-127"/>
              </a:rPr>
              <a:t>sites</a:t>
            </a:r>
            <a:r>
              <a:rPr lang="en-US" sz="2000" b="1" dirty="0">
                <a:solidFill>
                  <a:schemeClr val="bg1"/>
                </a:solidFill>
                <a:latin typeface="Batang" pitchFamily="18" charset="-127"/>
                <a:ea typeface="Batang" pitchFamily="18" charset="-127"/>
              </a:rPr>
              <a:t> of </a:t>
            </a:r>
            <a:r>
              <a:rPr lang="pl-PL" sz="2000" b="1" dirty="0">
                <a:solidFill>
                  <a:schemeClr val="bg1"/>
                </a:solidFill>
                <a:latin typeface="Batang" pitchFamily="18" charset="-127"/>
                <a:ea typeface="Batang" pitchFamily="18" charset="-127"/>
              </a:rPr>
              <a:t>the </a:t>
            </a:r>
            <a:r>
              <a:rPr lang="en-US" sz="2000" b="1" dirty="0">
                <a:solidFill>
                  <a:schemeClr val="bg1"/>
                </a:solidFill>
                <a:latin typeface="Batang" pitchFamily="18" charset="-127"/>
                <a:ea typeface="Batang" pitchFamily="18" charset="-127"/>
              </a:rPr>
              <a:t>colleges located on the Cam river</a:t>
            </a:r>
            <a:r>
              <a:rPr lang="pl-PL" sz="2000" b="1" dirty="0">
                <a:solidFill>
                  <a:schemeClr val="bg1"/>
                </a:solidFill>
                <a:latin typeface="Batang" pitchFamily="18" charset="-127"/>
                <a:ea typeface="Batang" pitchFamily="18" charset="-127"/>
              </a:rPr>
              <a:t>.</a:t>
            </a:r>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sp>
        <p:nvSpPr>
          <p:cNvPr id="4" name="Symbol zastępczy zawartości 3"/>
          <p:cNvSpPr>
            <a:spLocks noGrp="1"/>
          </p:cNvSpPr>
          <p:nvPr>
            <p:ph sz="quarter" idx="2"/>
          </p:nvPr>
        </p:nvSpPr>
        <p:spPr/>
        <p:txBody>
          <a:bodyPr/>
          <a:lstStyle/>
          <a:p>
            <a:endParaRPr lang="pl-PL"/>
          </a:p>
        </p:txBody>
      </p:sp>
      <p:pic>
        <p:nvPicPr>
          <p:cNvPr id="79874" name="Picture 2" descr="Znalezione obrazy dla zapytania cambridge Bridges over the Cam river (mosty nad rzekÄ Cam)"/>
          <p:cNvPicPr>
            <a:picLocks noChangeAspect="1" noChangeArrowheads="1"/>
          </p:cNvPicPr>
          <p:nvPr/>
        </p:nvPicPr>
        <p:blipFill>
          <a:blip r:embed="rId2" cstate="print"/>
          <a:srcRect/>
          <a:stretch>
            <a:fillRect/>
          </a:stretch>
        </p:blipFill>
        <p:spPr bwMode="auto">
          <a:xfrm>
            <a:off x="0" y="8311"/>
            <a:ext cx="9144000" cy="6849689"/>
          </a:xfrm>
          <a:prstGeom prst="rect">
            <a:avLst/>
          </a:prstGeom>
          <a:noFill/>
        </p:spPr>
      </p:pic>
      <p:sp>
        <p:nvSpPr>
          <p:cNvPr id="7" name="Prostokąt 6"/>
          <p:cNvSpPr/>
          <p:nvPr/>
        </p:nvSpPr>
        <p:spPr>
          <a:xfrm>
            <a:off x="0" y="4509120"/>
            <a:ext cx="9144000" cy="2123658"/>
          </a:xfrm>
          <a:prstGeom prst="rect">
            <a:avLst/>
          </a:prstGeom>
        </p:spPr>
        <p:txBody>
          <a:bodyPr wrap="square">
            <a:spAutoFit/>
          </a:bodyPr>
          <a:lstStyle/>
          <a:p>
            <a:pPr algn="ctr"/>
            <a:r>
              <a:rPr lang="pl-PL" sz="6600" dirty="0">
                <a:solidFill>
                  <a:schemeClr val="bg1"/>
                </a:solidFill>
                <a:latin typeface="Freestyle Script" pitchFamily="66" charset="0"/>
                <a:ea typeface="Batang" pitchFamily="18" charset="-127"/>
              </a:rPr>
              <a:t>B</a:t>
            </a:r>
            <a:r>
              <a:rPr lang="en-US" sz="6600" dirty="0">
                <a:solidFill>
                  <a:schemeClr val="bg1"/>
                </a:solidFill>
                <a:latin typeface="Freestyle Script" pitchFamily="66" charset="0"/>
                <a:ea typeface="Batang" pitchFamily="18" charset="-127"/>
              </a:rPr>
              <a:t>ridges over the Cam river</a:t>
            </a:r>
            <a:r>
              <a:rPr lang="pl-PL" sz="6600" dirty="0">
                <a:solidFill>
                  <a:schemeClr val="bg1"/>
                </a:solidFill>
                <a:latin typeface="Freestyle Script" pitchFamily="66" charset="0"/>
                <a:ea typeface="Batang" pitchFamily="18" charset="-127"/>
              </a:rPr>
              <a:t> </a:t>
            </a:r>
          </a:p>
          <a:p>
            <a:pPr algn="ctr"/>
            <a:r>
              <a:rPr lang="pl-PL" sz="6600" dirty="0">
                <a:solidFill>
                  <a:schemeClr val="bg1"/>
                </a:solidFill>
                <a:latin typeface="Freestyle Script" pitchFamily="66" charset="0"/>
                <a:ea typeface="Batang" pitchFamily="18" charset="-127"/>
              </a:rPr>
              <a:t>(mosty nad rzeką Cam)</a:t>
            </a:r>
          </a:p>
        </p:txBody>
      </p:sp>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sp>
        <p:nvSpPr>
          <p:cNvPr id="4" name="Symbol zastępczy zawartości 3"/>
          <p:cNvSpPr>
            <a:spLocks noGrp="1"/>
          </p:cNvSpPr>
          <p:nvPr>
            <p:ph sz="quarter" idx="2"/>
          </p:nvPr>
        </p:nvSpPr>
        <p:spPr/>
        <p:txBody>
          <a:bodyPr/>
          <a:lstStyle/>
          <a:p>
            <a:endParaRPr lang="pl-PL"/>
          </a:p>
        </p:txBody>
      </p:sp>
      <p:pic>
        <p:nvPicPr>
          <p:cNvPr id="80898" name="Picture 2" descr="Znalezione obrazy dla zapytania cambridgeMarket Plac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Prostokąt 5"/>
          <p:cNvSpPr/>
          <p:nvPr/>
        </p:nvSpPr>
        <p:spPr>
          <a:xfrm>
            <a:off x="0" y="764704"/>
            <a:ext cx="9144000" cy="1107996"/>
          </a:xfrm>
          <a:prstGeom prst="rect">
            <a:avLst/>
          </a:prstGeom>
        </p:spPr>
        <p:txBody>
          <a:bodyPr wrap="square">
            <a:spAutoFit/>
          </a:bodyPr>
          <a:lstStyle/>
          <a:p>
            <a:pPr algn="ctr"/>
            <a:r>
              <a:rPr lang="pl-PL" sz="6600" dirty="0">
                <a:solidFill>
                  <a:schemeClr val="bg1"/>
                </a:solidFill>
                <a:latin typeface="Freestyle Script" pitchFamily="66" charset="0"/>
              </a:rPr>
              <a:t>Market Place</a:t>
            </a:r>
          </a:p>
        </p:txBody>
      </p:sp>
    </p:spTree>
  </p:cSld>
  <p:clrMapOvr>
    <a:masterClrMapping/>
  </p:clrMapOvr>
  <p:transition>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sp>
        <p:nvSpPr>
          <p:cNvPr id="4" name="Symbol zastępczy zawartości 3"/>
          <p:cNvSpPr>
            <a:spLocks noGrp="1"/>
          </p:cNvSpPr>
          <p:nvPr>
            <p:ph sz="quarter" idx="2"/>
          </p:nvPr>
        </p:nvSpPr>
        <p:spPr/>
        <p:txBody>
          <a:bodyPr/>
          <a:lstStyle/>
          <a:p>
            <a:endParaRPr lang="pl-PL"/>
          </a:p>
        </p:txBody>
      </p:sp>
      <p:pic>
        <p:nvPicPr>
          <p:cNvPr id="81922" name="Picture 2" descr="Znalezione obrazy dla zapytania cambridge Old Cavendish Laboratory"/>
          <p:cNvPicPr>
            <a:picLocks noChangeAspect="1" noChangeArrowheads="1"/>
          </p:cNvPicPr>
          <p:nvPr/>
        </p:nvPicPr>
        <p:blipFill>
          <a:blip r:embed="rId2" cstate="print"/>
          <a:srcRect/>
          <a:stretch>
            <a:fillRect/>
          </a:stretch>
        </p:blipFill>
        <p:spPr bwMode="auto">
          <a:xfrm>
            <a:off x="-1" y="0"/>
            <a:ext cx="9144001" cy="6858001"/>
          </a:xfrm>
          <a:prstGeom prst="rect">
            <a:avLst/>
          </a:prstGeom>
          <a:noFill/>
        </p:spPr>
      </p:pic>
    </p:spTree>
  </p:cSld>
  <p:clrMapOvr>
    <a:masterClrMapping/>
  </p:clrMapOvr>
  <p:transition>
    <p:pull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dirty="0"/>
          </a:p>
        </p:txBody>
      </p:sp>
      <p:sp>
        <p:nvSpPr>
          <p:cNvPr id="4" name="Symbol zastępczy zawartości 3"/>
          <p:cNvSpPr>
            <a:spLocks noGrp="1"/>
          </p:cNvSpPr>
          <p:nvPr>
            <p:ph sz="quarter" idx="2"/>
          </p:nvPr>
        </p:nvSpPr>
        <p:spPr/>
        <p:txBody>
          <a:bodyPr/>
          <a:lstStyle/>
          <a:p>
            <a:endParaRPr lang="pl-PL"/>
          </a:p>
        </p:txBody>
      </p:sp>
      <p:pic>
        <p:nvPicPr>
          <p:cNvPr id="82946" name="Picture 2" descr="Znalezione obrazy dla zapytania cambridgE Downing Site"/>
          <p:cNvPicPr>
            <a:picLocks noChangeAspect="1" noChangeArrowheads="1"/>
          </p:cNvPicPr>
          <p:nvPr/>
        </p:nvPicPr>
        <p:blipFill>
          <a:blip r:embed="rId2" cstate="print"/>
          <a:srcRect/>
          <a:stretch>
            <a:fillRect/>
          </a:stretch>
        </p:blipFill>
        <p:spPr bwMode="auto">
          <a:xfrm>
            <a:off x="4" y="-1"/>
            <a:ext cx="9143996" cy="6858001"/>
          </a:xfrm>
          <a:prstGeom prst="rect">
            <a:avLst/>
          </a:prstGeom>
          <a:noFill/>
        </p:spPr>
      </p:pic>
      <p:sp>
        <p:nvSpPr>
          <p:cNvPr id="6" name="Prostokąt 5"/>
          <p:cNvSpPr/>
          <p:nvPr/>
        </p:nvSpPr>
        <p:spPr>
          <a:xfrm>
            <a:off x="1155971" y="381388"/>
            <a:ext cx="2993127" cy="1107996"/>
          </a:xfrm>
          <a:prstGeom prst="rect">
            <a:avLst/>
          </a:prstGeom>
        </p:spPr>
        <p:txBody>
          <a:bodyPr wrap="none">
            <a:spAutoFit/>
          </a:bodyPr>
          <a:lstStyle/>
          <a:p>
            <a:r>
              <a:rPr lang="pl-PL" sz="6600" dirty="0">
                <a:latin typeface="Freestyle Script" pitchFamily="66" charset="0"/>
              </a:rPr>
              <a:t>Downing Site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sp>
        <p:nvSpPr>
          <p:cNvPr id="4" name="Symbol zastępczy zawartości 3"/>
          <p:cNvSpPr>
            <a:spLocks noGrp="1"/>
          </p:cNvSpPr>
          <p:nvPr>
            <p:ph sz="quarter" idx="2"/>
          </p:nvPr>
        </p:nvSpPr>
        <p:spPr/>
        <p:txBody>
          <a:bodyPr/>
          <a:lstStyle/>
          <a:p>
            <a:endParaRPr lang="pl-PL"/>
          </a:p>
        </p:txBody>
      </p:sp>
      <p:pic>
        <p:nvPicPr>
          <p:cNvPr id="83970" name="Picture 2" descr="Znalezione obrazy dla zapytania cambridgE Silver Street Brid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Prostokąt 5"/>
          <p:cNvSpPr/>
          <p:nvPr/>
        </p:nvSpPr>
        <p:spPr>
          <a:xfrm>
            <a:off x="1403648" y="5229200"/>
            <a:ext cx="5616624" cy="1107996"/>
          </a:xfrm>
          <a:prstGeom prst="rect">
            <a:avLst/>
          </a:prstGeom>
        </p:spPr>
        <p:txBody>
          <a:bodyPr wrap="square">
            <a:spAutoFit/>
          </a:bodyPr>
          <a:lstStyle/>
          <a:p>
            <a:pPr algn="ctr"/>
            <a:r>
              <a:rPr lang="pl-PL" sz="6600" dirty="0">
                <a:solidFill>
                  <a:schemeClr val="bg1"/>
                </a:solidFill>
                <a:latin typeface="Freestyle Script" pitchFamily="66" charset="0"/>
              </a:rPr>
              <a:t>Silver Street Bridge</a:t>
            </a:r>
          </a:p>
        </p:txBody>
      </p:sp>
    </p:spTree>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4000"/>
          </a:schemeClr>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dirty="0"/>
          </a:p>
        </p:txBody>
      </p:sp>
      <p:pic>
        <p:nvPicPr>
          <p:cNvPr id="51202" name="Picture 2" descr="Znalezione obrazy dla zapytania cambridge"/>
          <p:cNvPicPr>
            <a:picLocks noChangeAspect="1" noChangeArrowheads="1"/>
          </p:cNvPicPr>
          <p:nvPr/>
        </p:nvPicPr>
        <p:blipFill>
          <a:blip r:embed="rId2" cstate="print">
            <a:alphaModFix amt="62000"/>
          </a:blip>
          <a:srcRect/>
          <a:stretch>
            <a:fillRect/>
          </a:stretch>
        </p:blipFill>
        <p:spPr bwMode="auto">
          <a:xfrm>
            <a:off x="0" y="0"/>
            <a:ext cx="9144000" cy="6858000"/>
          </a:xfrm>
          <a:prstGeom prst="rect">
            <a:avLst/>
          </a:prstGeom>
        </p:spPr>
      </p:pic>
      <p:sp>
        <p:nvSpPr>
          <p:cNvPr id="6" name="pole tekstowe 5"/>
          <p:cNvSpPr txBox="1"/>
          <p:nvPr/>
        </p:nvSpPr>
        <p:spPr>
          <a:xfrm>
            <a:off x="539552" y="476672"/>
            <a:ext cx="3384376" cy="1107996"/>
          </a:xfrm>
          <a:prstGeom prst="rect">
            <a:avLst/>
          </a:prstGeom>
          <a:noFill/>
        </p:spPr>
        <p:txBody>
          <a:bodyPr wrap="square" rtlCol="0">
            <a:spAutoFit/>
          </a:bodyPr>
          <a:lstStyle/>
          <a:p>
            <a:pPr algn="ctr"/>
            <a:r>
              <a:rPr lang="pl-PL" sz="6600" dirty="0">
                <a:latin typeface="Freestyle Script" pitchFamily="66" charset="0"/>
              </a:rPr>
              <a:t>History</a:t>
            </a:r>
          </a:p>
        </p:txBody>
      </p:sp>
      <p:sp>
        <p:nvSpPr>
          <p:cNvPr id="7" name="pole tekstowe 6"/>
          <p:cNvSpPr txBox="1"/>
          <p:nvPr/>
        </p:nvSpPr>
        <p:spPr>
          <a:xfrm>
            <a:off x="5220072" y="476672"/>
            <a:ext cx="3528392" cy="1107996"/>
          </a:xfrm>
          <a:prstGeom prst="rect">
            <a:avLst/>
          </a:prstGeom>
          <a:noFill/>
        </p:spPr>
        <p:txBody>
          <a:bodyPr wrap="square" rtlCol="0">
            <a:spAutoFit/>
          </a:bodyPr>
          <a:lstStyle/>
          <a:p>
            <a:pPr algn="ctr"/>
            <a:r>
              <a:rPr lang="pl-PL" sz="6600" dirty="0">
                <a:solidFill>
                  <a:schemeClr val="bg1"/>
                </a:solidFill>
                <a:latin typeface="Freestyle Script" pitchFamily="66" charset="0"/>
              </a:rPr>
              <a:t>Historia</a:t>
            </a:r>
          </a:p>
        </p:txBody>
      </p:sp>
      <p:sp>
        <p:nvSpPr>
          <p:cNvPr id="8" name="pole tekstowe 7"/>
          <p:cNvSpPr txBox="1"/>
          <p:nvPr/>
        </p:nvSpPr>
        <p:spPr>
          <a:xfrm>
            <a:off x="5292080" y="1556792"/>
            <a:ext cx="3312368" cy="4708981"/>
          </a:xfrm>
          <a:prstGeom prst="rect">
            <a:avLst/>
          </a:prstGeom>
          <a:noFill/>
        </p:spPr>
        <p:txBody>
          <a:bodyPr wrap="square" rtlCol="0">
            <a:spAutoFit/>
          </a:bodyPr>
          <a:lstStyle/>
          <a:p>
            <a:pPr algn="r"/>
            <a:r>
              <a:rPr lang="pl-PL" sz="2000" b="1" dirty="0">
                <a:solidFill>
                  <a:schemeClr val="bg1"/>
                </a:solidFill>
                <a:latin typeface="Batang" pitchFamily="18" charset="-127"/>
                <a:ea typeface="Batang" pitchFamily="18" charset="-127"/>
              </a:rPr>
              <a:t>Pierwsza wzmianka o mieście pochodzi z Kroniki anglosaskiej, gdzie wymieniane jest pod nazwą </a:t>
            </a:r>
            <a:r>
              <a:rPr lang="pl-PL" sz="2000" b="1" i="1" dirty="0">
                <a:solidFill>
                  <a:schemeClr val="bg1"/>
                </a:solidFill>
                <a:latin typeface="Batang" pitchFamily="18" charset="-127"/>
                <a:ea typeface="Batang" pitchFamily="18" charset="-127"/>
              </a:rPr>
              <a:t>Grantebrycge</a:t>
            </a:r>
            <a:r>
              <a:rPr lang="pl-PL" sz="2000" b="1" dirty="0">
                <a:solidFill>
                  <a:schemeClr val="bg1"/>
                </a:solidFill>
                <a:latin typeface="Batang" pitchFamily="18" charset="-127"/>
                <a:ea typeface="Batang" pitchFamily="18" charset="-127"/>
              </a:rPr>
              <a:t>. Cambridge jest też wspomniana w Domesday Book (1086) jako </a:t>
            </a:r>
            <a:r>
              <a:rPr lang="pl-PL" sz="2000" b="1" i="1" dirty="0">
                <a:solidFill>
                  <a:schemeClr val="bg1"/>
                </a:solidFill>
                <a:latin typeface="Batang" pitchFamily="18" charset="-127"/>
                <a:ea typeface="Batang" pitchFamily="18" charset="-127"/>
              </a:rPr>
              <a:t>Grante</a:t>
            </a:r>
            <a:r>
              <a:rPr lang="pl-PL" sz="2000" b="1" dirty="0">
                <a:solidFill>
                  <a:schemeClr val="bg1"/>
                </a:solidFill>
                <a:latin typeface="Batang" pitchFamily="18" charset="-127"/>
                <a:ea typeface="Batang" pitchFamily="18" charset="-127"/>
              </a:rPr>
              <a:t>/</a:t>
            </a:r>
            <a:r>
              <a:rPr lang="pl-PL" sz="2000" b="1" i="1" dirty="0" err="1">
                <a:solidFill>
                  <a:schemeClr val="bg1"/>
                </a:solidFill>
                <a:latin typeface="Batang" pitchFamily="18" charset="-127"/>
                <a:ea typeface="Batang" pitchFamily="18" charset="-127"/>
              </a:rPr>
              <a:t>Grentebridge</a:t>
            </a:r>
            <a:r>
              <a:rPr lang="pl-PL" sz="2000" b="1" dirty="0">
                <a:solidFill>
                  <a:schemeClr val="bg1"/>
                </a:solidFill>
                <a:latin typeface="Batang" pitchFamily="18" charset="-127"/>
                <a:ea typeface="Batang" pitchFamily="18" charset="-127"/>
              </a:rPr>
              <a:t>. Od końca XV. wieku występuje w źródłach już pod nazwą Cambridge.</a:t>
            </a:r>
          </a:p>
          <a:p>
            <a:pPr algn="r"/>
            <a:r>
              <a:rPr lang="pl-PL" sz="2000" b="1" dirty="0">
                <a:solidFill>
                  <a:schemeClr val="bg1"/>
                </a:solidFill>
                <a:latin typeface="Batang" pitchFamily="18" charset="-127"/>
                <a:ea typeface="Batang" pitchFamily="18" charset="-127"/>
              </a:rPr>
              <a:t>Prawa miejskie Cambridge otrzymało w 1951.</a:t>
            </a:r>
          </a:p>
        </p:txBody>
      </p:sp>
      <p:sp>
        <p:nvSpPr>
          <p:cNvPr id="9" name="pole tekstowe 8"/>
          <p:cNvSpPr txBox="1"/>
          <p:nvPr/>
        </p:nvSpPr>
        <p:spPr>
          <a:xfrm>
            <a:off x="467544" y="1628800"/>
            <a:ext cx="3240360" cy="5016758"/>
          </a:xfrm>
          <a:prstGeom prst="rect">
            <a:avLst/>
          </a:prstGeom>
          <a:noFill/>
        </p:spPr>
        <p:txBody>
          <a:bodyPr wrap="square" rtlCol="0">
            <a:spAutoFit/>
          </a:bodyPr>
          <a:lstStyle/>
          <a:p>
            <a:r>
              <a:rPr lang="en-US" sz="2000" b="1" dirty="0">
                <a:latin typeface="Batang" pitchFamily="18" charset="-127"/>
                <a:ea typeface="Batang" pitchFamily="18" charset="-127"/>
              </a:rPr>
              <a:t>The first mention of the city comes from the Anglo-Saxon Chronicle, where it is mentioned under the name Grantebrycge. Cambridge is also mentioned in the Domesday Book (1086) as Grante / Grentebridge. From the end of the fifteenth the age appears in sources already under the name of Cambridge.</a:t>
            </a:r>
            <a:r>
              <a:rPr lang="pl-PL" sz="2000" b="1" dirty="0">
                <a:latin typeface="Batang" pitchFamily="18" charset="-127"/>
                <a:ea typeface="Batang" pitchFamily="18" charset="-127"/>
              </a:rPr>
              <a:t> </a:t>
            </a:r>
            <a:r>
              <a:rPr lang="en-US" sz="2000" b="1" dirty="0">
                <a:latin typeface="Batang" pitchFamily="18" charset="-127"/>
                <a:ea typeface="Batang" pitchFamily="18" charset="-127"/>
              </a:rPr>
              <a:t>Cambridge received city rights in 1951.</a:t>
            </a:r>
          </a:p>
        </p:txBody>
      </p:sp>
    </p:spTree>
  </p:cSld>
  <p:clrMapOvr>
    <a:masterClrMapping/>
  </p:clrMapOvr>
  <p:transition>
    <p:blinds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sp>
        <p:nvSpPr>
          <p:cNvPr id="4" name="Symbol zastępczy zawartości 3"/>
          <p:cNvSpPr>
            <a:spLocks noGrp="1"/>
          </p:cNvSpPr>
          <p:nvPr>
            <p:ph sz="quarter" idx="2"/>
          </p:nvPr>
        </p:nvSpPr>
        <p:spPr/>
        <p:txBody>
          <a:bodyPr/>
          <a:lstStyle/>
          <a:p>
            <a:endParaRPr lang="pl-PL"/>
          </a:p>
        </p:txBody>
      </p:sp>
      <p:sp>
        <p:nvSpPr>
          <p:cNvPr id="5" name="Prostokąt 4"/>
          <p:cNvSpPr/>
          <p:nvPr/>
        </p:nvSpPr>
        <p:spPr>
          <a:xfrm>
            <a:off x="4013193" y="3244334"/>
            <a:ext cx="1117614" cy="369332"/>
          </a:xfrm>
          <a:prstGeom prst="rect">
            <a:avLst/>
          </a:prstGeom>
        </p:spPr>
        <p:txBody>
          <a:bodyPr wrap="none">
            <a:spAutoFit/>
          </a:bodyPr>
          <a:lstStyle/>
          <a:p>
            <a:r>
              <a:rPr lang="pl-PL" dirty="0"/>
              <a:t>Sidgwick Site</a:t>
            </a:r>
          </a:p>
        </p:txBody>
      </p:sp>
      <p:pic>
        <p:nvPicPr>
          <p:cNvPr id="84994" name="Picture 2" descr="Znalezione obrazy dla zapytania cambridge Sidgwick Site"/>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
        <p:nvSpPr>
          <p:cNvPr id="7" name="Prostokąt 6"/>
          <p:cNvSpPr/>
          <p:nvPr/>
        </p:nvSpPr>
        <p:spPr>
          <a:xfrm>
            <a:off x="0" y="3244334"/>
            <a:ext cx="9143999" cy="1107996"/>
          </a:xfrm>
          <a:prstGeom prst="rect">
            <a:avLst/>
          </a:prstGeom>
        </p:spPr>
        <p:txBody>
          <a:bodyPr wrap="square">
            <a:spAutoFit/>
          </a:bodyPr>
          <a:lstStyle/>
          <a:p>
            <a:pPr algn="ctr"/>
            <a:r>
              <a:rPr lang="pl-PL" sz="6600" dirty="0">
                <a:solidFill>
                  <a:schemeClr val="bg1"/>
                </a:solidFill>
                <a:latin typeface="Freestyle Script" pitchFamily="66" charset="0"/>
              </a:rPr>
              <a:t>Sidgwick Site</a:t>
            </a:r>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sp>
        <p:nvSpPr>
          <p:cNvPr id="4" name="Symbol zastępczy zawartości 3"/>
          <p:cNvSpPr>
            <a:spLocks noGrp="1"/>
          </p:cNvSpPr>
          <p:nvPr>
            <p:ph sz="quarter" idx="2"/>
          </p:nvPr>
        </p:nvSpPr>
        <p:spPr/>
        <p:txBody>
          <a:bodyPr/>
          <a:lstStyle/>
          <a:p>
            <a:endParaRPr lang="pl-PL"/>
          </a:p>
        </p:txBody>
      </p:sp>
      <p:pic>
        <p:nvPicPr>
          <p:cNvPr id="86018" name="Picture 2" descr="Znalezione obrazy dla zapytania cambridge Fitzwilliam Museu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Prostokąt 5"/>
          <p:cNvSpPr/>
          <p:nvPr/>
        </p:nvSpPr>
        <p:spPr>
          <a:xfrm>
            <a:off x="73154" y="2132856"/>
            <a:ext cx="9143999" cy="1107996"/>
          </a:xfrm>
          <a:prstGeom prst="rect">
            <a:avLst/>
          </a:prstGeom>
        </p:spPr>
        <p:txBody>
          <a:bodyPr wrap="square">
            <a:spAutoFit/>
          </a:bodyPr>
          <a:lstStyle/>
          <a:p>
            <a:pPr algn="ctr"/>
            <a:r>
              <a:rPr lang="pl-PL" sz="6600" dirty="0">
                <a:solidFill>
                  <a:schemeClr val="bg1"/>
                </a:solidFill>
                <a:latin typeface="Freestyle Script" pitchFamily="66" charset="0"/>
              </a:rPr>
              <a:t>Fitzwilliam Museum</a:t>
            </a:r>
          </a:p>
        </p:txBody>
      </p:sp>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sp>
        <p:nvSpPr>
          <p:cNvPr id="4" name="Symbol zastępczy zawartości 3"/>
          <p:cNvSpPr>
            <a:spLocks noGrp="1"/>
          </p:cNvSpPr>
          <p:nvPr>
            <p:ph sz="quarter" idx="2"/>
          </p:nvPr>
        </p:nvSpPr>
        <p:spPr/>
        <p:txBody>
          <a:bodyPr/>
          <a:lstStyle/>
          <a:p>
            <a:endParaRPr lang="pl-PL"/>
          </a:p>
        </p:txBody>
      </p:sp>
      <p:pic>
        <p:nvPicPr>
          <p:cNvPr id="87042" name="Picture 2" descr="Podobny obraz"/>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ll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Znalezione obrazy dla zapytania cambridge"/>
          <p:cNvPicPr>
            <a:picLocks noChangeAspect="1" noChangeArrowheads="1"/>
          </p:cNvPicPr>
          <p:nvPr/>
        </p:nvPicPr>
        <p:blipFill>
          <a:blip r:embed="rId2" cstate="print">
            <a:alphaModFix amt="70000"/>
          </a:blip>
          <a:srcRect/>
          <a:stretch>
            <a:fillRect/>
          </a:stretch>
        </p:blipFill>
        <p:spPr bwMode="auto">
          <a:xfrm>
            <a:off x="0" y="0"/>
            <a:ext cx="9242292" cy="6858000"/>
          </a:xfrm>
          <a:prstGeom prst="rect">
            <a:avLst/>
          </a:prstGeom>
          <a:noFill/>
        </p:spPr>
      </p:pic>
      <p:sp>
        <p:nvSpPr>
          <p:cNvPr id="6" name="pole tekstowe 5"/>
          <p:cNvSpPr txBox="1"/>
          <p:nvPr/>
        </p:nvSpPr>
        <p:spPr>
          <a:xfrm>
            <a:off x="971600" y="476672"/>
            <a:ext cx="7272808" cy="1107996"/>
          </a:xfrm>
          <a:prstGeom prst="rect">
            <a:avLst/>
          </a:prstGeom>
          <a:noFill/>
        </p:spPr>
        <p:txBody>
          <a:bodyPr wrap="square" rtlCol="0">
            <a:spAutoFit/>
          </a:bodyPr>
          <a:lstStyle/>
          <a:p>
            <a:r>
              <a:rPr lang="pl-PL" sz="6600" dirty="0" err="1">
                <a:solidFill>
                  <a:schemeClr val="bg1"/>
                </a:solidFill>
                <a:latin typeface="Freestyle Script" pitchFamily="66" charset="0"/>
              </a:rPr>
              <a:t>Boroughs</a:t>
            </a:r>
            <a:r>
              <a:rPr lang="pl-PL" sz="6600" dirty="0">
                <a:solidFill>
                  <a:schemeClr val="bg1"/>
                </a:solidFill>
                <a:latin typeface="Freestyle Script" pitchFamily="66" charset="0"/>
              </a:rPr>
              <a:t> Dzielnice</a:t>
            </a:r>
          </a:p>
        </p:txBody>
      </p:sp>
      <p:sp>
        <p:nvSpPr>
          <p:cNvPr id="8" name="pole tekstowe 7"/>
          <p:cNvSpPr txBox="1"/>
          <p:nvPr/>
        </p:nvSpPr>
        <p:spPr>
          <a:xfrm>
            <a:off x="395536" y="1700808"/>
            <a:ext cx="3816424" cy="3539430"/>
          </a:xfrm>
          <a:prstGeom prst="rect">
            <a:avLst/>
          </a:prstGeom>
          <a:noFill/>
        </p:spPr>
        <p:txBody>
          <a:bodyPr wrap="square" rtlCol="0">
            <a:spAutoFit/>
          </a:bodyPr>
          <a:lstStyle/>
          <a:p>
            <a:r>
              <a:rPr lang="pl-PL" sz="2800" b="1" dirty="0">
                <a:solidFill>
                  <a:schemeClr val="bg1"/>
                </a:solidFill>
                <a:latin typeface="Batang" pitchFamily="18" charset="-127"/>
                <a:ea typeface="Batang" pitchFamily="18" charset="-127"/>
              </a:rPr>
              <a:t>Abbey, </a:t>
            </a:r>
          </a:p>
          <a:p>
            <a:r>
              <a:rPr lang="pl-PL" sz="2800" b="1" dirty="0" err="1">
                <a:solidFill>
                  <a:schemeClr val="bg1"/>
                </a:solidFill>
                <a:latin typeface="Batang" pitchFamily="18" charset="-127"/>
                <a:ea typeface="Batang" pitchFamily="18" charset="-127"/>
              </a:rPr>
              <a:t>Arbury</a:t>
            </a:r>
            <a:r>
              <a:rPr lang="pl-PL" sz="2800" b="1" dirty="0">
                <a:solidFill>
                  <a:schemeClr val="bg1"/>
                </a:solidFill>
                <a:latin typeface="Batang" pitchFamily="18" charset="-127"/>
                <a:ea typeface="Batang" pitchFamily="18" charset="-127"/>
              </a:rPr>
              <a:t>, </a:t>
            </a:r>
          </a:p>
          <a:p>
            <a:r>
              <a:rPr lang="pl-PL" sz="2800" b="1" dirty="0" err="1">
                <a:solidFill>
                  <a:schemeClr val="bg1"/>
                </a:solidFill>
                <a:latin typeface="Batang" pitchFamily="18" charset="-127"/>
                <a:ea typeface="Batang" pitchFamily="18" charset="-127"/>
              </a:rPr>
              <a:t>Castle</a:t>
            </a:r>
            <a:r>
              <a:rPr lang="pl-PL" sz="2800" b="1" dirty="0">
                <a:solidFill>
                  <a:schemeClr val="bg1"/>
                </a:solidFill>
                <a:latin typeface="Batang" pitchFamily="18" charset="-127"/>
                <a:ea typeface="Batang" pitchFamily="18" charset="-127"/>
              </a:rPr>
              <a:t>, </a:t>
            </a:r>
          </a:p>
          <a:p>
            <a:r>
              <a:rPr lang="pl-PL" sz="2800" b="1" dirty="0">
                <a:solidFill>
                  <a:schemeClr val="bg1"/>
                </a:solidFill>
                <a:latin typeface="Batang" pitchFamily="18" charset="-127"/>
                <a:ea typeface="Batang" pitchFamily="18" charset="-127"/>
              </a:rPr>
              <a:t>Cherry Hinton, Coleridge, </a:t>
            </a:r>
          </a:p>
          <a:p>
            <a:r>
              <a:rPr lang="pl-PL" sz="2800" b="1" dirty="0">
                <a:solidFill>
                  <a:schemeClr val="bg1"/>
                </a:solidFill>
                <a:latin typeface="Batang" pitchFamily="18" charset="-127"/>
                <a:ea typeface="Batang" pitchFamily="18" charset="-127"/>
              </a:rPr>
              <a:t>East Chesterton, </a:t>
            </a:r>
          </a:p>
          <a:p>
            <a:r>
              <a:rPr lang="pl-PL" sz="2800" b="1" dirty="0" err="1">
                <a:solidFill>
                  <a:schemeClr val="bg1"/>
                </a:solidFill>
                <a:latin typeface="Batang" pitchFamily="18" charset="-127"/>
                <a:ea typeface="Batang" pitchFamily="18" charset="-127"/>
              </a:rPr>
              <a:t>King's</a:t>
            </a:r>
            <a:r>
              <a:rPr lang="pl-PL" sz="2800" b="1" dirty="0">
                <a:solidFill>
                  <a:schemeClr val="bg1"/>
                </a:solidFill>
                <a:latin typeface="Batang" pitchFamily="18" charset="-127"/>
                <a:ea typeface="Batang" pitchFamily="18" charset="-127"/>
              </a:rPr>
              <a:t> Hedges, </a:t>
            </a:r>
          </a:p>
          <a:p>
            <a:endParaRPr lang="pl-PL" sz="2800" dirty="0">
              <a:solidFill>
                <a:schemeClr val="bg1"/>
              </a:solidFill>
              <a:latin typeface="Batang" pitchFamily="18" charset="-127"/>
              <a:ea typeface="Batang" pitchFamily="18" charset="-127"/>
            </a:endParaRPr>
          </a:p>
        </p:txBody>
      </p:sp>
      <p:sp>
        <p:nvSpPr>
          <p:cNvPr id="11" name="pole tekstowe 10"/>
          <p:cNvSpPr txBox="1"/>
          <p:nvPr/>
        </p:nvSpPr>
        <p:spPr>
          <a:xfrm>
            <a:off x="3707904" y="1700808"/>
            <a:ext cx="3096344" cy="3108543"/>
          </a:xfrm>
          <a:prstGeom prst="rect">
            <a:avLst/>
          </a:prstGeom>
          <a:noFill/>
        </p:spPr>
        <p:txBody>
          <a:bodyPr wrap="square" rtlCol="0">
            <a:spAutoFit/>
          </a:bodyPr>
          <a:lstStyle/>
          <a:p>
            <a:r>
              <a:rPr lang="pl-PL" sz="2800" b="1" dirty="0">
                <a:solidFill>
                  <a:schemeClr val="bg1"/>
                </a:solidFill>
                <a:latin typeface="Batang" pitchFamily="18" charset="-127"/>
                <a:ea typeface="Batang" pitchFamily="18" charset="-127"/>
              </a:rPr>
              <a:t>Market, </a:t>
            </a:r>
          </a:p>
          <a:p>
            <a:r>
              <a:rPr lang="pl-PL" sz="2800" b="1" dirty="0" err="1">
                <a:solidFill>
                  <a:schemeClr val="bg1"/>
                </a:solidFill>
                <a:latin typeface="Batang" pitchFamily="18" charset="-127"/>
                <a:ea typeface="Batang" pitchFamily="18" charset="-127"/>
              </a:rPr>
              <a:t>Newnham</a:t>
            </a:r>
            <a:r>
              <a:rPr lang="pl-PL" sz="2800" b="1" dirty="0">
                <a:solidFill>
                  <a:schemeClr val="bg1"/>
                </a:solidFill>
                <a:latin typeface="Batang" pitchFamily="18" charset="-127"/>
                <a:ea typeface="Batang" pitchFamily="18" charset="-127"/>
              </a:rPr>
              <a:t>, </a:t>
            </a:r>
          </a:p>
          <a:p>
            <a:r>
              <a:rPr lang="pl-PL" sz="2800" b="1" dirty="0" err="1">
                <a:solidFill>
                  <a:schemeClr val="bg1"/>
                </a:solidFill>
                <a:latin typeface="Batang" pitchFamily="18" charset="-127"/>
                <a:ea typeface="Batang" pitchFamily="18" charset="-127"/>
              </a:rPr>
              <a:t>Petersfield</a:t>
            </a:r>
            <a:r>
              <a:rPr lang="pl-PL" sz="2800" b="1" dirty="0">
                <a:solidFill>
                  <a:schemeClr val="bg1"/>
                </a:solidFill>
                <a:latin typeface="Batang" pitchFamily="18" charset="-127"/>
                <a:ea typeface="Batang" pitchFamily="18" charset="-127"/>
              </a:rPr>
              <a:t>, </a:t>
            </a:r>
            <a:r>
              <a:rPr lang="pl-PL" sz="2800" b="1" dirty="0" err="1">
                <a:solidFill>
                  <a:schemeClr val="bg1"/>
                </a:solidFill>
                <a:latin typeface="Batang" pitchFamily="18" charset="-127"/>
                <a:ea typeface="Batang" pitchFamily="18" charset="-127"/>
              </a:rPr>
              <a:t>Queen</a:t>
            </a:r>
            <a:r>
              <a:rPr lang="pl-PL" sz="2800" b="1" dirty="0">
                <a:solidFill>
                  <a:schemeClr val="bg1"/>
                </a:solidFill>
                <a:latin typeface="Batang" pitchFamily="18" charset="-127"/>
                <a:ea typeface="Batang" pitchFamily="18" charset="-127"/>
              </a:rPr>
              <a:t> </a:t>
            </a:r>
            <a:r>
              <a:rPr lang="pl-PL" sz="2800" b="1" dirty="0" err="1">
                <a:solidFill>
                  <a:schemeClr val="bg1"/>
                </a:solidFill>
                <a:latin typeface="Batang" pitchFamily="18" charset="-127"/>
                <a:ea typeface="Batang" pitchFamily="18" charset="-127"/>
              </a:rPr>
              <a:t>Edith's</a:t>
            </a:r>
            <a:r>
              <a:rPr lang="pl-PL" sz="2800" b="1" dirty="0">
                <a:solidFill>
                  <a:schemeClr val="bg1"/>
                </a:solidFill>
                <a:latin typeface="Batang" pitchFamily="18" charset="-127"/>
                <a:ea typeface="Batang" pitchFamily="18" charset="-127"/>
              </a:rPr>
              <a:t>, </a:t>
            </a:r>
            <a:r>
              <a:rPr lang="pl-PL" sz="2800" b="1" dirty="0" err="1">
                <a:solidFill>
                  <a:schemeClr val="bg1"/>
                </a:solidFill>
                <a:latin typeface="Batang" pitchFamily="18" charset="-127"/>
                <a:ea typeface="Batang" pitchFamily="18" charset="-127"/>
              </a:rPr>
              <a:t>Romsey</a:t>
            </a:r>
            <a:r>
              <a:rPr lang="pl-PL" sz="2800" b="1" dirty="0">
                <a:solidFill>
                  <a:schemeClr val="bg1"/>
                </a:solidFill>
                <a:latin typeface="Batang" pitchFamily="18" charset="-127"/>
                <a:ea typeface="Batang" pitchFamily="18" charset="-127"/>
              </a:rPr>
              <a:t>, </a:t>
            </a:r>
            <a:r>
              <a:rPr lang="pl-PL" sz="2800" b="1" dirty="0" err="1">
                <a:solidFill>
                  <a:schemeClr val="bg1"/>
                </a:solidFill>
                <a:latin typeface="Batang" pitchFamily="18" charset="-127"/>
                <a:ea typeface="Batang" pitchFamily="18" charset="-127"/>
              </a:rPr>
              <a:t>Trumpington</a:t>
            </a:r>
            <a:r>
              <a:rPr lang="pl-PL" sz="2800" b="1" dirty="0">
                <a:solidFill>
                  <a:schemeClr val="bg1"/>
                </a:solidFill>
                <a:latin typeface="Batang" pitchFamily="18" charset="-127"/>
                <a:ea typeface="Batang" pitchFamily="18" charset="-127"/>
              </a:rPr>
              <a:t> West Chesterton.</a:t>
            </a:r>
            <a:endParaRPr lang="pl-PL" sz="2800"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pic>
        <p:nvPicPr>
          <p:cNvPr id="53250" name="Picture 2" descr="Cambridge UK ward map 2010 coloured on Cambridge-Openstreetmap-08-06-13.sv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ll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odobny obraz"/>
          <p:cNvPicPr>
            <a:picLocks noChangeAspect="1" noChangeArrowheads="1"/>
          </p:cNvPicPr>
          <p:nvPr/>
        </p:nvPicPr>
        <p:blipFill>
          <a:blip r:embed="rId2" cstate="print">
            <a:alphaModFix amt="58000"/>
          </a:blip>
          <a:srcRect/>
          <a:stretch>
            <a:fillRect/>
          </a:stretch>
        </p:blipFill>
        <p:spPr bwMode="auto">
          <a:xfrm>
            <a:off x="0" y="9538"/>
            <a:ext cx="9144000" cy="6873798"/>
          </a:xfrm>
          <a:prstGeom prst="rect">
            <a:avLst/>
          </a:prstGeom>
          <a:noFill/>
        </p:spPr>
      </p:pic>
      <p:sp>
        <p:nvSpPr>
          <p:cNvPr id="6" name="pole tekstowe 5"/>
          <p:cNvSpPr txBox="1"/>
          <p:nvPr/>
        </p:nvSpPr>
        <p:spPr>
          <a:xfrm>
            <a:off x="611560" y="260648"/>
            <a:ext cx="3168352" cy="1107996"/>
          </a:xfrm>
          <a:prstGeom prst="rect">
            <a:avLst/>
          </a:prstGeom>
          <a:noFill/>
        </p:spPr>
        <p:txBody>
          <a:bodyPr wrap="square" rtlCol="0">
            <a:spAutoFit/>
          </a:bodyPr>
          <a:lstStyle/>
          <a:p>
            <a:pPr algn="ctr"/>
            <a:r>
              <a:rPr lang="pl-PL" sz="6600" dirty="0">
                <a:latin typeface="Freestyle Script" pitchFamily="66" charset="0"/>
              </a:rPr>
              <a:t>Monuments</a:t>
            </a:r>
          </a:p>
        </p:txBody>
      </p:sp>
      <p:sp>
        <p:nvSpPr>
          <p:cNvPr id="7" name="pole tekstowe 6"/>
          <p:cNvSpPr txBox="1"/>
          <p:nvPr/>
        </p:nvSpPr>
        <p:spPr>
          <a:xfrm>
            <a:off x="5220072" y="332656"/>
            <a:ext cx="3096344" cy="1107996"/>
          </a:xfrm>
          <a:prstGeom prst="rect">
            <a:avLst/>
          </a:prstGeom>
          <a:noFill/>
        </p:spPr>
        <p:txBody>
          <a:bodyPr wrap="square" rtlCol="0">
            <a:spAutoFit/>
          </a:bodyPr>
          <a:lstStyle/>
          <a:p>
            <a:pPr algn="ctr"/>
            <a:r>
              <a:rPr lang="pl-PL" sz="6600" dirty="0">
                <a:latin typeface="Freestyle Script" pitchFamily="66" charset="0"/>
              </a:rPr>
              <a:t>Zabytki</a:t>
            </a:r>
          </a:p>
        </p:txBody>
      </p:sp>
      <p:sp>
        <p:nvSpPr>
          <p:cNvPr id="9" name="pole tekstowe 8"/>
          <p:cNvSpPr txBox="1"/>
          <p:nvPr/>
        </p:nvSpPr>
        <p:spPr>
          <a:xfrm>
            <a:off x="395536" y="1216152"/>
            <a:ext cx="3924944" cy="5632311"/>
          </a:xfrm>
          <a:prstGeom prst="rect">
            <a:avLst/>
          </a:prstGeom>
          <a:noFill/>
        </p:spPr>
        <p:txBody>
          <a:bodyPr wrap="square" rtlCol="0">
            <a:spAutoFit/>
          </a:bodyPr>
          <a:lstStyle/>
          <a:p>
            <a:pPr algn="ctr">
              <a:buFont typeface="Arial" pitchFamily="34" charset="0"/>
              <a:buChar char="•"/>
            </a:pPr>
            <a:r>
              <a:rPr lang="pl-PL" sz="2000" b="1" dirty="0" err="1">
                <a:latin typeface="Batang" pitchFamily="18" charset="-127"/>
                <a:ea typeface="Batang" pitchFamily="18" charset="-127"/>
              </a:rPr>
              <a:t>King’s</a:t>
            </a:r>
            <a:r>
              <a:rPr lang="pl-PL" sz="2000" b="1" dirty="0">
                <a:latin typeface="Batang" pitchFamily="18" charset="-127"/>
                <a:ea typeface="Batang" pitchFamily="18" charset="-127"/>
              </a:rPr>
              <a:t> Parade</a:t>
            </a:r>
          </a:p>
          <a:p>
            <a:pPr algn="ctr">
              <a:buFont typeface="Arial" pitchFamily="34" charset="0"/>
              <a:buChar char="•"/>
            </a:pPr>
            <a:r>
              <a:rPr lang="pl-PL" sz="2000" b="1" dirty="0">
                <a:latin typeface="Batang" pitchFamily="18" charset="-127"/>
                <a:ea typeface="Batang" pitchFamily="18" charset="-127"/>
              </a:rPr>
              <a:t>Corpus Christi</a:t>
            </a:r>
          </a:p>
          <a:p>
            <a:pPr algn="ctr">
              <a:buFont typeface="Arial" pitchFamily="34" charset="0"/>
              <a:buChar char="•"/>
            </a:pPr>
            <a:r>
              <a:rPr lang="pl-PL" sz="2000" b="1" dirty="0">
                <a:latin typeface="Batang" pitchFamily="18" charset="-127"/>
                <a:ea typeface="Batang" pitchFamily="18" charset="-127"/>
              </a:rPr>
              <a:t> </a:t>
            </a:r>
            <a:r>
              <a:rPr lang="pl-PL" sz="2000" b="1" dirty="0" err="1">
                <a:latin typeface="Batang" pitchFamily="18" charset="-127"/>
                <a:ea typeface="Batang" pitchFamily="18" charset="-127"/>
              </a:rPr>
              <a:t>King’s</a:t>
            </a:r>
            <a:r>
              <a:rPr lang="pl-PL" sz="2000" b="1" dirty="0">
                <a:latin typeface="Batang" pitchFamily="18" charset="-127"/>
                <a:ea typeface="Batang" pitchFamily="18" charset="-127"/>
              </a:rPr>
              <a:t> College Chapel</a:t>
            </a:r>
          </a:p>
          <a:p>
            <a:pPr algn="ctr">
              <a:buFont typeface="Arial" pitchFamily="34" charset="0"/>
              <a:buChar char="•"/>
            </a:pPr>
            <a:r>
              <a:rPr lang="pl-PL" sz="2000" b="1" dirty="0">
                <a:latin typeface="Batang" pitchFamily="18" charset="-127"/>
                <a:ea typeface="Batang" pitchFamily="18" charset="-127"/>
              </a:rPr>
              <a:t>Great St </a:t>
            </a:r>
            <a:r>
              <a:rPr lang="pl-PL" sz="2000" b="1" dirty="0" err="1">
                <a:latin typeface="Batang" pitchFamily="18" charset="-127"/>
                <a:ea typeface="Batang" pitchFamily="18" charset="-127"/>
              </a:rPr>
              <a:t>Mary’s</a:t>
            </a:r>
            <a:r>
              <a:rPr lang="pl-PL" sz="2000" b="1" dirty="0">
                <a:latin typeface="Batang" pitchFamily="18" charset="-127"/>
                <a:ea typeface="Batang" pitchFamily="18" charset="-127"/>
              </a:rPr>
              <a:t> Church</a:t>
            </a:r>
          </a:p>
          <a:p>
            <a:pPr algn="ctr">
              <a:buFont typeface="Arial" pitchFamily="34" charset="0"/>
              <a:buChar char="•"/>
            </a:pPr>
            <a:r>
              <a:rPr lang="pl-PL" sz="2000" b="1" dirty="0">
                <a:latin typeface="Batang" pitchFamily="18" charset="-127"/>
                <a:ea typeface="Batang" pitchFamily="18" charset="-127"/>
              </a:rPr>
              <a:t>Senate House</a:t>
            </a:r>
          </a:p>
          <a:p>
            <a:pPr algn="ctr">
              <a:buFont typeface="Arial" pitchFamily="34" charset="0"/>
              <a:buChar char="•"/>
            </a:pPr>
            <a:r>
              <a:rPr lang="pl-PL" sz="2000" b="1" dirty="0">
                <a:latin typeface="Batang" pitchFamily="18" charset="-127"/>
                <a:ea typeface="Batang" pitchFamily="18" charset="-127"/>
              </a:rPr>
              <a:t>Gonville and Caius College</a:t>
            </a:r>
          </a:p>
          <a:p>
            <a:pPr algn="ctr">
              <a:buFont typeface="Arial" pitchFamily="34" charset="0"/>
              <a:buChar char="•"/>
            </a:pPr>
            <a:r>
              <a:rPr lang="pl-PL" sz="2000" b="1" dirty="0">
                <a:latin typeface="Batang" pitchFamily="18" charset="-127"/>
                <a:ea typeface="Batang" pitchFamily="18" charset="-127"/>
              </a:rPr>
              <a:t>Trinity College</a:t>
            </a:r>
          </a:p>
          <a:p>
            <a:pPr algn="ctr">
              <a:buFont typeface="Arial" pitchFamily="34" charset="0"/>
              <a:buChar char="•"/>
            </a:pPr>
            <a:r>
              <a:rPr lang="pl-PL" sz="2000" b="1" dirty="0">
                <a:latin typeface="Batang" pitchFamily="18" charset="-127"/>
                <a:ea typeface="Batang" pitchFamily="18" charset="-127"/>
              </a:rPr>
              <a:t>St </a:t>
            </a:r>
            <a:r>
              <a:rPr lang="pl-PL" sz="2000" b="1" dirty="0" err="1">
                <a:latin typeface="Batang" pitchFamily="18" charset="-127"/>
                <a:ea typeface="Batang" pitchFamily="18" charset="-127"/>
              </a:rPr>
              <a:t>John’s</a:t>
            </a:r>
            <a:r>
              <a:rPr lang="pl-PL" sz="2000" b="1" dirty="0">
                <a:latin typeface="Batang" pitchFamily="18" charset="-127"/>
                <a:ea typeface="Batang" pitchFamily="18" charset="-127"/>
              </a:rPr>
              <a:t> College</a:t>
            </a:r>
          </a:p>
          <a:p>
            <a:pPr algn="ctr">
              <a:buFont typeface="Arial" pitchFamily="34" charset="0"/>
              <a:buChar char="•"/>
            </a:pPr>
            <a:r>
              <a:rPr lang="pl-PL" sz="2000" b="1" dirty="0">
                <a:latin typeface="Batang" pitchFamily="18" charset="-127"/>
                <a:ea typeface="Batang" pitchFamily="18" charset="-127"/>
              </a:rPr>
              <a:t>Backs</a:t>
            </a:r>
          </a:p>
          <a:p>
            <a:pPr algn="ctr">
              <a:buFont typeface="Arial" pitchFamily="34" charset="0"/>
              <a:buChar char="•"/>
            </a:pPr>
            <a:r>
              <a:rPr lang="pl-PL" sz="2000" b="1" dirty="0">
                <a:latin typeface="Batang" pitchFamily="18" charset="-127"/>
                <a:ea typeface="Batang" pitchFamily="18" charset="-127"/>
              </a:rPr>
              <a:t>B</a:t>
            </a:r>
            <a:r>
              <a:rPr lang="en-US" sz="2000" b="1" dirty="0">
                <a:latin typeface="Batang" pitchFamily="18" charset="-127"/>
                <a:ea typeface="Batang" pitchFamily="18" charset="-127"/>
              </a:rPr>
              <a:t>ridges over the Cam river</a:t>
            </a:r>
            <a:endParaRPr lang="pl-PL" sz="2000" b="1" dirty="0">
              <a:latin typeface="Batang" pitchFamily="18" charset="-127"/>
              <a:ea typeface="Batang" pitchFamily="18" charset="-127"/>
            </a:endParaRPr>
          </a:p>
          <a:p>
            <a:pPr algn="ctr">
              <a:buFont typeface="Arial" pitchFamily="34" charset="0"/>
              <a:buChar char="•"/>
            </a:pPr>
            <a:r>
              <a:rPr lang="pl-PL" sz="2000" b="1" dirty="0">
                <a:latin typeface="Batang" pitchFamily="18" charset="-127"/>
                <a:ea typeface="Batang" pitchFamily="18" charset="-127"/>
              </a:rPr>
              <a:t> Market Place</a:t>
            </a:r>
          </a:p>
          <a:p>
            <a:pPr algn="ctr">
              <a:buFont typeface="Arial" pitchFamily="34" charset="0"/>
              <a:buChar char="•"/>
            </a:pPr>
            <a:r>
              <a:rPr lang="pl-PL" sz="2000" b="1" dirty="0">
                <a:latin typeface="Batang" pitchFamily="18" charset="-127"/>
                <a:ea typeface="Batang" pitchFamily="18" charset="-127"/>
              </a:rPr>
              <a:t>Old Cavendish Laboratory</a:t>
            </a:r>
          </a:p>
          <a:p>
            <a:pPr algn="ctr">
              <a:buFont typeface="Arial" pitchFamily="34" charset="0"/>
              <a:buChar char="•"/>
            </a:pPr>
            <a:r>
              <a:rPr lang="pl-PL" sz="2000" b="1" dirty="0">
                <a:latin typeface="Batang" pitchFamily="18" charset="-127"/>
                <a:ea typeface="Batang" pitchFamily="18" charset="-127"/>
              </a:rPr>
              <a:t>Downing Site</a:t>
            </a:r>
          </a:p>
          <a:p>
            <a:pPr algn="ctr">
              <a:buFont typeface="Arial" pitchFamily="34" charset="0"/>
              <a:buChar char="•"/>
            </a:pPr>
            <a:r>
              <a:rPr lang="pl-PL" sz="2000" b="1" dirty="0">
                <a:latin typeface="Batang" pitchFamily="18" charset="-127"/>
                <a:ea typeface="Batang" pitchFamily="18" charset="-127"/>
              </a:rPr>
              <a:t>Silver Street Bridge</a:t>
            </a:r>
          </a:p>
          <a:p>
            <a:pPr algn="ctr">
              <a:buFont typeface="Arial" pitchFamily="34" charset="0"/>
              <a:buChar char="•"/>
            </a:pPr>
            <a:r>
              <a:rPr lang="pl-PL" sz="2000" b="1" dirty="0">
                <a:latin typeface="Batang" pitchFamily="18" charset="-127"/>
                <a:ea typeface="Batang" pitchFamily="18" charset="-127"/>
              </a:rPr>
              <a:t>Sidgwick Site</a:t>
            </a:r>
          </a:p>
          <a:p>
            <a:pPr algn="ctr">
              <a:buFont typeface="Arial" pitchFamily="34" charset="0"/>
              <a:buChar char="•"/>
            </a:pPr>
            <a:r>
              <a:rPr lang="pl-PL" sz="2000" b="1" dirty="0">
                <a:latin typeface="Batang" pitchFamily="18" charset="-127"/>
                <a:ea typeface="Batang" pitchFamily="18" charset="-127"/>
              </a:rPr>
              <a:t>Fitzwilliam Museum</a:t>
            </a:r>
          </a:p>
          <a:p>
            <a:pPr>
              <a:buFont typeface="Arial" pitchFamily="34" charset="0"/>
              <a:buChar char="•"/>
            </a:pPr>
            <a:endParaRPr lang="pl-PL" sz="2000" dirty="0">
              <a:latin typeface="Batang" pitchFamily="18" charset="-127"/>
              <a:ea typeface="Batang" pitchFamily="18" charset="-127"/>
            </a:endParaRPr>
          </a:p>
          <a:p>
            <a:pPr>
              <a:buFont typeface="Arial" pitchFamily="34" charset="0"/>
              <a:buChar char="•"/>
            </a:pPr>
            <a:endParaRPr lang="pl-PL" sz="2000" dirty="0">
              <a:latin typeface="Batang" pitchFamily="18" charset="-127"/>
              <a:ea typeface="Batang" pitchFamily="18" charset="-127"/>
            </a:endParaRPr>
          </a:p>
        </p:txBody>
      </p:sp>
      <p:sp>
        <p:nvSpPr>
          <p:cNvPr id="10" name="pole tekstowe 9"/>
          <p:cNvSpPr txBox="1"/>
          <p:nvPr/>
        </p:nvSpPr>
        <p:spPr>
          <a:xfrm>
            <a:off x="5004048" y="1216152"/>
            <a:ext cx="3744416" cy="5293757"/>
          </a:xfrm>
          <a:prstGeom prst="rect">
            <a:avLst/>
          </a:prstGeom>
          <a:noFill/>
        </p:spPr>
        <p:txBody>
          <a:bodyPr wrap="square" rtlCol="0">
            <a:spAutoFit/>
          </a:bodyPr>
          <a:lstStyle/>
          <a:p>
            <a:r>
              <a:rPr lang="pl-PL" sz="2000" b="1" dirty="0">
                <a:latin typeface="Batang" pitchFamily="18" charset="-127"/>
                <a:ea typeface="Batang" pitchFamily="18" charset="-127"/>
              </a:rPr>
              <a:t>Aleja Królewska</a:t>
            </a:r>
          </a:p>
          <a:p>
            <a:r>
              <a:rPr lang="pl-PL" sz="2000" b="1" dirty="0" err="1">
                <a:latin typeface="Batang" pitchFamily="18" charset="-127"/>
                <a:ea typeface="Batang" pitchFamily="18" charset="-127"/>
              </a:rPr>
              <a:t>Koledż</a:t>
            </a:r>
            <a:r>
              <a:rPr lang="pl-PL" sz="2000" b="1" dirty="0">
                <a:latin typeface="Batang" pitchFamily="18" charset="-127"/>
                <a:ea typeface="Batang" pitchFamily="18" charset="-127"/>
              </a:rPr>
              <a:t> Corpus Christi</a:t>
            </a:r>
          </a:p>
          <a:p>
            <a:r>
              <a:rPr lang="pl-PL" sz="2000" b="1" dirty="0">
                <a:latin typeface="Batang" pitchFamily="18" charset="-127"/>
                <a:ea typeface="Batang" pitchFamily="18" charset="-127"/>
              </a:rPr>
              <a:t>Kaplica </a:t>
            </a:r>
            <a:r>
              <a:rPr lang="pl-PL" sz="2000" b="1" dirty="0" err="1">
                <a:latin typeface="Batang" pitchFamily="18" charset="-127"/>
                <a:ea typeface="Batang" pitchFamily="18" charset="-127"/>
              </a:rPr>
              <a:t>koledżu</a:t>
            </a:r>
            <a:r>
              <a:rPr lang="pl-PL" sz="2000" b="1" dirty="0">
                <a:latin typeface="Batang" pitchFamily="18" charset="-127"/>
                <a:ea typeface="Batang" pitchFamily="18" charset="-127"/>
              </a:rPr>
              <a:t> Królewskiego</a:t>
            </a:r>
          </a:p>
          <a:p>
            <a:r>
              <a:rPr lang="pl-PL" sz="2000" b="1" dirty="0">
                <a:latin typeface="Batang" pitchFamily="18" charset="-127"/>
                <a:ea typeface="Batang" pitchFamily="18" charset="-127"/>
              </a:rPr>
              <a:t>Kościół św. Marii</a:t>
            </a:r>
          </a:p>
          <a:p>
            <a:r>
              <a:rPr lang="pl-PL" sz="2000" b="1" dirty="0">
                <a:latin typeface="Batang" pitchFamily="18" charset="-127"/>
                <a:ea typeface="Batang" pitchFamily="18" charset="-127"/>
              </a:rPr>
              <a:t>Budynek Senatu</a:t>
            </a:r>
          </a:p>
          <a:p>
            <a:r>
              <a:rPr lang="pl-PL" sz="2000" b="1" dirty="0" err="1">
                <a:latin typeface="Batang" pitchFamily="18" charset="-127"/>
                <a:ea typeface="Batang" pitchFamily="18" charset="-127"/>
              </a:rPr>
              <a:t>Koledż</a:t>
            </a:r>
            <a:r>
              <a:rPr lang="pl-PL" sz="2000" b="1" dirty="0">
                <a:latin typeface="Batang" pitchFamily="18" charset="-127"/>
                <a:ea typeface="Batang" pitchFamily="18" charset="-127"/>
              </a:rPr>
              <a:t> </a:t>
            </a:r>
            <a:r>
              <a:rPr lang="pl-PL" sz="2000" b="1" dirty="0" err="1">
                <a:latin typeface="Batang" pitchFamily="18" charset="-127"/>
                <a:ea typeface="Batang" pitchFamily="18" charset="-127"/>
              </a:rPr>
              <a:t>Gonville</a:t>
            </a:r>
            <a:r>
              <a:rPr lang="pl-PL" sz="2000" b="1" dirty="0">
                <a:latin typeface="Batang" pitchFamily="18" charset="-127"/>
                <a:ea typeface="Batang" pitchFamily="18" charset="-127"/>
              </a:rPr>
              <a:t> and </a:t>
            </a:r>
            <a:r>
              <a:rPr lang="pl-PL" sz="2000" b="1" dirty="0" err="1">
                <a:latin typeface="Batang" pitchFamily="18" charset="-127"/>
                <a:ea typeface="Batang" pitchFamily="18" charset="-127"/>
              </a:rPr>
              <a:t>Caius</a:t>
            </a:r>
            <a:r>
              <a:rPr lang="pl-PL" sz="2000" b="1" dirty="0">
                <a:latin typeface="Batang" pitchFamily="18" charset="-127"/>
                <a:ea typeface="Batang" pitchFamily="18" charset="-127"/>
              </a:rPr>
              <a:t> </a:t>
            </a:r>
          </a:p>
          <a:p>
            <a:r>
              <a:rPr lang="pl-PL" sz="2000" b="1" dirty="0" err="1">
                <a:latin typeface="Batang" pitchFamily="18" charset="-127"/>
                <a:ea typeface="Batang" pitchFamily="18" charset="-127"/>
              </a:rPr>
              <a:t>Koledż</a:t>
            </a:r>
            <a:r>
              <a:rPr lang="pl-PL" sz="2000" b="1" dirty="0">
                <a:latin typeface="Batang" pitchFamily="18" charset="-127"/>
                <a:ea typeface="Batang" pitchFamily="18" charset="-127"/>
              </a:rPr>
              <a:t> </a:t>
            </a:r>
            <a:r>
              <a:rPr lang="pl-PL" sz="2000" b="1" dirty="0" err="1">
                <a:latin typeface="Batang" pitchFamily="18" charset="-127"/>
                <a:ea typeface="Batang" pitchFamily="18" charset="-127"/>
              </a:rPr>
              <a:t>Trinity</a:t>
            </a:r>
            <a:r>
              <a:rPr lang="pl-PL" sz="2000" b="1" dirty="0">
                <a:latin typeface="Batang" pitchFamily="18" charset="-127"/>
                <a:ea typeface="Batang" pitchFamily="18" charset="-127"/>
              </a:rPr>
              <a:t> </a:t>
            </a:r>
          </a:p>
          <a:p>
            <a:r>
              <a:rPr lang="pl-PL" sz="2000" b="1" dirty="0" err="1">
                <a:latin typeface="Batang" pitchFamily="18" charset="-127"/>
                <a:ea typeface="Batang" pitchFamily="18" charset="-127"/>
              </a:rPr>
              <a:t>Koledż</a:t>
            </a:r>
            <a:r>
              <a:rPr lang="pl-PL" sz="2000" b="1" dirty="0">
                <a:latin typeface="Batang" pitchFamily="18" charset="-127"/>
                <a:ea typeface="Batang" pitchFamily="18" charset="-127"/>
              </a:rPr>
              <a:t> św. Jana</a:t>
            </a:r>
          </a:p>
          <a:p>
            <a:r>
              <a:rPr lang="pl-PL" sz="2000" b="1" dirty="0">
                <a:latin typeface="Batang" pitchFamily="18" charset="-127"/>
                <a:ea typeface="Batang" pitchFamily="18" charset="-127"/>
              </a:rPr>
              <a:t>mosty nad rzeką </a:t>
            </a:r>
            <a:r>
              <a:rPr lang="pl-PL" sz="2000" b="1" dirty="0" err="1">
                <a:latin typeface="Batang" pitchFamily="18" charset="-127"/>
                <a:ea typeface="Batang" pitchFamily="18" charset="-127"/>
              </a:rPr>
              <a:t>Cam</a:t>
            </a:r>
            <a:r>
              <a:rPr lang="pl-PL" sz="2000" b="1" dirty="0">
                <a:latin typeface="Batang" pitchFamily="18" charset="-127"/>
                <a:ea typeface="Batang" pitchFamily="18" charset="-127"/>
              </a:rPr>
              <a:t> </a:t>
            </a:r>
          </a:p>
          <a:p>
            <a:r>
              <a:rPr lang="pl-PL" sz="2000" b="1" dirty="0">
                <a:latin typeface="Batang" pitchFamily="18" charset="-127"/>
                <a:ea typeface="Batang" pitchFamily="18" charset="-127"/>
              </a:rPr>
              <a:t>Rynek</a:t>
            </a:r>
          </a:p>
          <a:p>
            <a:r>
              <a:rPr lang="pl-PL" sz="2000" b="1" dirty="0">
                <a:latin typeface="Batang" pitchFamily="18" charset="-127"/>
                <a:ea typeface="Batang" pitchFamily="18" charset="-127"/>
              </a:rPr>
              <a:t>Stare laboratorium Cavendish</a:t>
            </a:r>
          </a:p>
          <a:p>
            <a:r>
              <a:rPr lang="pl-PL" sz="2000" b="1" dirty="0" err="1">
                <a:latin typeface="Batang" pitchFamily="18" charset="-127"/>
                <a:ea typeface="Batang" pitchFamily="18" charset="-127"/>
              </a:rPr>
              <a:t>Downing</a:t>
            </a:r>
            <a:r>
              <a:rPr lang="pl-PL" sz="2000" b="1" dirty="0">
                <a:latin typeface="Batang" pitchFamily="18" charset="-127"/>
                <a:ea typeface="Batang" pitchFamily="18" charset="-127"/>
              </a:rPr>
              <a:t> Site</a:t>
            </a:r>
          </a:p>
          <a:p>
            <a:r>
              <a:rPr lang="pl-PL" sz="2000" b="1" dirty="0">
                <a:latin typeface="Batang" pitchFamily="18" charset="-127"/>
                <a:ea typeface="Batang" pitchFamily="18" charset="-127"/>
              </a:rPr>
              <a:t>Most na ulicy Srebrnej</a:t>
            </a:r>
          </a:p>
          <a:p>
            <a:r>
              <a:rPr lang="pl-PL" sz="2000" b="1" dirty="0" err="1">
                <a:latin typeface="Batang" pitchFamily="18" charset="-127"/>
                <a:ea typeface="Batang" pitchFamily="18" charset="-127"/>
              </a:rPr>
              <a:t>Sidgwick</a:t>
            </a:r>
            <a:r>
              <a:rPr lang="pl-PL" sz="2000" b="1" dirty="0">
                <a:latin typeface="Batang" pitchFamily="18" charset="-127"/>
                <a:ea typeface="Batang" pitchFamily="18" charset="-127"/>
              </a:rPr>
              <a:t> Site</a:t>
            </a:r>
          </a:p>
          <a:p>
            <a:r>
              <a:rPr lang="pl-PL" sz="2000" b="1" dirty="0">
                <a:latin typeface="Batang" pitchFamily="18" charset="-127"/>
                <a:ea typeface="Batang" pitchFamily="18" charset="-127"/>
              </a:rPr>
              <a:t>Muzeum </a:t>
            </a:r>
            <a:r>
              <a:rPr lang="pl-PL" sz="2000" b="1" dirty="0" err="1">
                <a:latin typeface="Batang" pitchFamily="18" charset="-127"/>
                <a:ea typeface="Batang" pitchFamily="18" charset="-127"/>
              </a:rPr>
              <a:t>Fitzwilliama</a:t>
            </a:r>
            <a:endParaRPr lang="pl-PL" sz="2000" b="1" dirty="0">
              <a:latin typeface="Batang" pitchFamily="18" charset="-127"/>
              <a:ea typeface="Batang" pitchFamily="18" charset="-127"/>
            </a:endParaRPr>
          </a:p>
          <a:p>
            <a:endParaRPr lang="pl-PL" dirty="0"/>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alphaModFix amt="69000"/>
          </a:blip>
          <a:tile tx="0" ty="0" sx="100000" sy="100000" flip="none" algn="tl"/>
        </a:blipFill>
        <a:effectLst/>
      </p:bgPr>
    </p:bg>
    <p:spTree>
      <p:nvGrpSpPr>
        <p:cNvPr id="1" name=""/>
        <p:cNvGrpSpPr/>
        <p:nvPr/>
      </p:nvGrpSpPr>
      <p:grpSpPr>
        <a:xfrm>
          <a:off x="0" y="0"/>
          <a:ext cx="0" cy="0"/>
          <a:chOff x="0" y="0"/>
          <a:chExt cx="0" cy="0"/>
        </a:xfrm>
      </p:grpSpPr>
      <p:pic>
        <p:nvPicPr>
          <p:cNvPr id="54274" name="Picture 2" descr="Znalezione obrazy dla zapytania Kingâs Parade cambridge"/>
          <p:cNvPicPr>
            <a:picLocks noChangeAspect="1" noChangeArrowheads="1"/>
          </p:cNvPicPr>
          <p:nvPr/>
        </p:nvPicPr>
        <p:blipFill>
          <a:blip r:embed="rId3" cstate="print">
            <a:alphaModFix amt="35000"/>
          </a:blip>
          <a:srcRect/>
          <a:stretch>
            <a:fillRect/>
          </a:stretch>
        </p:blipFill>
        <p:spPr bwMode="auto">
          <a:xfrm>
            <a:off x="1" y="0"/>
            <a:ext cx="9144000" cy="6858001"/>
          </a:xfrm>
          <a:prstGeom prst="rect">
            <a:avLst/>
          </a:prstGeom>
          <a:noFill/>
        </p:spPr>
      </p:pic>
      <p:sp>
        <p:nvSpPr>
          <p:cNvPr id="6" name="pole tekstowe 5"/>
          <p:cNvSpPr txBox="1"/>
          <p:nvPr/>
        </p:nvSpPr>
        <p:spPr>
          <a:xfrm>
            <a:off x="0" y="404664"/>
            <a:ext cx="9144000" cy="1107996"/>
          </a:xfrm>
          <a:prstGeom prst="rect">
            <a:avLst/>
          </a:prstGeom>
          <a:noFill/>
        </p:spPr>
        <p:txBody>
          <a:bodyPr wrap="square" rtlCol="0">
            <a:spAutoFit/>
          </a:bodyPr>
          <a:lstStyle/>
          <a:p>
            <a:pPr algn="ctr"/>
            <a:r>
              <a:rPr lang="pl-PL" sz="6600" dirty="0" err="1">
                <a:latin typeface="Freestyle Script" pitchFamily="66" charset="0"/>
              </a:rPr>
              <a:t>King’s</a:t>
            </a:r>
            <a:r>
              <a:rPr lang="pl-PL" sz="6600" dirty="0">
                <a:latin typeface="Freestyle Script" pitchFamily="66" charset="0"/>
              </a:rPr>
              <a:t> Parade</a:t>
            </a:r>
          </a:p>
        </p:txBody>
      </p:sp>
      <p:sp>
        <p:nvSpPr>
          <p:cNvPr id="8" name="pole tekstowe 7"/>
          <p:cNvSpPr txBox="1"/>
          <p:nvPr/>
        </p:nvSpPr>
        <p:spPr>
          <a:xfrm>
            <a:off x="5012432" y="2141240"/>
            <a:ext cx="3888432" cy="3170099"/>
          </a:xfrm>
          <a:prstGeom prst="rect">
            <a:avLst/>
          </a:prstGeom>
          <a:noFill/>
        </p:spPr>
        <p:txBody>
          <a:bodyPr wrap="square" rtlCol="0">
            <a:spAutoFit/>
          </a:bodyPr>
          <a:lstStyle/>
          <a:p>
            <a:r>
              <a:rPr lang="pl-PL" sz="2000" b="1" dirty="0">
                <a:latin typeface="Batang" pitchFamily="18" charset="-127"/>
                <a:ea typeface="Batang" pitchFamily="18" charset="-127"/>
              </a:rPr>
              <a:t> </a:t>
            </a:r>
            <a:r>
              <a:rPr lang="pl-PL" sz="2000" b="1" dirty="0">
                <a:solidFill>
                  <a:schemeClr val="bg1"/>
                </a:solidFill>
                <a:latin typeface="Batang" pitchFamily="18" charset="-127"/>
                <a:ea typeface="Batang" pitchFamily="18" charset="-127"/>
              </a:rPr>
              <a:t>Historyczna ulica w centrum miasta. Nazwę swą zawdzięcza </a:t>
            </a:r>
            <a:r>
              <a:rPr lang="pl-PL" sz="2000" b="1" dirty="0" err="1">
                <a:solidFill>
                  <a:schemeClr val="bg1"/>
                </a:solidFill>
                <a:latin typeface="Batang" pitchFamily="18" charset="-127"/>
                <a:ea typeface="Batang" pitchFamily="18" charset="-127"/>
              </a:rPr>
              <a:t>King’s</a:t>
            </a:r>
            <a:r>
              <a:rPr lang="pl-PL" sz="2000" b="1" dirty="0">
                <a:solidFill>
                  <a:schemeClr val="bg1"/>
                </a:solidFill>
                <a:latin typeface="Batang" pitchFamily="18" charset="-127"/>
                <a:ea typeface="Batang" pitchFamily="18" charset="-127"/>
              </a:rPr>
              <a:t> College znajdującemu się po zachodniej stronie ulicy. Przy ulicy tej znajduje się również Senate House, w którym odbywają się uroczystości przyznawania tytułów naukowych</a:t>
            </a:r>
            <a:r>
              <a:rPr lang="pl-PL" dirty="0">
                <a:solidFill>
                  <a:schemeClr val="bg1"/>
                </a:solidFill>
              </a:rPr>
              <a:t>..</a:t>
            </a:r>
          </a:p>
        </p:txBody>
      </p:sp>
      <p:sp>
        <p:nvSpPr>
          <p:cNvPr id="9" name="pole tekstowe 8"/>
          <p:cNvSpPr txBox="1"/>
          <p:nvPr/>
        </p:nvSpPr>
        <p:spPr>
          <a:xfrm>
            <a:off x="470154" y="2154883"/>
            <a:ext cx="3525782" cy="2554545"/>
          </a:xfrm>
          <a:prstGeom prst="rect">
            <a:avLst/>
          </a:prstGeom>
          <a:noFill/>
        </p:spPr>
        <p:txBody>
          <a:bodyPr wrap="square" rtlCol="0">
            <a:spAutoFit/>
          </a:bodyPr>
          <a:lstStyle/>
          <a:p>
            <a:r>
              <a:rPr lang="pl-PL" sz="2000" b="1" dirty="0">
                <a:latin typeface="Batang" pitchFamily="18" charset="-127"/>
                <a:ea typeface="Batang" pitchFamily="18" charset="-127"/>
              </a:rPr>
              <a:t>Hist</a:t>
            </a:r>
            <a:r>
              <a:rPr lang="en-US" sz="2000" b="1" dirty="0">
                <a:latin typeface="Batang" pitchFamily="18" charset="-127"/>
                <a:ea typeface="Batang" pitchFamily="18" charset="-127"/>
              </a:rPr>
              <a:t>oric street in the city center. It owes its name to King's College located on the west side of the street. Senate House is also located at this street, where scientific titles are held.</a:t>
            </a:r>
            <a:endParaRPr lang="pl-PL" sz="2000" b="1" dirty="0">
              <a:latin typeface="Batang" pitchFamily="18" charset="-127"/>
              <a:ea typeface="Batang" pitchFamily="18" charset="-127"/>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
          </p:nvPr>
        </p:nvSpPr>
        <p:spPr/>
        <p:txBody>
          <a:bodyPr/>
          <a:lstStyle/>
          <a:p>
            <a:endParaRPr lang="pl-PL"/>
          </a:p>
        </p:txBody>
      </p:sp>
      <p:sp>
        <p:nvSpPr>
          <p:cNvPr id="4" name="Symbol zastępczy zawartości 3"/>
          <p:cNvSpPr>
            <a:spLocks noGrp="1"/>
          </p:cNvSpPr>
          <p:nvPr>
            <p:ph sz="quarter" idx="2"/>
          </p:nvPr>
        </p:nvSpPr>
        <p:spPr/>
        <p:txBody>
          <a:bodyPr/>
          <a:lstStyle/>
          <a:p>
            <a:endParaRPr lang="pl-PL"/>
          </a:p>
        </p:txBody>
      </p:sp>
      <p:pic>
        <p:nvPicPr>
          <p:cNvPr id="69634" name="Picture 2" descr="Gmach New Court, Corpus Christi College"/>
          <p:cNvPicPr>
            <a:picLocks noChangeAspect="1" noChangeArrowheads="1"/>
          </p:cNvPicPr>
          <p:nvPr/>
        </p:nvPicPr>
        <p:blipFill>
          <a:blip r:embed="rId2" cstate="print">
            <a:alphaModFix amt="50000"/>
          </a:blip>
          <a:srcRect/>
          <a:stretch>
            <a:fillRect/>
          </a:stretch>
        </p:blipFill>
        <p:spPr bwMode="auto">
          <a:xfrm>
            <a:off x="0" y="0"/>
            <a:ext cx="9144000" cy="6858000"/>
          </a:xfrm>
          <a:prstGeom prst="rect">
            <a:avLst/>
          </a:prstGeom>
          <a:noFill/>
        </p:spPr>
      </p:pic>
      <p:sp>
        <p:nvSpPr>
          <p:cNvPr id="8" name="pole tekstowe 7"/>
          <p:cNvSpPr txBox="1"/>
          <p:nvPr/>
        </p:nvSpPr>
        <p:spPr>
          <a:xfrm>
            <a:off x="0" y="476672"/>
            <a:ext cx="9144000" cy="1107996"/>
          </a:xfrm>
          <a:prstGeom prst="rect">
            <a:avLst/>
          </a:prstGeom>
          <a:noFill/>
        </p:spPr>
        <p:txBody>
          <a:bodyPr wrap="square" rtlCol="0">
            <a:spAutoFit/>
          </a:bodyPr>
          <a:lstStyle/>
          <a:p>
            <a:pPr algn="ctr"/>
            <a:r>
              <a:rPr lang="pl-PL" sz="6600" dirty="0">
                <a:latin typeface="Freestyle Script" pitchFamily="66" charset="0"/>
              </a:rPr>
              <a:t>Corpus Christi</a:t>
            </a:r>
          </a:p>
        </p:txBody>
      </p:sp>
      <p:sp>
        <p:nvSpPr>
          <p:cNvPr id="9" name="pole tekstowe 8"/>
          <p:cNvSpPr txBox="1"/>
          <p:nvPr/>
        </p:nvSpPr>
        <p:spPr>
          <a:xfrm>
            <a:off x="5004048" y="1772816"/>
            <a:ext cx="3744416" cy="1938992"/>
          </a:xfrm>
          <a:prstGeom prst="rect">
            <a:avLst/>
          </a:prstGeom>
          <a:noFill/>
        </p:spPr>
        <p:txBody>
          <a:bodyPr wrap="square" rtlCol="0">
            <a:spAutoFit/>
          </a:bodyPr>
          <a:lstStyle/>
          <a:p>
            <a:r>
              <a:rPr lang="pl-PL" dirty="0"/>
              <a:t> </a:t>
            </a:r>
            <a:r>
              <a:rPr lang="pl-PL" sz="2000" b="1" dirty="0">
                <a:solidFill>
                  <a:schemeClr val="bg1"/>
                </a:solidFill>
                <a:latin typeface="Batang" pitchFamily="18" charset="-127"/>
                <a:ea typeface="Batang" pitchFamily="18" charset="-127"/>
              </a:rPr>
              <a:t>Jedyne kolegium założone przez mieszkańców miasta Cambridge. Stary Dziedziniec (</a:t>
            </a:r>
            <a:r>
              <a:rPr lang="pl-PL" sz="2000" b="1" i="1" dirty="0">
                <a:solidFill>
                  <a:schemeClr val="bg1"/>
                </a:solidFill>
                <a:latin typeface="Batang" pitchFamily="18" charset="-127"/>
                <a:ea typeface="Batang" pitchFamily="18" charset="-127"/>
              </a:rPr>
              <a:t>Old Court</a:t>
            </a:r>
            <a:r>
              <a:rPr lang="pl-PL" sz="2000" b="1" dirty="0">
                <a:solidFill>
                  <a:schemeClr val="bg1"/>
                </a:solidFill>
                <a:latin typeface="Batang" pitchFamily="18" charset="-127"/>
                <a:ea typeface="Batang" pitchFamily="18" charset="-127"/>
              </a:rPr>
              <a:t>) kolegium jest najstarszym, zamkniętym dziedzińcem w Europie.</a:t>
            </a:r>
          </a:p>
        </p:txBody>
      </p:sp>
      <p:sp>
        <p:nvSpPr>
          <p:cNvPr id="10" name="pole tekstowe 9"/>
          <p:cNvSpPr txBox="1"/>
          <p:nvPr/>
        </p:nvSpPr>
        <p:spPr>
          <a:xfrm>
            <a:off x="611560" y="1772816"/>
            <a:ext cx="3384376" cy="1938992"/>
          </a:xfrm>
          <a:prstGeom prst="rect">
            <a:avLst/>
          </a:prstGeom>
          <a:noFill/>
        </p:spPr>
        <p:txBody>
          <a:bodyPr wrap="square" rtlCol="0">
            <a:spAutoFit/>
          </a:bodyPr>
          <a:lstStyle/>
          <a:p>
            <a:r>
              <a:rPr lang="en-US" sz="2000" b="1" dirty="0">
                <a:solidFill>
                  <a:schemeClr val="bg1"/>
                </a:solidFill>
                <a:latin typeface="Batang" pitchFamily="18" charset="-127"/>
                <a:ea typeface="Batang" pitchFamily="18" charset="-127"/>
              </a:rPr>
              <a:t>The only college founded by the residents of the city of Cambridge. The Old Court (College Court) is the oldest enclosed courtyard in Europe.</a:t>
            </a:r>
            <a:endParaRPr lang="pl-PL" sz="2000" b="1" dirty="0">
              <a:solidFill>
                <a:schemeClr val="bg1"/>
              </a:solidFill>
              <a:latin typeface="Batang" pitchFamily="18" charset="-127"/>
              <a:ea typeface="Batang" pitchFamily="18" charset="-127"/>
            </a:endParaRPr>
          </a:p>
        </p:txBody>
      </p:sp>
    </p:spTree>
  </p:cSld>
  <p:clrMapOvr>
    <a:masterClrMapping/>
  </p:clrMapOvr>
  <p:transition>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Znalezione obrazy dla zapytania kingâs college chapel cambridge"/>
          <p:cNvPicPr>
            <a:picLocks noChangeAspect="1" noChangeArrowheads="1"/>
          </p:cNvPicPr>
          <p:nvPr/>
        </p:nvPicPr>
        <p:blipFill>
          <a:blip r:embed="rId2" cstate="print">
            <a:alphaModFix amt="50000"/>
          </a:blip>
          <a:srcRect/>
          <a:stretch>
            <a:fillRect/>
          </a:stretch>
        </p:blipFill>
        <p:spPr bwMode="auto">
          <a:xfrm>
            <a:off x="0" y="0"/>
            <a:ext cx="9162849" cy="6858000"/>
          </a:xfrm>
          <a:prstGeom prst="rect">
            <a:avLst/>
          </a:prstGeom>
          <a:noFill/>
        </p:spPr>
      </p:pic>
      <p:sp>
        <p:nvSpPr>
          <p:cNvPr id="6" name="pole tekstowe 5"/>
          <p:cNvSpPr txBox="1"/>
          <p:nvPr/>
        </p:nvSpPr>
        <p:spPr>
          <a:xfrm>
            <a:off x="0" y="332656"/>
            <a:ext cx="9144000" cy="1107996"/>
          </a:xfrm>
          <a:prstGeom prst="rect">
            <a:avLst/>
          </a:prstGeom>
          <a:noFill/>
        </p:spPr>
        <p:txBody>
          <a:bodyPr wrap="square" rtlCol="0">
            <a:spAutoFit/>
          </a:bodyPr>
          <a:lstStyle/>
          <a:p>
            <a:pPr algn="ctr"/>
            <a:r>
              <a:rPr lang="pl-PL" sz="6600" dirty="0" err="1">
                <a:latin typeface="Freestyle Script" pitchFamily="66" charset="0"/>
              </a:rPr>
              <a:t>King’s</a:t>
            </a:r>
            <a:r>
              <a:rPr lang="pl-PL" sz="6600" dirty="0">
                <a:latin typeface="Freestyle Script" pitchFamily="66" charset="0"/>
              </a:rPr>
              <a:t> college chapel</a:t>
            </a:r>
          </a:p>
        </p:txBody>
      </p:sp>
      <p:sp>
        <p:nvSpPr>
          <p:cNvPr id="7" name="pole tekstowe 6"/>
          <p:cNvSpPr txBox="1"/>
          <p:nvPr/>
        </p:nvSpPr>
        <p:spPr>
          <a:xfrm>
            <a:off x="5220072" y="1844824"/>
            <a:ext cx="3600400" cy="3785652"/>
          </a:xfrm>
          <a:prstGeom prst="rect">
            <a:avLst/>
          </a:prstGeom>
          <a:noFill/>
        </p:spPr>
        <p:txBody>
          <a:bodyPr wrap="square" rtlCol="0">
            <a:spAutoFit/>
          </a:bodyPr>
          <a:lstStyle/>
          <a:p>
            <a:r>
              <a:rPr lang="pl-PL" sz="2000" b="1" dirty="0">
                <a:latin typeface="Batang" pitchFamily="18" charset="-127"/>
                <a:ea typeface="Batang" pitchFamily="18" charset="-127"/>
              </a:rPr>
              <a:t>Kaplica przy </a:t>
            </a:r>
            <a:r>
              <a:rPr lang="pl-PL" sz="2000" b="1" dirty="0" err="1">
                <a:latin typeface="Batang" pitchFamily="18" charset="-127"/>
                <a:ea typeface="Batang" pitchFamily="18" charset="-127"/>
              </a:rPr>
              <a:t>King’s</a:t>
            </a:r>
            <a:r>
              <a:rPr lang="pl-PL" sz="2000" b="1" dirty="0">
                <a:latin typeface="Batang" pitchFamily="18" charset="-127"/>
                <a:ea typeface="Batang" pitchFamily="18" charset="-127"/>
              </a:rPr>
              <a:t> College. Przykład architektury późnej fazy gotyku angielskiego. Budowa rozpoczęta w roku 1446 z nakazu Henryka VI (1421-1471) trwała ponad 100 lat. Wewnątrz kaplicy znajduje się największe na świecie sklepienie wachlarzowe oraz średniowieczne witraże.</a:t>
            </a:r>
          </a:p>
        </p:txBody>
      </p:sp>
      <p:sp>
        <p:nvSpPr>
          <p:cNvPr id="9" name="pole tekstowe 8"/>
          <p:cNvSpPr txBox="1"/>
          <p:nvPr/>
        </p:nvSpPr>
        <p:spPr>
          <a:xfrm>
            <a:off x="899592" y="1844824"/>
            <a:ext cx="3240360" cy="4093428"/>
          </a:xfrm>
          <a:prstGeom prst="rect">
            <a:avLst/>
          </a:prstGeom>
          <a:noFill/>
        </p:spPr>
        <p:txBody>
          <a:bodyPr wrap="square" rtlCol="0">
            <a:spAutoFit/>
          </a:bodyPr>
          <a:lstStyle/>
          <a:p>
            <a:r>
              <a:rPr lang="en-US" sz="2000" b="1" dirty="0">
                <a:solidFill>
                  <a:schemeClr val="bg1"/>
                </a:solidFill>
                <a:latin typeface="Batang" pitchFamily="18" charset="-127"/>
                <a:ea typeface="Batang" pitchFamily="18" charset="-127"/>
              </a:rPr>
              <a:t>Chapel at King's College. An example of the architecture of the late phase of English gothic. Construction started in 1446 </a:t>
            </a:r>
            <a:r>
              <a:rPr lang="pl-PL" sz="2000" b="1" dirty="0">
                <a:solidFill>
                  <a:schemeClr val="bg1"/>
                </a:solidFill>
                <a:latin typeface="Batang" pitchFamily="18" charset="-127"/>
                <a:ea typeface="Batang" pitchFamily="18" charset="-127"/>
              </a:rPr>
              <a:t>by</a:t>
            </a:r>
            <a:r>
              <a:rPr lang="en-US" sz="2000" b="1" dirty="0">
                <a:solidFill>
                  <a:schemeClr val="bg1"/>
                </a:solidFill>
                <a:latin typeface="Batang" pitchFamily="18" charset="-127"/>
                <a:ea typeface="Batang" pitchFamily="18" charset="-127"/>
              </a:rPr>
              <a:t> the order of Henry VI (1421-1471) lasted over 100 years. Inside the chapel </a:t>
            </a:r>
            <a:r>
              <a:rPr lang="pl-PL" sz="2000" b="1" dirty="0" err="1">
                <a:solidFill>
                  <a:schemeClr val="bg1"/>
                </a:solidFill>
                <a:latin typeface="Batang" pitchFamily="18" charset="-127"/>
                <a:ea typeface="Batang" pitchFamily="18" charset="-127"/>
              </a:rPr>
              <a:t>there</a:t>
            </a:r>
            <a:r>
              <a:rPr lang="pl-PL" sz="2000" b="1" dirty="0">
                <a:solidFill>
                  <a:schemeClr val="bg1"/>
                </a:solidFill>
                <a:latin typeface="Batang" pitchFamily="18" charset="-127"/>
                <a:ea typeface="Batang" pitchFamily="18" charset="-127"/>
              </a:rPr>
              <a:t> </a:t>
            </a:r>
            <a:r>
              <a:rPr lang="en-US" sz="2000" b="1" dirty="0">
                <a:solidFill>
                  <a:schemeClr val="bg1"/>
                </a:solidFill>
                <a:latin typeface="Batang" pitchFamily="18" charset="-127"/>
                <a:ea typeface="Batang" pitchFamily="18" charset="-127"/>
              </a:rPr>
              <a:t>is the world's largest fan-shaped vault and medieval stained-glass windows.</a:t>
            </a:r>
            <a:endParaRPr lang="pl-PL" sz="2000" b="1" dirty="0">
              <a:solidFill>
                <a:schemeClr val="bg1"/>
              </a:solidFill>
              <a:latin typeface="Batang" pitchFamily="18" charset="-127"/>
              <a:ea typeface="Batang" pitchFamily="18" charset="-127"/>
            </a:endParaRPr>
          </a:p>
        </p:txBody>
      </p:sp>
    </p:spTree>
  </p:cSld>
  <p:clrMapOvr>
    <a:masterClrMapping/>
  </p:clrMapOvr>
  <p:transition>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Znalezione obrazy dla zapytania cambridge Great St Maryâs Church"/>
          <p:cNvPicPr>
            <a:picLocks noChangeAspect="1" noChangeArrowheads="1"/>
          </p:cNvPicPr>
          <p:nvPr/>
        </p:nvPicPr>
        <p:blipFill>
          <a:blip r:embed="rId2" cstate="print">
            <a:alphaModFix amt="50000"/>
          </a:blip>
          <a:srcRect/>
          <a:stretch>
            <a:fillRect/>
          </a:stretch>
        </p:blipFill>
        <p:spPr bwMode="auto">
          <a:xfrm>
            <a:off x="0" y="0"/>
            <a:ext cx="9144000" cy="6858000"/>
          </a:xfrm>
          <a:prstGeom prst="rect">
            <a:avLst/>
          </a:prstGeom>
          <a:noFill/>
        </p:spPr>
      </p:pic>
      <p:sp>
        <p:nvSpPr>
          <p:cNvPr id="6" name="pole tekstowe 5"/>
          <p:cNvSpPr txBox="1"/>
          <p:nvPr/>
        </p:nvSpPr>
        <p:spPr>
          <a:xfrm>
            <a:off x="60198" y="525105"/>
            <a:ext cx="9144000" cy="830997"/>
          </a:xfrm>
          <a:prstGeom prst="rect">
            <a:avLst/>
          </a:prstGeom>
          <a:noFill/>
        </p:spPr>
        <p:txBody>
          <a:bodyPr wrap="square" rtlCol="0">
            <a:spAutoFit/>
          </a:bodyPr>
          <a:lstStyle/>
          <a:p>
            <a:r>
              <a:rPr lang="pl-PL" sz="4800" dirty="0">
                <a:solidFill>
                  <a:schemeClr val="bg1"/>
                </a:solidFill>
                <a:latin typeface="Freestyle Script" pitchFamily="66" charset="0"/>
                <a:ea typeface="Batang" pitchFamily="18" charset="-127"/>
              </a:rPr>
              <a:t>Great St </a:t>
            </a:r>
            <a:r>
              <a:rPr lang="pl-PL" sz="4800" dirty="0" err="1">
                <a:solidFill>
                  <a:schemeClr val="bg1"/>
                </a:solidFill>
                <a:latin typeface="Freestyle Script" pitchFamily="66" charset="0"/>
                <a:ea typeface="Batang" pitchFamily="18" charset="-127"/>
              </a:rPr>
              <a:t>Mary’s</a:t>
            </a:r>
            <a:r>
              <a:rPr lang="pl-PL" sz="4800" dirty="0">
                <a:solidFill>
                  <a:schemeClr val="bg1"/>
                </a:solidFill>
                <a:latin typeface="Freestyle Script" pitchFamily="66" charset="0"/>
                <a:ea typeface="Batang" pitchFamily="18" charset="-127"/>
              </a:rPr>
              <a:t> Church		</a:t>
            </a:r>
            <a:r>
              <a:rPr lang="pl-PL" sz="4800" dirty="0" err="1">
                <a:solidFill>
                  <a:schemeClr val="bg1"/>
                </a:solidFill>
                <a:latin typeface="Freestyle Script" pitchFamily="66" charset="0"/>
                <a:ea typeface="Batang" pitchFamily="18" charset="-127"/>
              </a:rPr>
              <a:t>Kosciól</a:t>
            </a:r>
            <a:r>
              <a:rPr lang="pl-PL" sz="4800" dirty="0">
                <a:solidFill>
                  <a:schemeClr val="bg1"/>
                </a:solidFill>
                <a:latin typeface="Freestyle Script" pitchFamily="66" charset="0"/>
                <a:ea typeface="Batang" pitchFamily="18" charset="-127"/>
              </a:rPr>
              <a:t> Św. Marii</a:t>
            </a:r>
          </a:p>
        </p:txBody>
      </p:sp>
      <p:sp>
        <p:nvSpPr>
          <p:cNvPr id="7" name="pole tekstowe 6"/>
          <p:cNvSpPr txBox="1"/>
          <p:nvPr/>
        </p:nvSpPr>
        <p:spPr>
          <a:xfrm>
            <a:off x="5148064" y="1772816"/>
            <a:ext cx="3024336" cy="5016758"/>
          </a:xfrm>
          <a:prstGeom prst="rect">
            <a:avLst/>
          </a:prstGeom>
          <a:noFill/>
        </p:spPr>
        <p:txBody>
          <a:bodyPr wrap="square" rtlCol="0">
            <a:spAutoFit/>
          </a:bodyPr>
          <a:lstStyle/>
          <a:p>
            <a:r>
              <a:rPr lang="pl-PL" sz="2000" b="1" dirty="0">
                <a:solidFill>
                  <a:schemeClr val="bg1"/>
                </a:solidFill>
                <a:latin typeface="Batang" pitchFamily="18" charset="-127"/>
                <a:ea typeface="Batang" pitchFamily="18" charset="-127"/>
              </a:rPr>
              <a:t> </a:t>
            </a:r>
            <a:r>
              <a:rPr lang="pl-PL" sz="2000" b="1" dirty="0">
                <a:latin typeface="Batang" pitchFamily="18" charset="-127"/>
                <a:ea typeface="Batang" pitchFamily="18" charset="-127"/>
              </a:rPr>
              <a:t>Symboliczny, a także fizyczny środek Uniwersytetu. Kościół mocno związany z jego historią. W wieży kościoła znajdowała się pierwsza biblioteka uniwersytecka. W czasach kiedy uniwersytet nie miał własnych terenów, w kościele odbywały się egzaminy, ceremonie nadawania tytułów, spotkania akademików i uroczystości religijne.</a:t>
            </a:r>
          </a:p>
        </p:txBody>
      </p:sp>
      <p:sp>
        <p:nvSpPr>
          <p:cNvPr id="8" name="pole tekstowe 7"/>
          <p:cNvSpPr txBox="1"/>
          <p:nvPr/>
        </p:nvSpPr>
        <p:spPr>
          <a:xfrm>
            <a:off x="863588" y="1772816"/>
            <a:ext cx="3420888" cy="4401205"/>
          </a:xfrm>
          <a:prstGeom prst="rect">
            <a:avLst/>
          </a:prstGeom>
          <a:noFill/>
        </p:spPr>
        <p:txBody>
          <a:bodyPr wrap="square" rtlCol="0">
            <a:spAutoFit/>
          </a:bodyPr>
          <a:lstStyle/>
          <a:p>
            <a:r>
              <a:rPr lang="pl-PL" sz="2000" b="1" dirty="0">
                <a:solidFill>
                  <a:schemeClr val="bg1"/>
                </a:solidFill>
                <a:latin typeface="Batang" pitchFamily="18" charset="-127"/>
                <a:ea typeface="Batang" pitchFamily="18" charset="-127"/>
              </a:rPr>
              <a:t>S</a:t>
            </a:r>
            <a:r>
              <a:rPr lang="en-US" sz="2000" b="1" dirty="0">
                <a:solidFill>
                  <a:schemeClr val="bg1"/>
                </a:solidFill>
                <a:latin typeface="Batang" pitchFamily="18" charset="-127"/>
                <a:ea typeface="Batang" pitchFamily="18" charset="-127"/>
              </a:rPr>
              <a:t>ymbolic, as well as the physical center of the University. The church is strongly associated with its history. In the church tower was the first university library. In times when the university did not have its own grounds, examinations, titling ceremonies, dorms' meetings and religious ceremonies took place in the church.</a:t>
            </a:r>
            <a:endParaRPr lang="pl-PL" sz="2000" b="1" dirty="0">
              <a:solidFill>
                <a:schemeClr val="bg1"/>
              </a:solidFill>
              <a:latin typeface="Batang" pitchFamily="18" charset="-127"/>
              <a:ea typeface="Batang" pitchFamily="18" charset="-127"/>
            </a:endParaRPr>
          </a:p>
        </p:txBody>
      </p:sp>
    </p:spTree>
  </p:cSld>
  <p:clrMapOvr>
    <a:masterClrMapping/>
  </p:clrMapOvr>
  <p:transition>
    <p:strips dir="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czątek">
  <a:themeElements>
    <a:clrScheme name="Począte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ocząte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ocząte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269</TotalTime>
  <Words>588</Words>
  <Application>Microsoft Office PowerPoint</Application>
  <PresentationFormat>Pokaz na ekranie (4:3)</PresentationFormat>
  <Paragraphs>87</Paragraphs>
  <Slides>22</Slides>
  <Notes>1</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22</vt:i4>
      </vt:variant>
    </vt:vector>
  </HeadingPairs>
  <TitlesOfParts>
    <vt:vector size="32" baseType="lpstr">
      <vt:lpstr>Batang</vt:lpstr>
      <vt:lpstr>Aparajita</vt:lpstr>
      <vt:lpstr>Arial</vt:lpstr>
      <vt:lpstr>Bookman Old Style</vt:lpstr>
      <vt:lpstr>Calibri</vt:lpstr>
      <vt:lpstr>Freestyle Script</vt:lpstr>
      <vt:lpstr>Gill Sans MT</vt:lpstr>
      <vt:lpstr>Wingdings</vt:lpstr>
      <vt:lpstr>Wingdings 3</vt:lpstr>
      <vt:lpstr>Początek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DOM</dc:creator>
  <cp:lastModifiedBy>Małgorzata Stasińska</cp:lastModifiedBy>
  <cp:revision>32</cp:revision>
  <dcterms:created xsi:type="dcterms:W3CDTF">2019-03-27T10:48:55Z</dcterms:created>
  <dcterms:modified xsi:type="dcterms:W3CDTF">2019-04-12T20:17:36Z</dcterms:modified>
</cp:coreProperties>
</file>