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79" r:id="rId3"/>
    <p:sldId id="257" r:id="rId4"/>
    <p:sldId id="266" r:id="rId5"/>
    <p:sldId id="269" r:id="rId6"/>
    <p:sldId id="270" r:id="rId7"/>
    <p:sldId id="271" r:id="rId8"/>
    <p:sldId id="277" r:id="rId9"/>
    <p:sldId id="267" r:id="rId10"/>
    <p:sldId id="272" r:id="rId11"/>
    <p:sldId id="278" r:id="rId12"/>
    <p:sldId id="258" r:id="rId13"/>
    <p:sldId id="259" r:id="rId14"/>
    <p:sldId id="276" r:id="rId15"/>
    <p:sldId id="262" r:id="rId16"/>
    <p:sldId id="260" r:id="rId17"/>
    <p:sldId id="261" r:id="rId18"/>
    <p:sldId id="275" r:id="rId19"/>
    <p:sldId id="273" r:id="rId20"/>
    <p:sldId id="274" r:id="rId21"/>
    <p:sldId id="280" r:id="rId22"/>
    <p:sldId id="281" r:id="rId23"/>
    <p:sldId id="263" r:id="rId24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łgorzata Stasińska" initials="MS" lastIdx="1" clrIdx="0">
    <p:extLst>
      <p:ext uri="{19B8F6BF-5375-455C-9EA6-DF929625EA0E}">
        <p15:presenceInfo xmlns:p15="http://schemas.microsoft.com/office/powerpoint/2012/main" userId="d89425ec461fead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446" y="6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5F5C39-6087-425C-A7C8-05B5A4C818BA}" type="datetimeFigureOut">
              <a:rPr lang="pl-PL" smtClean="0"/>
              <a:t>12.04.2019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F30EC4-7B00-42CB-B716-491912A33E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481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F30EC4-7B00-42CB-B716-491912A33EC2}" type="slidenum">
              <a:rPr lang="pl-PL" smtClean="0"/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79301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ctrTitle"/>
          </p:nvPr>
        </p:nvSpPr>
        <p:spPr>
          <a:xfrm>
            <a:off x="685800" y="2130423"/>
            <a:ext cx="7772400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3"/>
          </a:xfrm>
        </p:spPr>
        <p:txBody>
          <a:bodyPr anchorCtr="1"/>
          <a:lstStyle>
            <a:lvl1pPr marL="0" indent="0" algn="ctr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C91602-2FB7-4A8F-9527-8B8A764DACCE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CB16026-DA47-41B0-A070-82A3DB3F8E61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6150055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238D802-1D38-4779-9AC4-E6D1278993A7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7462C50-3FDD-43E2-8B96-9348773266BF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62508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 txBox="1"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 txBox="1">
            <a:spLocks noGrp="1"/>
          </p:cNvSpPr>
          <p:nvPr>
            <p:ph type="body" orient="vert" idx="1"/>
          </p:nvPr>
        </p:nvSpPr>
        <p:spPr>
          <a:xfrm>
            <a:off x="457200" y="274640"/>
            <a:ext cx="6019796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3BAFDB2-9268-47E8-B61F-E4AD11B90A1A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1B2E5C3-5030-4B37-AB37-7D57CFB1E5FA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400435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6DD9EF8-6FAC-4EC9-9B87-184B26F14545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40A753-1F30-468E-87A9-03A3717E2BE0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780032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722311" y="4406895"/>
            <a:ext cx="7772400" cy="1362071"/>
          </a:xfrm>
        </p:spPr>
        <p:txBody>
          <a:bodyPr anchor="t" anchorCtr="0"/>
          <a:lstStyle>
            <a:lvl1pPr algn="l">
              <a:defRPr sz="4000" b="1" cap="all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722311" y="2906713"/>
            <a:ext cx="7772400" cy="1500182"/>
          </a:xfrm>
        </p:spPr>
        <p:txBody>
          <a:bodyPr anchor="b"/>
          <a:lstStyle>
            <a:lvl1pPr marL="0" indent="0">
              <a:spcBef>
                <a:spcPts val="500"/>
              </a:spcBef>
              <a:buNone/>
              <a:defRPr sz="2000"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48CAFBAE-3BA4-44D6-B905-BBB346F14A27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8BF479-F370-4193-BDB6-B22EC78A22E0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631760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457200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4648196" y="1600200"/>
            <a:ext cx="4038603" cy="4525959"/>
          </a:xfrm>
        </p:spPr>
        <p:txBody>
          <a:bodyPr/>
          <a:lstStyle>
            <a:lvl1pPr>
              <a:spcBef>
                <a:spcPts val="700"/>
              </a:spcBef>
              <a:defRPr sz="2800"/>
            </a:lvl1pPr>
            <a:lvl2pPr>
              <a:spcBef>
                <a:spcPts val="600"/>
              </a:spcBef>
              <a:defRPr sz="2400"/>
            </a:lvl2pPr>
            <a:lvl3pPr>
              <a:spcBef>
                <a:spcPts val="500"/>
              </a:spcBef>
              <a:defRPr sz="2000"/>
            </a:lvl3pPr>
            <a:lvl4pPr>
              <a:spcBef>
                <a:spcPts val="400"/>
              </a:spcBef>
              <a:defRPr sz="1800"/>
            </a:lvl4pPr>
            <a:lvl5pPr>
              <a:spcBef>
                <a:spcPts val="400"/>
              </a:spcBef>
              <a:defRPr sz="18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A333508-9F5E-42B5-B03E-0713A9B460E8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1E90A81-D7EC-4802-A506-83C41B45080C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80189637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4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457200" y="2174872"/>
            <a:ext cx="4040184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 txBox="1">
            <a:spLocks noGrp="1"/>
          </p:cNvSpPr>
          <p:nvPr>
            <p:ph type="body" idx="3"/>
          </p:nvPr>
        </p:nvSpPr>
        <p:spPr>
          <a:xfrm>
            <a:off x="4645023" y="1535113"/>
            <a:ext cx="4041776" cy="639759"/>
          </a:xfrm>
        </p:spPr>
        <p:txBody>
          <a:bodyPr anchor="b"/>
          <a:lstStyle>
            <a:lvl1pPr marL="0" indent="0">
              <a:spcBef>
                <a:spcPts val="600"/>
              </a:spcBef>
              <a:buNone/>
              <a:defRPr sz="2400"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 txBox="1">
            <a:spLocks noGrp="1"/>
          </p:cNvSpPr>
          <p:nvPr>
            <p:ph idx="4"/>
          </p:nvPr>
        </p:nvSpPr>
        <p:spPr>
          <a:xfrm>
            <a:off x="4645023" y="2174872"/>
            <a:ext cx="4041776" cy="3951286"/>
          </a:xfrm>
        </p:spPr>
        <p:txBody>
          <a:bodyPr/>
          <a:lstStyle>
            <a:lvl1pPr>
              <a:spcBef>
                <a:spcPts val="600"/>
              </a:spcBef>
              <a:defRPr sz="2400"/>
            </a:lvl1pPr>
            <a:lvl2pPr>
              <a:spcBef>
                <a:spcPts val="500"/>
              </a:spcBef>
              <a:defRPr sz="2000"/>
            </a:lvl2pPr>
            <a:lvl3pPr>
              <a:spcBef>
                <a:spcPts val="400"/>
              </a:spcBef>
              <a:defRPr sz="1800"/>
            </a:lvl3pPr>
            <a:lvl4pPr>
              <a:spcBef>
                <a:spcPts val="400"/>
              </a:spcBef>
              <a:defRPr sz="1600"/>
            </a:lvl4pPr>
            <a:lvl5pPr>
              <a:spcBef>
                <a:spcPts val="400"/>
              </a:spcBef>
              <a:defRPr sz="16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D0A53F4-4CE5-4D22-9D49-BEB942E24405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8" name="Symbol zastępczy stopki 7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CA0976-EADF-47FC-A4F6-0B78C97FA338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87503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28370B-67F3-4494-8099-F4860A9E7DB9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56DCB18-5248-4DDD-8492-CBB595CB22F7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3082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3DA7F5B-5F8C-4DD9-95E2-8C705021AE99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3" name="Symbol zastępczy stopki 2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D25404-080B-40F2-A8DB-5FB303BBCF40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903466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457200" y="273048"/>
            <a:ext cx="3008311" cy="1162046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3575047" y="273048"/>
            <a:ext cx="5111752" cy="585311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457200" y="1435095"/>
            <a:ext cx="3008311" cy="46910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D4643C9-17B5-4F29-8639-569B8F3FA447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5462EF5-3E4D-433C-A425-8BF230A17DED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8597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5"/>
          </a:xfrm>
        </p:spPr>
        <p:txBody>
          <a:bodyPr anchor="b" anchorCtr="0"/>
          <a:lstStyle>
            <a:lvl1pPr algn="l">
              <a:defRPr sz="2000" b="1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 txBox="1">
            <a:spLocks noGrp="1"/>
          </p:cNvSpPr>
          <p:nvPr>
            <p:ph type="pic" idx="1"/>
          </p:nvPr>
        </p:nvSpPr>
        <p:spPr>
          <a:xfrm>
            <a:off x="1792288" y="612776"/>
            <a:ext cx="5486400" cy="4114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/>
          <p:cNvSpPr txBox="1">
            <a:spLocks noGrp="1"/>
          </p:cNvSpPr>
          <p:nvPr>
            <p:ph type="body" idx="2"/>
          </p:nvPr>
        </p:nvSpPr>
        <p:spPr>
          <a:xfrm>
            <a:off x="1792288" y="5367335"/>
            <a:ext cx="5486400" cy="804864"/>
          </a:xfrm>
        </p:spPr>
        <p:txBody>
          <a:bodyPr/>
          <a:lstStyle>
            <a:lvl1pPr marL="0" indent="0">
              <a:spcBef>
                <a:spcPts val="300"/>
              </a:spcBef>
              <a:buNone/>
              <a:defRPr sz="14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D707E54-639D-4E99-93B6-4CB88D58A1EA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6" name="Symbol zastępczy stopki 5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D6731F-6F19-4A5F-B519-B7225B86F6E5}" type="slidenum">
              <a:rPr/>
              <a:pPr lvl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92048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20000"/>
            </a:gs>
            <a:gs pos="100000">
              <a:srgbClr val="FF6565"/>
            </a:gs>
          </a:gsLst>
          <a:path path="rect">
            <a:fillToRect l="100000" t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457200" y="27464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457200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A9B2160-DB72-45B8-8863-A47B0E2E03D4}" type="datetime1">
              <a:rPr lang="pl-PL"/>
              <a:pPr lvl="0"/>
              <a:t>12.04.2019</a:t>
            </a:fld>
            <a:endParaRPr lang="pl-PL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124203" y="6356351"/>
            <a:ext cx="2895603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>
            <a:lvl1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6553203" y="6356351"/>
            <a:ext cx="2133596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898989"/>
                </a:solidFill>
                <a:uFillTx/>
                <a:latin typeface="Calibri"/>
              </a:defRPr>
            </a:lvl1pPr>
          </a:lstStyle>
          <a:p>
            <a:pPr lvl="0"/>
            <a:fld id="{045FC8E9-4014-43B7-B38D-9255D219745A}" type="slidenum">
              <a:rPr/>
              <a:pPr lvl="0"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</p:titleStyle>
    <p:bodyStyle>
      <a:lvl1pPr marL="342900" marR="0" lvl="0" indent="-342900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SzPct val="100000"/>
        <a:buFont typeface="Arial" pitchFamily="34"/>
        <a:buChar char="•"/>
        <a:tabLst/>
        <a:defRPr lang="pl-PL" sz="3200" b="0" i="0" u="none" strike="noStrike" kern="1200" cap="none" spc="0" baseline="0">
          <a:solidFill>
            <a:srgbClr val="000000"/>
          </a:solidFill>
          <a:uFillTx/>
          <a:latin typeface="Calibri"/>
        </a:defRPr>
      </a:lvl1pPr>
      <a:lvl2pPr marL="742950" marR="0" lvl="1" indent="-285750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SzPct val="100000"/>
        <a:buFont typeface="Arial" pitchFamily="34"/>
        <a:buChar char="–"/>
        <a:tabLst/>
        <a:defRPr lang="pl-PL" sz="28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–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100000"/>
        </a:lnSpc>
        <a:spcBef>
          <a:spcPts val="500"/>
        </a:spcBef>
        <a:spcAft>
          <a:spcPts val="0"/>
        </a:spcAft>
        <a:buSzPct val="100000"/>
        <a:buFont typeface="Arial" pitchFamily="34"/>
        <a:buChar char="»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ugardener/2929007588" TargetMode="Externa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://tr.wikipedia.org/wiki/Dosya:Buckingham_Palace,_London_-_April_2009.jpg" TargetMode="External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pt.wikipedia.org/wiki/Casamento_de_Guilherme_de_Gales_e_Catarina_Middleton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://biodataofdrvhp.blogspot.com/2012/06/diamond-jubilee-queens-family.html" TargetMode="External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theduchessdiary.com/2015/07/kate-middletons-biographer-claudia-joseph-new-book-william-kate-britain/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lacklistednews.com/A_Royal_Dynasty%3A_The_%22Moon_Baby%22_Born/27573/0/38/38/Y/M.html" TargetMode="External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hyperlink" Target="https://www.adventuresofalondonkiwi.com/2014/09/buckingham-palace-tea-at-queens-house.html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hyperlink" Target="http://flickr.com/photos/heatheronhertravels/2762421489" TargetMode="Externa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ickr.com/photos/ericparker/3926248192/in/photolist-kzRNqS-84BytH-bvyhaw-fLNB9-6YX3Nm-7S472j-7Bxr7S-awexz4-anht1J-atsVVn-atThKU-oivqAB-muxpVv-eHd4gw-9fhhxV-6Z9WeL-muxtHk-my36Tn-H9czA-muzmH3-nrnVaK-noi6B5-9youkb-9fWW1Y-nEzCs9-c1SQTf-oXem7m-4iKxpd-9US5at-dU4La7-muzfYs-9o2sDb-muxtDH-9auPoS-dGJiFD-cFt3VY-6Z9XdL-5FoCvY-dZnR1S-672AEi-hP9jbM-9q9gd5-94c1qx-9fPJcs-dGPJVG-nJAza8-muAmLY-d8ZxVJ-6iQ2uB-5FiRfc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dailyplateofcrazy.com/2010/08/01/chelsea-wore-wang-fashion-sparks-memory/" TargetMode="External"/><Relationship Id="rId5" Type="http://schemas.openxmlformats.org/officeDocument/2006/relationships/image" Target="../media/image33.jpg"/><Relationship Id="rId4" Type="http://schemas.openxmlformats.org/officeDocument/2006/relationships/hyperlink" Target="https://en.wikipedia.org/wiki/File:Queen_Victoria_(1819-1901),_after_Franz_Xavier_Winterhalter_-_Portrait_of_Princess_Louise_(1848-1939)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ja.wikipedia.org/wiki/%E3%83%95%E3%82%A1%E3%82%A4%E3%83%AB:Franz_Xaver_Winterhalter_Queen_Victoria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uk.anygator.com/article/kate-middleton-prince-william-arrive-for-prince-louis-christening-with-princess-charlotte-prince-george__8231806" TargetMode="External"/><Relationship Id="rId4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vitadamuseo.wordpress.com/2014/01/19/kensington-palace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Guglielmo_III_d%27Inghilterra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de.wikipedia.org/wiki/Christopher_Wren" TargetMode="Externa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ublicdomainpictures.net/view-image.php?image=13921&amp;picture=buckingham-palace&amp;jazyk=FR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The_Arch_1979%E2%80%931980" TargetMode="External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flickr.com/photos/pikerslanefarm/3580319575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erpentine_Lake,_Hyde_Park,_London,_Looking_towards_The_Dell_Restaurant_-_DSC05432.JPG" TargetMode="External"/><Relationship Id="rId7" Type="http://schemas.openxmlformats.org/officeDocument/2006/relationships/hyperlink" Target="https://commons.wikimedia.org/wiki/File:Kensington_Palace-0770.JPG" TargetMode="Externa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hyperlink" Target="http://commons.wikimedia.org/wiki/File:Peter_Pan_monument.jpg" TargetMode="External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reatedebate.com/debate/show/Libs_hate_the_1_while_loving_the_1" TargetMode="External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hyperlink" Target="https://commons.wikimedia.org/wiki/File:Buckingham_Palace_Royal_Standard_Flag.jpg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hyperlink" Target="https://blog.friendlyrentals.com/en/london/suggestions/buckingham_westminster_opening-posts-224-4_1935.htm" TargetMode="Externa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olastuen/3784183535/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v.wikipedia.org/wiki/Buckingham_Palace" TargetMode="Externa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://commons.wikimedia.org/wiki/File:Queen_Victoria_statue,_Victoria_Memorial,_London.jpg" TargetMode="Externa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adventuresofpotlibaba.wordpress.com/tag/buckingham-palace/" TargetMode="External"/><Relationship Id="rId7" Type="http://schemas.openxmlformats.org/officeDocument/2006/relationships/hyperlink" Target="http://www.wikigallery.org/wiki/painting_235430/James-Stephanoff/The-Presence-Chamber,-Kensington-Palace,-from-The-History-of-the-Royal-Residences,-engraved-by-Daniel-Havell-1785-1826,-by-William-Henry-Pyne-1769-1843,-1819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hyperlink" Target="https://creativecommons.org/licenses/by-sa/3.0/" TargetMode="External"/><Relationship Id="rId4" Type="http://schemas.openxmlformats.org/officeDocument/2006/relationships/hyperlink" Target="https://commons.wikimedia.org/wiki/File:Museum_imperial_palace_manchu_state_throne_room_2011_07_26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Royal_Standard_of_the_United_Kingdom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teatimeinwonderland.co.uk/2015/09/08/buckingham-palace/" TargetMode="Externa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File:Winston_Churchill_and_Queen_Elizabeth_II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ommons.wikimedia.org/wiki/File:The_Royal_family_-_geograph.org.uk_-_1354130.jpg" TargetMode="Externa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The_Red_Arrows_fly_in_their_famous_formation_over_Buckingham_Palace.jpg" TargetMode="Externa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2226550" y="116631"/>
            <a:ext cx="4690900" cy="2123658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 dirty="0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uFillTx/>
                <a:latin typeface="Calibri"/>
              </a:rPr>
              <a:t>Buckingham </a:t>
            </a:r>
            <a:r>
              <a:rPr lang="pl-PL" sz="4400" b="1" i="0" u="none" strike="noStrike" kern="1200" cap="none" spc="0" baseline="0" dirty="0" err="1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uFillTx/>
                <a:latin typeface="Calibri"/>
              </a:rPr>
              <a:t>Palace</a:t>
            </a:r>
            <a:endParaRPr lang="pl-PL" sz="4400" b="1" i="0" u="none" strike="noStrike" kern="1200" cap="none" spc="0" baseline="0" dirty="0">
              <a:solidFill>
                <a:srgbClr val="FFFFFF"/>
              </a:solidFill>
              <a:effectLst>
                <a:outerShdw>
                  <a:srgbClr val="000000"/>
                </a:outerShdw>
              </a:effectLst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 dirty="0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uFillTx/>
                <a:latin typeface="Calibri"/>
              </a:rPr>
              <a:t>and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4400" b="1" i="0" u="none" strike="noStrike" kern="1200" cap="none" spc="0" baseline="0" dirty="0" err="1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uFillTx/>
                <a:latin typeface="Calibri"/>
              </a:rPr>
              <a:t>Kensington</a:t>
            </a:r>
            <a:r>
              <a:rPr lang="pl-PL" sz="4400" b="1" i="0" u="none" strike="noStrike" kern="1200" cap="none" spc="0" baseline="0" dirty="0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uFillTx/>
                <a:latin typeface="Calibri"/>
              </a:rPr>
              <a:t> </a:t>
            </a:r>
            <a:r>
              <a:rPr lang="pl-PL" sz="4400" b="1" i="0" u="none" strike="noStrike" kern="1200" cap="none" spc="0" baseline="0" dirty="0" err="1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uFillTx/>
                <a:latin typeface="Calibri"/>
              </a:rPr>
              <a:t>Palace</a:t>
            </a:r>
            <a:endParaRPr lang="pl-PL" sz="4400" b="1" i="0" u="none" strike="noStrike" kern="1200" cap="none" spc="0" baseline="0" dirty="0">
              <a:solidFill>
                <a:srgbClr val="FFFFFF"/>
              </a:solidFill>
              <a:effectLst>
                <a:outerShdw>
                  <a:srgbClr val="000000"/>
                </a:outerShdw>
              </a:effectLst>
              <a:uFillTx/>
              <a:latin typeface="Calibri"/>
            </a:endParaRPr>
          </a:p>
        </p:txBody>
      </p:sp>
      <p:sp>
        <p:nvSpPr>
          <p:cNvPr id="3" name="pole tekstowe 2"/>
          <p:cNvSpPr txBox="1"/>
          <p:nvPr/>
        </p:nvSpPr>
        <p:spPr>
          <a:xfrm>
            <a:off x="-5705" y="2132856"/>
            <a:ext cx="9149705" cy="4939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2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Authors</a:t>
            </a:r>
            <a:r>
              <a:rPr lang="pl-PL" sz="22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: Zuzanna Jankowska, Laura Wojciechowska, Wiktoria Brzozowska.</a:t>
            </a:r>
          </a:p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000" b="0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Suppervised by: Małgorzata Stasińska.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2400" b="0" i="0" u="none" strike="noStrike" kern="1200" cap="none" spc="0" baseline="0" dirty="0">
              <a:solidFill>
                <a:srgbClr val="FFFFFF"/>
              </a:solidFill>
              <a:uFillTx/>
              <a:latin typeface="Calibri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Primary</a:t>
            </a:r>
            <a:r>
              <a:rPr lang="pl-PL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School </a:t>
            </a:r>
            <a:r>
              <a:rPr lang="pl-PL" sz="2400" b="1" i="0" u="none" strike="noStrike" kern="1200" cap="none" spc="0" baseline="0" dirty="0" err="1">
                <a:solidFill>
                  <a:srgbClr val="FFFFFF"/>
                </a:solidFill>
                <a:uFillTx/>
                <a:latin typeface="Calibri"/>
              </a:rPr>
              <a:t>number</a:t>
            </a:r>
            <a:r>
              <a:rPr lang="pl-PL" sz="2400" b="1" i="0" u="none" strike="noStrike" kern="1200" cap="none" spc="0" baseline="0" dirty="0">
                <a:solidFill>
                  <a:srgbClr val="FFFFFF"/>
                </a:solidFill>
                <a:uFillTx/>
                <a:latin typeface="Calibri"/>
              </a:rPr>
              <a:t> 6 in Zgierz with Bilingual and Sport Classes.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800" b="0" i="0" u="none" strike="noStrike" kern="1200" cap="none" spc="0" baseline="0" dirty="0">
              <a:solidFill>
                <a:srgbClr val="000000"/>
              </a:solidFill>
              <a:uFillTx/>
              <a:latin typeface="Calibri"/>
            </a:endParaRPr>
          </a:p>
        </p:txBody>
      </p:sp>
      <p:pic>
        <p:nvPicPr>
          <p:cNvPr id="7" name="Obraz 6" descr="Obraz zawierający niebo, budynek, zewnętrzne, droga&#10;&#10;Opis wygenerowany automatycznie">
            <a:extLst>
              <a:ext uri="{FF2B5EF4-FFF2-40B4-BE49-F238E27FC236}">
                <a16:creationId xmlns:a16="http://schemas.microsoft.com/office/drawing/2014/main" id="{9947FA58-F654-4BF2-BF16-8199FCF089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14238" y="3123333"/>
            <a:ext cx="4286268" cy="2734412"/>
          </a:xfrm>
          <a:prstGeom prst="rect">
            <a:avLst/>
          </a:prstGeom>
        </p:spPr>
      </p:pic>
      <p:pic>
        <p:nvPicPr>
          <p:cNvPr id="10" name="Obraz 9" descr="Obraz zawierający trawa, niebo, zewnętrzne, budynek&#10;&#10;Opis wygenerowany automatycznie">
            <a:extLst>
              <a:ext uri="{FF2B5EF4-FFF2-40B4-BE49-F238E27FC236}">
                <a16:creationId xmlns:a16="http://schemas.microsoft.com/office/drawing/2014/main" id="{AAF51DF8-5854-4568-A69C-569D43F8A7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7504" y="3123333"/>
            <a:ext cx="4407366" cy="273441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83AE1DC-265B-42BD-8024-ACFDBA3A24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536" y="980728"/>
            <a:ext cx="3960440" cy="4608512"/>
          </a:xfrm>
        </p:spPr>
        <p:txBody>
          <a:bodyPr/>
          <a:lstStyle/>
          <a:p>
            <a:r>
              <a:rPr lang="pl-PL" sz="2400" dirty="0">
                <a:solidFill>
                  <a:srgbClr val="FFFFFF"/>
                </a:solidFill>
              </a:rPr>
              <a:t>The </a:t>
            </a:r>
            <a:r>
              <a:rPr lang="pl-PL" sz="2400" dirty="0" err="1">
                <a:solidFill>
                  <a:srgbClr val="FFFFFF"/>
                </a:solidFill>
              </a:rPr>
              <a:t>palace</a:t>
            </a: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is also a family home. Prince Charles – the future king was born there.</a:t>
            </a:r>
            <a:endParaRPr lang="pl-PL" sz="2400" dirty="0">
              <a:solidFill>
                <a:srgbClr val="FFFFFF"/>
              </a:solidFill>
            </a:endParaRPr>
          </a:p>
          <a:p>
            <a:r>
              <a:rPr lang="en-US" sz="2400" dirty="0">
                <a:solidFill>
                  <a:srgbClr val="FFFFFF"/>
                </a:solidFill>
              </a:rPr>
              <a:t>The christenings of Queen’s children took place as well as many Royal Weddings have been celebrated at B</a:t>
            </a:r>
            <a:r>
              <a:rPr lang="pl-PL" sz="2400" dirty="0" err="1">
                <a:solidFill>
                  <a:srgbClr val="FFFFFF"/>
                </a:solidFill>
              </a:rPr>
              <a:t>uckingham</a:t>
            </a:r>
            <a:r>
              <a:rPr lang="pl-PL" sz="2400" dirty="0">
                <a:solidFill>
                  <a:srgbClr val="FFFFFF"/>
                </a:solidFill>
              </a:rPr>
              <a:t> </a:t>
            </a:r>
            <a:r>
              <a:rPr lang="en-US" sz="2400" dirty="0">
                <a:solidFill>
                  <a:srgbClr val="FFFFFF"/>
                </a:solidFill>
              </a:rPr>
              <a:t>P</a:t>
            </a:r>
            <a:r>
              <a:rPr lang="pl-PL" sz="2400" dirty="0" err="1">
                <a:solidFill>
                  <a:srgbClr val="FFFFFF"/>
                </a:solidFill>
              </a:rPr>
              <a:t>alace</a:t>
            </a:r>
            <a:r>
              <a:rPr lang="en-US" sz="2400" dirty="0">
                <a:solidFill>
                  <a:srgbClr val="FFFFFF"/>
                </a:solidFill>
              </a:rPr>
              <a:t> </a:t>
            </a:r>
            <a:r>
              <a:rPr lang="pl-PL" sz="2400" dirty="0">
                <a:solidFill>
                  <a:srgbClr val="FFFFFF"/>
                </a:solidFill>
              </a:rPr>
              <a:t>.</a:t>
            </a:r>
          </a:p>
          <a:p>
            <a:r>
              <a:rPr lang="pl-PL" sz="2400" dirty="0">
                <a:solidFill>
                  <a:srgbClr val="FFFFFF"/>
                </a:solidFill>
              </a:rPr>
              <a:t>The</a:t>
            </a:r>
            <a:r>
              <a:rPr lang="en-US" sz="2400" dirty="0">
                <a:solidFill>
                  <a:srgbClr val="FFFFFF"/>
                </a:solidFill>
              </a:rPr>
              <a:t> most recent</a:t>
            </a:r>
            <a:r>
              <a:rPr lang="pl-PL" sz="2400" dirty="0">
                <a:solidFill>
                  <a:srgbClr val="FFFFFF"/>
                </a:solidFill>
              </a:rPr>
              <a:t> one was </a:t>
            </a:r>
            <a:r>
              <a:rPr lang="pl-PL" sz="2400" dirty="0" err="1">
                <a:solidFill>
                  <a:srgbClr val="FFFFFF"/>
                </a:solidFill>
              </a:rPr>
              <a:t>that</a:t>
            </a:r>
            <a:r>
              <a:rPr lang="pl-PL" sz="2400" dirty="0">
                <a:solidFill>
                  <a:srgbClr val="FFFFFF"/>
                </a:solidFill>
              </a:rPr>
              <a:t> of  </a:t>
            </a:r>
            <a:r>
              <a:rPr lang="en-US" sz="2400" dirty="0">
                <a:solidFill>
                  <a:srgbClr val="FFFFFF"/>
                </a:solidFill>
              </a:rPr>
              <a:t>The Duke and Duchess of Cambridge</a:t>
            </a:r>
            <a:r>
              <a:rPr lang="pl-PL" sz="2400" dirty="0">
                <a:solidFill>
                  <a:srgbClr val="FFFFFF"/>
                </a:solidFill>
              </a:rPr>
              <a:t>,</a:t>
            </a:r>
            <a:r>
              <a:rPr lang="en-US" sz="2400" dirty="0">
                <a:solidFill>
                  <a:srgbClr val="FFFFFF"/>
                </a:solidFill>
              </a:rPr>
              <a:t> William &amp; Kate.</a:t>
            </a:r>
          </a:p>
          <a:p>
            <a:endParaRPr lang="pl-PL" dirty="0"/>
          </a:p>
        </p:txBody>
      </p:sp>
      <p:pic>
        <p:nvPicPr>
          <p:cNvPr id="9" name="Obraz 8" descr="Obraz zawierający osoba, budynek, mężczyzna, kobieta&#10;&#10;Opis wygenerowany automatycznie">
            <a:extLst>
              <a:ext uri="{FF2B5EF4-FFF2-40B4-BE49-F238E27FC236}">
                <a16:creationId xmlns:a16="http://schemas.microsoft.com/office/drawing/2014/main" id="{CA63BBFD-8A06-48CB-A3FA-7627D629CD8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788024" y="3991559"/>
            <a:ext cx="3960440" cy="2605793"/>
          </a:xfrm>
          <a:prstGeom prst="rect">
            <a:avLst/>
          </a:prstGeom>
        </p:spPr>
      </p:pic>
      <p:pic>
        <p:nvPicPr>
          <p:cNvPr id="5" name="Obraz 4" descr="Obraz zawierający osoba, budynek, zdjęcie, zewnętrzne&#10;&#10;Opis wygenerowany automatycznie">
            <a:extLst>
              <a:ext uri="{FF2B5EF4-FFF2-40B4-BE49-F238E27FC236}">
                <a16:creationId xmlns:a16="http://schemas.microsoft.com/office/drawing/2014/main" id="{DFF951C9-7F58-4E90-9916-09E8F20B11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88024" y="980728"/>
            <a:ext cx="3960440" cy="280831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C9DFE02-03EB-48B7-8AF8-A489A7792278}"/>
              </a:ext>
            </a:extLst>
          </p:cNvPr>
          <p:cNvSpPr txBox="1"/>
          <p:nvPr/>
        </p:nvSpPr>
        <p:spPr>
          <a:xfrm>
            <a:off x="1115616" y="260648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+mj-lt"/>
              </a:rPr>
              <a:t>A family </a:t>
            </a:r>
            <a:r>
              <a:rPr lang="pl-PL" sz="4400" b="1" dirty="0" err="1">
                <a:solidFill>
                  <a:schemeClr val="bg1"/>
                </a:solidFill>
                <a:latin typeface="+mj-lt"/>
              </a:rPr>
              <a:t>house</a:t>
            </a:r>
            <a:endParaRPr lang="pl-PL" sz="4400" b="1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0125484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F2DBEC4-0AD2-4BBA-9F48-F1189E43AE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720080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Dom rodzinny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73C8F3E-288B-4356-AC5A-807EE88BF037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5076056" y="1124744"/>
            <a:ext cx="3626017" cy="4983160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pl-PL" sz="2200" dirty="0">
                <a:solidFill>
                  <a:srgbClr val="FFFFFF"/>
                </a:solidFill>
              </a:rPr>
              <a:t>Pałac jest również domem rodzinnym. Książę Karol - przyszły król urodził się w nim. 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pl-PL" sz="2200" dirty="0">
                <a:solidFill>
                  <a:srgbClr val="FFFFFF"/>
                </a:solidFill>
              </a:rPr>
              <a:t>Odbyły się też chrzciny dzieci królowej oraz śluby królewskich dzieci i wnuków. </a:t>
            </a: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pl-PL" sz="2200" dirty="0">
                <a:solidFill>
                  <a:srgbClr val="FFFFFF"/>
                </a:solidFill>
              </a:rPr>
              <a:t>Ostatnim ślubem jaki miał miejsce w Pałacu  Buckingham, był ślub księcia i księżnej Cambridge, czyli wnuka królowej Williama i </a:t>
            </a:r>
            <a:r>
              <a:rPr lang="pl-PL" sz="2200" dirty="0" err="1">
                <a:solidFill>
                  <a:srgbClr val="FFFFFF"/>
                </a:solidFill>
              </a:rPr>
              <a:t>Kate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Middleton</a:t>
            </a:r>
            <a:r>
              <a:rPr lang="pl-PL" sz="2200" dirty="0">
                <a:solidFill>
                  <a:srgbClr val="FFFFFF"/>
                </a:solidFill>
              </a:rPr>
              <a:t>. </a:t>
            </a:r>
          </a:p>
          <a:p>
            <a:endParaRPr lang="pl-PL" dirty="0"/>
          </a:p>
        </p:txBody>
      </p:sp>
      <p:pic>
        <p:nvPicPr>
          <p:cNvPr id="5" name="Symbol zastępczy zawartości 4" descr="Obraz zawierający osoba, budynek, czerwony, zewnętrzne&#10;&#10;Opis wygenerowany automatycznie">
            <a:extLst>
              <a:ext uri="{FF2B5EF4-FFF2-40B4-BE49-F238E27FC236}">
                <a16:creationId xmlns:a16="http://schemas.microsoft.com/office/drawing/2014/main" id="{B07E76D8-38BE-495C-936B-BD0490443B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" y="3717032"/>
            <a:ext cx="4402832" cy="2866328"/>
          </a:xfrm>
          <a:prstGeom prst="rect">
            <a:avLst/>
          </a:prstGeom>
        </p:spPr>
      </p:pic>
      <p:pic>
        <p:nvPicPr>
          <p:cNvPr id="7" name="Obraz 6" descr="Obraz zawierający osoba, odzież, kobieta, siedzi&#10;&#10;Opis wygenerowany automatycznie">
            <a:extLst>
              <a:ext uri="{FF2B5EF4-FFF2-40B4-BE49-F238E27FC236}">
                <a16:creationId xmlns:a16="http://schemas.microsoft.com/office/drawing/2014/main" id="{BC510355-EE6D-4E6E-8ABC-F72DE5832A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7200" y="1124744"/>
            <a:ext cx="4402832" cy="2448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1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sz="5400" b="1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</a:rPr>
              <a:t>Curiosities</a:t>
            </a:r>
            <a:endParaRPr lang="pl-PL" sz="5400"/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323528" y="1417640"/>
            <a:ext cx="4320481" cy="4963688"/>
          </a:xfrm>
        </p:spPr>
        <p:txBody>
          <a:bodyPr/>
          <a:lstStyle/>
          <a:p>
            <a:pPr algn="just"/>
            <a:r>
              <a:rPr lang="en-US" sz="1600" dirty="0">
                <a:solidFill>
                  <a:srgbClr val="FFFFFF"/>
                </a:solidFill>
              </a:rPr>
              <a:t>Helicopters can land </a:t>
            </a:r>
            <a:r>
              <a:rPr lang="pl-PL" sz="1600" dirty="0">
                <a:solidFill>
                  <a:srgbClr val="FFFFFF"/>
                </a:solidFill>
              </a:rPr>
              <a:t>o</a:t>
            </a:r>
            <a:r>
              <a:rPr lang="en-US" sz="1600" dirty="0">
                <a:solidFill>
                  <a:srgbClr val="FFFFFF"/>
                </a:solidFill>
              </a:rPr>
              <a:t>n the property since 1953</a:t>
            </a:r>
            <a:r>
              <a:rPr lang="pl-PL" sz="1600" dirty="0">
                <a:solidFill>
                  <a:srgbClr val="FFFFFF"/>
                </a:solidFill>
              </a:rPr>
              <a:t>.</a:t>
            </a:r>
            <a:endParaRPr lang="en-US" sz="1600" dirty="0">
              <a:solidFill>
                <a:srgbClr val="FFFFFF"/>
              </a:solidFill>
            </a:endParaRPr>
          </a:p>
          <a:p>
            <a:pPr algn="just"/>
            <a:r>
              <a:rPr lang="en-US" sz="1600" dirty="0">
                <a:solidFill>
                  <a:srgbClr val="FFFFFF"/>
                </a:solidFill>
              </a:rPr>
              <a:t>Edward VII ( the </a:t>
            </a:r>
            <a:r>
              <a:rPr lang="pl-PL" sz="1600" dirty="0">
                <a:solidFill>
                  <a:srgbClr val="FFFFFF"/>
                </a:solidFill>
              </a:rPr>
              <a:t>e</a:t>
            </a:r>
            <a:r>
              <a:rPr lang="en-US" sz="1600" dirty="0" err="1">
                <a:solidFill>
                  <a:srgbClr val="FFFFFF"/>
                </a:solidFill>
              </a:rPr>
              <a:t>ldest</a:t>
            </a:r>
            <a:r>
              <a:rPr lang="en-US" sz="1600" dirty="0">
                <a:solidFill>
                  <a:srgbClr val="FFFFFF"/>
                </a:solidFill>
              </a:rPr>
              <a:t> son of Queen Victoria</a:t>
            </a:r>
            <a:r>
              <a:rPr lang="pl-PL" sz="1600" dirty="0">
                <a:solidFill>
                  <a:srgbClr val="FFFFFF"/>
                </a:solidFill>
              </a:rPr>
              <a:t>)</a:t>
            </a:r>
            <a:r>
              <a:rPr lang="en-US" sz="1600" dirty="0">
                <a:solidFill>
                  <a:srgbClr val="FFFFFF"/>
                </a:solidFill>
              </a:rPr>
              <a:t> was the only one who was born and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died there.</a:t>
            </a:r>
          </a:p>
          <a:p>
            <a:pPr algn="just"/>
            <a:r>
              <a:rPr lang="en-US" sz="1600" dirty="0">
                <a:solidFill>
                  <a:srgbClr val="FFFFFF"/>
                </a:solidFill>
              </a:rPr>
              <a:t>The Queen’s Chapel was destroyed by the Germans bombs during World </a:t>
            </a:r>
            <a:r>
              <a:rPr lang="pl-PL" sz="1600" dirty="0">
                <a:solidFill>
                  <a:srgbClr val="FFFFFF"/>
                </a:solidFill>
              </a:rPr>
              <a:t> W</a:t>
            </a:r>
            <a:r>
              <a:rPr lang="en-US" sz="1600" dirty="0" err="1">
                <a:solidFill>
                  <a:srgbClr val="FFFFFF"/>
                </a:solidFill>
              </a:rPr>
              <a:t>ar</a:t>
            </a:r>
            <a:r>
              <a:rPr lang="en-US" sz="1600" dirty="0">
                <a:solidFill>
                  <a:srgbClr val="FFFFFF"/>
                </a:solidFill>
              </a:rPr>
              <a:t> II</a:t>
            </a:r>
          </a:p>
          <a:p>
            <a:pPr algn="just"/>
            <a:r>
              <a:rPr lang="en-US" sz="1600" dirty="0">
                <a:solidFill>
                  <a:srgbClr val="FFFFFF"/>
                </a:solidFill>
              </a:rPr>
              <a:t>The Famous Victoria Memorial was designed and built in 1911 by Thomas Brock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following the idea of her </a:t>
            </a:r>
            <a:r>
              <a:rPr lang="pl-PL" sz="1600" dirty="0">
                <a:solidFill>
                  <a:srgbClr val="FFFFFF"/>
                </a:solidFill>
              </a:rPr>
              <a:t>e</a:t>
            </a:r>
            <a:r>
              <a:rPr lang="en-US" sz="1600" dirty="0" err="1">
                <a:solidFill>
                  <a:srgbClr val="FFFFFF"/>
                </a:solidFill>
              </a:rPr>
              <a:t>ldest</a:t>
            </a:r>
            <a:r>
              <a:rPr lang="en-US" sz="1600" dirty="0">
                <a:solidFill>
                  <a:srgbClr val="FFFFFF"/>
                </a:solidFill>
              </a:rPr>
              <a:t> grandsons George V and William II Hohenzollern. It is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situated in front of B</a:t>
            </a:r>
            <a:r>
              <a:rPr lang="pl-PL" sz="1600" dirty="0" err="1">
                <a:solidFill>
                  <a:srgbClr val="FFFFFF"/>
                </a:solidFill>
              </a:rPr>
              <a:t>uckingham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pl-PL" sz="1600" dirty="0" err="1">
                <a:solidFill>
                  <a:srgbClr val="FFFFFF"/>
                </a:solidFill>
              </a:rPr>
              <a:t>alace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and is made </a:t>
            </a:r>
            <a:r>
              <a:rPr lang="pl-PL" sz="1600" dirty="0">
                <a:solidFill>
                  <a:srgbClr val="FFFFFF"/>
                </a:solidFill>
              </a:rPr>
              <a:t>of </a:t>
            </a:r>
            <a:r>
              <a:rPr lang="en-US" sz="1600" dirty="0">
                <a:solidFill>
                  <a:srgbClr val="FFFFFF"/>
                </a:solidFill>
              </a:rPr>
              <a:t>white marble.</a:t>
            </a:r>
          </a:p>
          <a:p>
            <a:pPr algn="just"/>
            <a:r>
              <a:rPr lang="en-US" sz="1600" dirty="0">
                <a:solidFill>
                  <a:srgbClr val="FFFFFF"/>
                </a:solidFill>
              </a:rPr>
              <a:t>Queen Elizabeth II is the owner of one of McDonald’s Restaurants</a:t>
            </a:r>
            <a:r>
              <a:rPr lang="pl-PL" sz="1600" dirty="0">
                <a:solidFill>
                  <a:srgbClr val="FFFFFF"/>
                </a:solidFill>
              </a:rPr>
              <a:t>, </a:t>
            </a:r>
            <a:r>
              <a:rPr lang="en-US" sz="1600" dirty="0">
                <a:solidFill>
                  <a:srgbClr val="FFFFFF"/>
                </a:solidFill>
              </a:rPr>
              <a:t>situated near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B</a:t>
            </a:r>
            <a:r>
              <a:rPr lang="pl-PL" sz="1600" dirty="0" err="1">
                <a:solidFill>
                  <a:srgbClr val="FFFFFF"/>
                </a:solidFill>
              </a:rPr>
              <a:t>uckingham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pl-PL" sz="1600" dirty="0" err="1">
                <a:solidFill>
                  <a:srgbClr val="FFFFFF"/>
                </a:solidFill>
              </a:rPr>
              <a:t>alace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endParaRPr lang="en-US" sz="1600" dirty="0">
              <a:solidFill>
                <a:srgbClr val="FFFFFF"/>
              </a:solidFill>
            </a:endParaRPr>
          </a:p>
          <a:p>
            <a:pPr algn="just"/>
            <a:r>
              <a:rPr lang="pl-PL" sz="1600" dirty="0">
                <a:solidFill>
                  <a:srgbClr val="FFFFFF"/>
                </a:solidFill>
              </a:rPr>
              <a:t>A</a:t>
            </a:r>
            <a:r>
              <a:rPr lang="en-US" sz="1600" dirty="0">
                <a:solidFill>
                  <a:srgbClr val="FFFFFF"/>
                </a:solidFill>
              </a:rPr>
              <a:t>bout 300 people are employed in B</a:t>
            </a:r>
            <a:r>
              <a:rPr lang="pl-PL" sz="1600" dirty="0" err="1">
                <a:solidFill>
                  <a:srgbClr val="FFFFFF"/>
                </a:solidFill>
              </a:rPr>
              <a:t>uckingham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r>
              <a:rPr lang="en-US" sz="1600" dirty="0">
                <a:solidFill>
                  <a:srgbClr val="FFFFFF"/>
                </a:solidFill>
              </a:rPr>
              <a:t>P</a:t>
            </a:r>
            <a:r>
              <a:rPr lang="pl-PL" sz="1600" dirty="0" err="1">
                <a:solidFill>
                  <a:srgbClr val="FFFFFF"/>
                </a:solidFill>
              </a:rPr>
              <a:t>alace</a:t>
            </a:r>
            <a:r>
              <a:rPr lang="pl-PL" sz="1600" dirty="0">
                <a:solidFill>
                  <a:srgbClr val="FFFFFF"/>
                </a:solidFill>
              </a:rPr>
              <a:t> </a:t>
            </a:r>
            <a:endParaRPr lang="pl-PL" dirty="0"/>
          </a:p>
        </p:txBody>
      </p:sp>
      <p:sp>
        <p:nvSpPr>
          <p:cNvPr id="4" name="Symbol zastępczy zawartości 3"/>
          <p:cNvSpPr txBox="1">
            <a:spLocks noGrp="1"/>
          </p:cNvSpPr>
          <p:nvPr>
            <p:ph idx="2"/>
          </p:nvPr>
        </p:nvSpPr>
        <p:spPr>
          <a:xfrm>
            <a:off x="4932040" y="1417640"/>
            <a:ext cx="4038603" cy="4963688"/>
          </a:xfrm>
        </p:spPr>
        <p:txBody>
          <a:bodyPr/>
          <a:lstStyle/>
          <a:p>
            <a:pPr marL="0" lvl="0" indent="0">
              <a:buNone/>
            </a:pPr>
            <a:r>
              <a:rPr lang="pl-PL" sz="1600" dirty="0">
                <a:solidFill>
                  <a:srgbClr val="FFFFFF"/>
                </a:solidFill>
              </a:rPr>
              <a:t>Śmigłowce mogą lądować  na terenie </a:t>
            </a:r>
            <a:r>
              <a:rPr lang="pl-PL" sz="1600" dirty="0" err="1">
                <a:solidFill>
                  <a:srgbClr val="FFFFFF"/>
                </a:solidFill>
              </a:rPr>
              <a:t>poisiadłości</a:t>
            </a:r>
            <a:r>
              <a:rPr lang="pl-PL" sz="1600" dirty="0">
                <a:solidFill>
                  <a:srgbClr val="FFFFFF"/>
                </a:solidFill>
              </a:rPr>
              <a:t> od 1953 roku </a:t>
            </a:r>
          </a:p>
          <a:p>
            <a:pPr marL="0" lvl="0" indent="0">
              <a:buNone/>
            </a:pPr>
            <a:r>
              <a:rPr lang="pl-PL" sz="1600" dirty="0">
                <a:solidFill>
                  <a:srgbClr val="FFFFFF"/>
                </a:solidFill>
              </a:rPr>
              <a:t>Edward VII (najstarszy syn królowej Wiktorii) był jedynym, który urodził  się i zmarł w Pałacu Buckingham . </a:t>
            </a:r>
          </a:p>
          <a:p>
            <a:pPr marL="0" lvl="0" indent="0">
              <a:buNone/>
            </a:pPr>
            <a:r>
              <a:rPr lang="pl-PL" sz="1600" dirty="0">
                <a:solidFill>
                  <a:srgbClr val="FFFFFF"/>
                </a:solidFill>
              </a:rPr>
              <a:t>Kaplica królowej została zniszczona przez niemieckie bomby podczas II wojny światowej </a:t>
            </a:r>
          </a:p>
          <a:p>
            <a:pPr marL="0" lvl="0" indent="0">
              <a:buNone/>
            </a:pPr>
            <a:r>
              <a:rPr lang="pl-PL" sz="1600" dirty="0">
                <a:solidFill>
                  <a:srgbClr val="FFFFFF"/>
                </a:solidFill>
              </a:rPr>
              <a:t>Słynny Pomnik Wiktorii został zaprojektowany i zbudowany w 1911 r. przez Thomasa Brocka realizującego ideę jej najstarszych wnuków: Jerzego V i Wilhelma II Hohenzollerna. Znajduje się przed Pałacem i jest wykonany z białego marmuru.</a:t>
            </a:r>
          </a:p>
          <a:p>
            <a:pPr marL="0" lvl="0" indent="0">
              <a:buNone/>
            </a:pPr>
            <a:r>
              <a:rPr lang="pl-PL" sz="1600" dirty="0">
                <a:solidFill>
                  <a:srgbClr val="FFFFFF"/>
                </a:solidFill>
              </a:rPr>
              <a:t>Królowa Elżbieta II jest właścicielem jednej z restauracji Mc Donalda położonej w pobliżu Pałacu Buckingham </a:t>
            </a:r>
          </a:p>
          <a:p>
            <a:pPr marL="0" lvl="0" indent="0">
              <a:buNone/>
            </a:pPr>
            <a:r>
              <a:rPr lang="pl-PL" sz="1600" dirty="0">
                <a:solidFill>
                  <a:srgbClr val="FFFFFF"/>
                </a:solidFill>
              </a:rPr>
              <a:t>W Pałacu Buckingham zatrudnionych jest około 300 osób.</a:t>
            </a:r>
          </a:p>
          <a:p>
            <a:pPr marL="0" lvl="0" indent="0">
              <a:buNone/>
            </a:pPr>
            <a:endParaRPr lang="pl-PL" dirty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000"/>
                            </p:stCondLst>
                            <p:childTnLst>
                              <p:par>
                                <p:cTn id="5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944572" y="740377"/>
            <a:ext cx="3996165" cy="2664113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95532" y="3429001"/>
            <a:ext cx="4149780" cy="3220964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7" name="Obraz 6" descr="Obraz zawierający trawa, niebo, zewnętrzne, budynek&#10;&#10;Opis wygenerowany automatycznie">
            <a:extLst>
              <a:ext uri="{FF2B5EF4-FFF2-40B4-BE49-F238E27FC236}">
                <a16:creationId xmlns:a16="http://schemas.microsoft.com/office/drawing/2014/main" id="{B3E4A236-7988-4C82-A248-3A9C5C9267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876737" y="3789221"/>
            <a:ext cx="4064000" cy="2820090"/>
          </a:xfrm>
          <a:prstGeom prst="rect">
            <a:avLst/>
          </a:prstGeom>
        </p:spPr>
      </p:pic>
      <p:pic>
        <p:nvPicPr>
          <p:cNvPr id="6" name="Obraz 5" descr="Obraz zawierający wewnątrz, czerwony, pomieszczenie, podłoże&#10;&#10;Opis wygenerowany automatycznie">
            <a:extLst>
              <a:ext uri="{FF2B5EF4-FFF2-40B4-BE49-F238E27FC236}">
                <a16:creationId xmlns:a16="http://schemas.microsoft.com/office/drawing/2014/main" id="{ED24D933-1C9F-4312-8DE0-A6A1891B99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3263" y="248689"/>
            <a:ext cx="4584762" cy="2964288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403648" y="1556792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5400" b="1" dirty="0" err="1"/>
              <a:t>Kensington</a:t>
            </a:r>
            <a:r>
              <a:rPr lang="pl-PL" sz="5400" b="1" dirty="0"/>
              <a:t> </a:t>
            </a:r>
            <a:r>
              <a:rPr lang="pl-PL" sz="5400" b="1" dirty="0" err="1"/>
              <a:t>Palace</a:t>
            </a:r>
            <a:endParaRPr lang="pl-PL" sz="5400" b="1" dirty="0"/>
          </a:p>
          <a:p>
            <a:pPr algn="ctr"/>
            <a:r>
              <a:rPr lang="pl-PL" sz="5400" b="1" dirty="0"/>
              <a:t>Pałac </a:t>
            </a:r>
            <a:r>
              <a:rPr lang="pl-PL" sz="5400" b="1" dirty="0" err="1"/>
              <a:t>Kensington</a:t>
            </a:r>
            <a:endParaRPr lang="pl-PL" sz="5400" b="1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79512" y="260649"/>
            <a:ext cx="4236802" cy="2448269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788027" y="276660"/>
            <a:ext cx="4176461" cy="2454377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539552" y="3212977"/>
            <a:ext cx="4824536" cy="3384374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5677473" y="2924946"/>
            <a:ext cx="2577071" cy="3865607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182358" y="1196752"/>
            <a:ext cx="4392488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It was the birthplace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and childhood home of Queen Victoria. </a:t>
            </a:r>
            <a:endParaRPr lang="pl-PL" sz="2200" dirty="0">
              <a:solidFill>
                <a:srgbClr val="FFFFFF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Today K</a:t>
            </a:r>
            <a:r>
              <a:rPr lang="pl-PL" sz="2200" dirty="0" err="1">
                <a:solidFill>
                  <a:srgbClr val="FFFFFF"/>
                </a:solidFill>
              </a:rPr>
              <a:t>ensington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Palace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 contains the offices and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is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the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London residence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of The Duke and Duchess of Cambridge as well as of Sussex</a:t>
            </a:r>
            <a:r>
              <a:rPr lang="pl-PL" sz="2200" dirty="0">
                <a:solidFill>
                  <a:srgbClr val="FFFFFF"/>
                </a:solidFill>
              </a:rPr>
              <a:t> and </a:t>
            </a:r>
            <a:r>
              <a:rPr lang="pl-PL" sz="2200" dirty="0" err="1">
                <a:solidFill>
                  <a:srgbClr val="FFFFFF"/>
                </a:solidFill>
              </a:rPr>
              <a:t>their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children</a:t>
            </a:r>
            <a:r>
              <a:rPr lang="en-US" sz="2200" dirty="0">
                <a:solidFill>
                  <a:srgbClr val="FFFFFF"/>
                </a:solidFill>
              </a:rPr>
              <a:t>. </a:t>
            </a:r>
            <a:endParaRPr lang="pl-PL" sz="2200" dirty="0">
              <a:solidFill>
                <a:srgbClr val="FFFFFF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Historic parts of Kensington Palace are open to the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public. </a:t>
            </a:r>
            <a:endParaRPr lang="pl-PL" sz="2200" dirty="0">
              <a:solidFill>
                <a:srgbClr val="FFFFFF"/>
              </a:solidFill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FFFFFF"/>
                </a:solidFill>
              </a:rPr>
              <a:t>Kensington Palace is also home to the Royal Ceremonial Dress Collection with items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dating from the 18 the century to the present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day</a:t>
            </a:r>
            <a:r>
              <a:rPr lang="en-US" sz="2200" dirty="0">
                <a:solidFill>
                  <a:srgbClr val="FFFFFF"/>
                </a:solidFill>
              </a:rPr>
              <a:t>. There is also </a:t>
            </a:r>
            <a:r>
              <a:rPr lang="pl-PL" sz="2200" dirty="0">
                <a:solidFill>
                  <a:srgbClr val="FFFFFF"/>
                </a:solidFill>
              </a:rPr>
              <a:t> a </a:t>
            </a:r>
            <a:r>
              <a:rPr lang="en-US" sz="2200" dirty="0">
                <a:solidFill>
                  <a:srgbClr val="FFFFFF"/>
                </a:solidFill>
              </a:rPr>
              <a:t>wedding </a:t>
            </a:r>
            <a:r>
              <a:rPr lang="pl-PL" sz="2200" dirty="0">
                <a:solidFill>
                  <a:srgbClr val="FFFFFF"/>
                </a:solidFill>
              </a:rPr>
              <a:t>dr</a:t>
            </a:r>
            <a:r>
              <a:rPr lang="en-US" sz="2200" dirty="0" err="1">
                <a:solidFill>
                  <a:srgbClr val="FFFFFF"/>
                </a:solidFill>
              </a:rPr>
              <a:t>ess</a:t>
            </a:r>
            <a:r>
              <a:rPr lang="en-US" sz="2200" dirty="0">
                <a:solidFill>
                  <a:srgbClr val="FFFFFF"/>
                </a:solidFill>
              </a:rPr>
              <a:t> of Princess Diana</a:t>
            </a:r>
          </a:p>
        </p:txBody>
      </p:sp>
      <p:sp>
        <p:nvSpPr>
          <p:cNvPr id="8" name="pole tekstowe 7">
            <a:extLst>
              <a:ext uri="{FF2B5EF4-FFF2-40B4-BE49-F238E27FC236}">
                <a16:creationId xmlns:a16="http://schemas.microsoft.com/office/drawing/2014/main" id="{BD9A75AA-4BFF-415D-A118-B65137B6CBB1}"/>
              </a:ext>
            </a:extLst>
          </p:cNvPr>
          <p:cNvSpPr txBox="1"/>
          <p:nvPr/>
        </p:nvSpPr>
        <p:spPr>
          <a:xfrm>
            <a:off x="1043608" y="332656"/>
            <a:ext cx="56166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 err="1">
                <a:solidFill>
                  <a:schemeClr val="bg1"/>
                </a:solidFill>
                <a:latin typeface="+mj-lt"/>
              </a:rPr>
              <a:t>Kensington</a:t>
            </a:r>
            <a:r>
              <a:rPr lang="pl-PL" sz="44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pl-PL" sz="4400" b="1" dirty="0" err="1">
                <a:solidFill>
                  <a:schemeClr val="bg1"/>
                </a:solidFill>
                <a:latin typeface="+mj-lt"/>
              </a:rPr>
              <a:t>Palace</a:t>
            </a:r>
            <a:endParaRPr lang="pl-PL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Obraz 9" descr="Obraz zawierający osoba&#10;&#10;Opis wygenerowany automatycznie">
            <a:extLst>
              <a:ext uri="{FF2B5EF4-FFF2-40B4-BE49-F238E27FC236}">
                <a16:creationId xmlns:a16="http://schemas.microsoft.com/office/drawing/2014/main" id="{D20A3BFC-8A83-46E5-ACE7-01A279E432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5580112" y="332656"/>
            <a:ext cx="3207628" cy="2880320"/>
          </a:xfrm>
          <a:prstGeom prst="rect">
            <a:avLst/>
          </a:prstGeom>
        </p:spPr>
      </p:pic>
      <p:pic>
        <p:nvPicPr>
          <p:cNvPr id="13" name="Obraz 12" descr="Obraz zawierający osoba, mężczyzna, odzież, zewnętrzne&#10;&#10;Opis wygenerowany automatycznie">
            <a:extLst>
              <a:ext uri="{FF2B5EF4-FFF2-40B4-BE49-F238E27FC236}">
                <a16:creationId xmlns:a16="http://schemas.microsoft.com/office/drawing/2014/main" id="{AA505C41-3393-4EDA-8920-EF633D107E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5580112" y="3429000"/>
            <a:ext cx="3207628" cy="30963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2"/>
          <p:cNvSpPr txBox="1">
            <a:spLocks noGrp="1"/>
          </p:cNvSpPr>
          <p:nvPr>
            <p:ph idx="1"/>
          </p:nvPr>
        </p:nvSpPr>
        <p:spPr>
          <a:xfrm>
            <a:off x="251520" y="944724"/>
            <a:ext cx="4752528" cy="5688632"/>
          </a:xfrm>
        </p:spPr>
        <p:txBody>
          <a:bodyPr/>
          <a:lstStyle/>
          <a:p>
            <a:pPr marL="0" lvl="0" indent="0">
              <a:buNone/>
            </a:pPr>
            <a:r>
              <a:rPr lang="pl-PL" sz="2200" dirty="0">
                <a:solidFill>
                  <a:srgbClr val="FFFFFF"/>
                </a:solidFill>
              </a:rPr>
              <a:t>Był miejscem narodzin i domem, w którym królowa Wiktoria spędziła dzieciństwo. </a:t>
            </a:r>
          </a:p>
          <a:p>
            <a:pPr marL="0" lvl="0" indent="0">
              <a:buNone/>
            </a:pPr>
            <a:r>
              <a:rPr lang="pl-PL" sz="2200" dirty="0">
                <a:solidFill>
                  <a:srgbClr val="FFFFFF"/>
                </a:solidFill>
              </a:rPr>
              <a:t>Dziś w Pałac </a:t>
            </a:r>
            <a:r>
              <a:rPr lang="pl-PL" sz="2200" dirty="0" err="1">
                <a:solidFill>
                  <a:srgbClr val="FFFFFF"/>
                </a:solidFill>
              </a:rPr>
              <a:t>Kensington</a:t>
            </a:r>
            <a:r>
              <a:rPr lang="pl-PL" sz="2200" dirty="0">
                <a:solidFill>
                  <a:srgbClr val="FFFFFF"/>
                </a:solidFill>
              </a:rPr>
              <a:t> znajdują się biura i Londyńskie rezydencje księcia i księżnej z Cambridge oraz księcia i księżnej Sussex i ich dzieci. </a:t>
            </a:r>
          </a:p>
          <a:p>
            <a:pPr marL="0" lvl="0" indent="0">
              <a:buNone/>
            </a:pPr>
            <a:r>
              <a:rPr lang="pl-PL" sz="2200" dirty="0">
                <a:solidFill>
                  <a:srgbClr val="FFFFFF"/>
                </a:solidFill>
              </a:rPr>
              <a:t>Historyczne części  </a:t>
            </a:r>
            <a:r>
              <a:rPr lang="pl-PL" sz="2200" dirty="0" err="1">
                <a:solidFill>
                  <a:srgbClr val="FFFFFF"/>
                </a:solidFill>
              </a:rPr>
              <a:t>pałącu</a:t>
            </a:r>
            <a:r>
              <a:rPr lang="pl-PL" sz="2200" dirty="0">
                <a:solidFill>
                  <a:srgbClr val="FFFFFF"/>
                </a:solidFill>
              </a:rPr>
              <a:t> są otwarte dla zwiedzających.</a:t>
            </a:r>
          </a:p>
          <a:p>
            <a:pPr marL="0" lvl="0" indent="0">
              <a:buNone/>
            </a:pPr>
            <a:r>
              <a:rPr lang="pl-PL" sz="2200" dirty="0" err="1">
                <a:solidFill>
                  <a:srgbClr val="FFFFFF"/>
                </a:solidFill>
              </a:rPr>
              <a:t>Kensington</a:t>
            </a:r>
            <a:r>
              <a:rPr lang="pl-PL" sz="2200" dirty="0">
                <a:solidFill>
                  <a:srgbClr val="FFFFFF"/>
                </a:solidFill>
              </a:rPr>
              <a:t> jest również domem Królewskiej Kolekcji Ubiorów Uroczystych z przedmiotami od XVIII wieku do dnia dzisiejszego.  M.in. Jest tam suknia ślubna księżniczki Diany. </a:t>
            </a:r>
            <a:endParaRPr lang="pl-PL" sz="2200" dirty="0"/>
          </a:p>
          <a:p>
            <a:pPr lvl="0"/>
            <a:endParaRPr lang="pl-PL" dirty="0"/>
          </a:p>
        </p:txBody>
      </p:sp>
      <p:pic>
        <p:nvPicPr>
          <p:cNvPr id="7" name="Symbol zastępczy zawartości 6" descr="Obraz zawierający czerwony&#10;&#10;Opis wygenerowany automatycznie">
            <a:extLst>
              <a:ext uri="{FF2B5EF4-FFF2-40B4-BE49-F238E27FC236}">
                <a16:creationId xmlns:a16="http://schemas.microsoft.com/office/drawing/2014/main" id="{0F04053E-F9A5-4973-A844-6C63A3AFA1BA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64088" y="404664"/>
            <a:ext cx="3288822" cy="3024336"/>
          </a:xfrm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37CC91B2-A301-410E-8848-EE2B3767D2C1}"/>
              </a:ext>
            </a:extLst>
          </p:cNvPr>
          <p:cNvSpPr txBox="1"/>
          <p:nvPr/>
        </p:nvSpPr>
        <p:spPr>
          <a:xfrm>
            <a:off x="467544" y="260648"/>
            <a:ext cx="432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4400" b="1" dirty="0">
                <a:solidFill>
                  <a:schemeClr val="bg1"/>
                </a:solidFill>
                <a:latin typeface="+mj-lt"/>
              </a:rPr>
              <a:t>Pałac </a:t>
            </a:r>
            <a:r>
              <a:rPr lang="pl-PL" sz="4400" b="1" dirty="0" err="1">
                <a:solidFill>
                  <a:schemeClr val="bg1"/>
                </a:solidFill>
                <a:latin typeface="+mj-lt"/>
              </a:rPr>
              <a:t>Kensington</a:t>
            </a:r>
            <a:endParaRPr lang="pl-PL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1" name="Obraz 10" descr="Obraz zawierający osoba, mundur wojskowy, odzież, wojskowy&#10;&#10;Opis wygenerowany automatycznie">
            <a:extLst>
              <a:ext uri="{FF2B5EF4-FFF2-40B4-BE49-F238E27FC236}">
                <a16:creationId xmlns:a16="http://schemas.microsoft.com/office/drawing/2014/main" id="{3C1E90D5-9DD8-4465-8B38-003E0CC644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788024" y="3609800"/>
            <a:ext cx="4264746" cy="302433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40"/>
            <a:ext cx="8229600" cy="994120"/>
          </a:xfrm>
        </p:spPr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The </a:t>
            </a:r>
            <a:r>
              <a:rPr lang="pl-PL" b="1" dirty="0" err="1">
                <a:solidFill>
                  <a:schemeClr val="bg1"/>
                </a:solidFill>
              </a:rPr>
              <a:t>history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sz="2200" dirty="0" err="1">
                <a:solidFill>
                  <a:srgbClr val="FFFFFF"/>
                </a:solidFill>
              </a:rPr>
              <a:t>Kensington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Palace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was built in 1605</a:t>
            </a:r>
            <a:r>
              <a:rPr lang="pl-PL" sz="2200" dirty="0">
                <a:solidFill>
                  <a:srgbClr val="FFFFFF"/>
                </a:solidFill>
              </a:rPr>
              <a:t>. </a:t>
            </a:r>
          </a:p>
          <a:p>
            <a:r>
              <a:rPr lang="en-US" sz="2200" dirty="0">
                <a:solidFill>
                  <a:srgbClr val="FFFFFF"/>
                </a:solidFill>
              </a:rPr>
              <a:t>In 1689 William III </a:t>
            </a:r>
            <a:r>
              <a:rPr lang="pl-PL" sz="2200" dirty="0">
                <a:solidFill>
                  <a:srgbClr val="FFFFFF"/>
                </a:solidFill>
              </a:rPr>
              <a:t>of Orange </a:t>
            </a:r>
            <a:r>
              <a:rPr lang="en-US" sz="2200" dirty="0">
                <a:solidFill>
                  <a:srgbClr val="FFFFFF"/>
                </a:solidFill>
              </a:rPr>
              <a:t>bought the Jacobean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mansion</a:t>
            </a:r>
            <a:r>
              <a:rPr lang="pl-PL" sz="2200" dirty="0">
                <a:solidFill>
                  <a:srgbClr val="FFFFFF"/>
                </a:solidFill>
              </a:rPr>
              <a:t>, 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Kensington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Palace</a:t>
            </a:r>
            <a:r>
              <a:rPr lang="pl-PL" sz="2200" dirty="0">
                <a:solidFill>
                  <a:srgbClr val="FFFFFF"/>
                </a:solidFill>
              </a:rPr>
              <a:t>, </a:t>
            </a:r>
            <a:r>
              <a:rPr lang="en-US" sz="2200" dirty="0">
                <a:solidFill>
                  <a:srgbClr val="FFFFFF"/>
                </a:solidFill>
              </a:rPr>
              <a:t>from his secretary of State – the Earl of Nottingham.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The</a:t>
            </a:r>
            <a:r>
              <a:rPr lang="pl-PL" sz="2200" dirty="0">
                <a:solidFill>
                  <a:srgbClr val="FFFFFF"/>
                </a:solidFill>
              </a:rPr>
              <a:t> king </a:t>
            </a:r>
            <a:r>
              <a:rPr lang="pl-PL" sz="2200" dirty="0" err="1">
                <a:solidFill>
                  <a:srgbClr val="FFFFFF"/>
                </a:solidFill>
              </a:rPr>
              <a:t>suffered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from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asthma</a:t>
            </a:r>
            <a:r>
              <a:rPr lang="pl-PL" sz="2200" dirty="0">
                <a:solidFill>
                  <a:srgbClr val="FFFFFF"/>
                </a:solidFill>
              </a:rPr>
              <a:t> and </a:t>
            </a:r>
            <a:r>
              <a:rPr lang="pl-PL" sz="2200" dirty="0" err="1">
                <a:solidFill>
                  <a:srgbClr val="FFFFFF"/>
                </a:solidFill>
              </a:rPr>
              <a:t>needed</a:t>
            </a:r>
            <a:r>
              <a:rPr lang="pl-PL" sz="2200" dirty="0">
                <a:solidFill>
                  <a:srgbClr val="FFFFFF"/>
                </a:solidFill>
              </a:rPr>
              <a:t> a place far </a:t>
            </a:r>
            <a:r>
              <a:rPr lang="pl-PL" sz="2200" dirty="0" err="1">
                <a:solidFill>
                  <a:srgbClr val="FFFFFF"/>
                </a:solidFill>
              </a:rPr>
              <a:t>from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the</a:t>
            </a:r>
            <a:r>
              <a:rPr lang="pl-PL" sz="2200" dirty="0">
                <a:solidFill>
                  <a:srgbClr val="FFFFFF"/>
                </a:solidFill>
              </a:rPr>
              <a:t> city </a:t>
            </a:r>
            <a:r>
              <a:rPr lang="pl-PL" sz="2200" dirty="0" err="1">
                <a:solidFill>
                  <a:srgbClr val="FFFFFF"/>
                </a:solidFill>
              </a:rPr>
              <a:t>centre</a:t>
            </a:r>
            <a:r>
              <a:rPr lang="pl-PL" sz="2200" dirty="0">
                <a:solidFill>
                  <a:srgbClr val="FFFFFF"/>
                </a:solidFill>
              </a:rPr>
              <a:t>.</a:t>
            </a:r>
          </a:p>
          <a:p>
            <a:r>
              <a:rPr lang="en-US" sz="2200" dirty="0" err="1">
                <a:solidFill>
                  <a:srgbClr val="FFFFFF"/>
                </a:solidFill>
              </a:rPr>
              <a:t>Christoper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Wren – the famous architect extended and improved the house. </a:t>
            </a:r>
            <a:endParaRPr lang="pl-PL" sz="2200" dirty="0"/>
          </a:p>
          <a:p>
            <a:endParaRPr lang="pl-PL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B38D16A-7A90-4104-AF9C-3CE3A5141F33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788024" y="1170779"/>
            <a:ext cx="4038600" cy="2692400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7" name="Obraz 6" descr="Obraz zawierający drzewo, zewnętrzne, niebo, trawa&#10;&#10;Opis wygenerowany automatycznie">
            <a:extLst>
              <a:ext uri="{FF2B5EF4-FFF2-40B4-BE49-F238E27FC236}">
                <a16:creationId xmlns:a16="http://schemas.microsoft.com/office/drawing/2014/main" id="{C38BB8F3-F921-4162-B128-D7DEB60B99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788024" y="4005064"/>
            <a:ext cx="4038600" cy="2578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 descr="Obraz zawierający budynek, osoba, podłoże&#10;&#10;Opis wygenerowany automatycznie">
            <a:extLst>
              <a:ext uri="{FF2B5EF4-FFF2-40B4-BE49-F238E27FC236}">
                <a16:creationId xmlns:a16="http://schemas.microsoft.com/office/drawing/2014/main" id="{9208222A-BE8E-4F45-9695-85D9210709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33397" y="999380"/>
            <a:ext cx="2598443" cy="3168005"/>
          </a:xfrm>
        </p:spPr>
      </p:pic>
      <p:sp>
        <p:nvSpPr>
          <p:cNvPr id="4" name="Symbol zastępczy zawartości 3"/>
          <p:cNvSpPr>
            <a:spLocks noGrp="1"/>
          </p:cNvSpPr>
          <p:nvPr>
            <p:ph idx="2"/>
          </p:nvPr>
        </p:nvSpPr>
        <p:spPr>
          <a:xfrm>
            <a:off x="5459008" y="1049383"/>
            <a:ext cx="3462539" cy="5184576"/>
          </a:xfrm>
        </p:spPr>
        <p:txBody>
          <a:bodyPr/>
          <a:lstStyle/>
          <a:p>
            <a:r>
              <a:rPr lang="pl-PL" sz="2200" dirty="0">
                <a:solidFill>
                  <a:srgbClr val="FFFFFF"/>
                </a:solidFill>
              </a:rPr>
              <a:t>Pałac </a:t>
            </a:r>
            <a:r>
              <a:rPr lang="pl-PL" sz="2200" dirty="0" err="1">
                <a:solidFill>
                  <a:srgbClr val="FFFFFF"/>
                </a:solidFill>
              </a:rPr>
              <a:t>Kensington</a:t>
            </a:r>
            <a:r>
              <a:rPr lang="pl-PL" sz="2200" dirty="0">
                <a:solidFill>
                  <a:srgbClr val="FFFFFF"/>
                </a:solidFill>
              </a:rPr>
              <a:t> zbudowano w 1605r.</a:t>
            </a:r>
          </a:p>
          <a:p>
            <a:r>
              <a:rPr lang="pl-PL" sz="2200" dirty="0">
                <a:solidFill>
                  <a:srgbClr val="FFFFFF"/>
                </a:solidFill>
              </a:rPr>
              <a:t>W 1689 r. Wilhelm III Orański odkupił </a:t>
            </a:r>
            <a:r>
              <a:rPr lang="pl-PL" sz="2200" dirty="0" err="1">
                <a:solidFill>
                  <a:srgbClr val="FFFFFF"/>
                </a:solidFill>
              </a:rPr>
              <a:t>Jacobiański</a:t>
            </a:r>
            <a:r>
              <a:rPr lang="pl-PL" sz="2200" dirty="0">
                <a:solidFill>
                  <a:srgbClr val="FFFFFF"/>
                </a:solidFill>
              </a:rPr>
              <a:t> dwór od swojego sekretarza stanu - hrabiego Nottingham. Król cierpiał na astmę i potrzebował miejsca oddalonego od centrum miasta.</a:t>
            </a:r>
          </a:p>
          <a:p>
            <a:r>
              <a:rPr lang="pl-PL" sz="2200" dirty="0">
                <a:solidFill>
                  <a:srgbClr val="FFFFFF"/>
                </a:solidFill>
              </a:rPr>
              <a:t> Krzysztof </a:t>
            </a:r>
            <a:r>
              <a:rPr lang="pl-PL" sz="2200" dirty="0" err="1">
                <a:solidFill>
                  <a:srgbClr val="FFFFFF"/>
                </a:solidFill>
              </a:rPr>
              <a:t>Wren</a:t>
            </a:r>
            <a:r>
              <a:rPr lang="pl-PL" sz="2200" dirty="0">
                <a:solidFill>
                  <a:srgbClr val="FFFFFF"/>
                </a:solidFill>
              </a:rPr>
              <a:t> - słynny architekt, rozbudował i udoskonalił dom.</a:t>
            </a:r>
            <a:endParaRPr lang="pl-PL" sz="2200" dirty="0"/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3BA48E1-C485-4334-A9BE-4D71F48AA93B}"/>
              </a:ext>
            </a:extLst>
          </p:cNvPr>
          <p:cNvSpPr txBox="1"/>
          <p:nvPr/>
        </p:nvSpPr>
        <p:spPr>
          <a:xfrm>
            <a:off x="683568" y="257453"/>
            <a:ext cx="777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  <a:latin typeface="+mj-lt"/>
              </a:rPr>
              <a:t>Historia pałacu</a:t>
            </a:r>
          </a:p>
          <a:p>
            <a:pPr algn="ctr"/>
            <a:endParaRPr lang="pl-PL" sz="4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90CAA0D5-8AF4-4DB3-9B0E-E8E0D219BA9B}"/>
              </a:ext>
            </a:extLst>
          </p:cNvPr>
          <p:cNvSpPr txBox="1"/>
          <p:nvPr/>
        </p:nvSpPr>
        <p:spPr>
          <a:xfrm>
            <a:off x="304517" y="4183903"/>
            <a:ext cx="30562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 err="1">
                <a:solidFill>
                  <a:schemeClr val="bg1"/>
                </a:solidFill>
              </a:rPr>
              <a:t>Wilhem</a:t>
            </a:r>
            <a:r>
              <a:rPr lang="pl-PL" sz="1600" b="1" dirty="0">
                <a:solidFill>
                  <a:schemeClr val="bg1"/>
                </a:solidFill>
              </a:rPr>
              <a:t> III Orański</a:t>
            </a:r>
          </a:p>
        </p:txBody>
      </p:sp>
      <p:pic>
        <p:nvPicPr>
          <p:cNvPr id="9" name="Obraz 8" descr="Obraz zawierający osoba, mężczyzna, budynek, odzież&#10;&#10;Opis wygenerowany automatycznie">
            <a:extLst>
              <a:ext uri="{FF2B5EF4-FFF2-40B4-BE49-F238E27FC236}">
                <a16:creationId xmlns:a16="http://schemas.microsoft.com/office/drawing/2014/main" id="{0235EC47-EE89-49E3-B5A3-551D219369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218162" y="3428999"/>
            <a:ext cx="2289942" cy="3171547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13BA87F4-CBC5-46EA-949B-FA594F8A553F}"/>
              </a:ext>
            </a:extLst>
          </p:cNvPr>
          <p:cNvSpPr txBox="1"/>
          <p:nvPr/>
        </p:nvSpPr>
        <p:spPr>
          <a:xfrm>
            <a:off x="891488" y="6078176"/>
            <a:ext cx="2794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600" b="1" dirty="0">
                <a:solidFill>
                  <a:schemeClr val="bg1"/>
                </a:solidFill>
              </a:rPr>
              <a:t>Christopher </a:t>
            </a:r>
            <a:r>
              <a:rPr lang="pl-PL" sz="1600" b="1" dirty="0" err="1">
                <a:solidFill>
                  <a:schemeClr val="bg1"/>
                </a:solidFill>
              </a:rPr>
              <a:t>Wren</a:t>
            </a:r>
            <a:endParaRPr lang="pl-PL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3073BDF-A096-4494-BBB1-1363D7D320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576" y="764704"/>
            <a:ext cx="8229600" cy="1612776"/>
          </a:xfrm>
        </p:spPr>
        <p:txBody>
          <a:bodyPr/>
          <a:lstStyle/>
          <a:p>
            <a:pPr marL="0" indent="0" algn="ctr">
              <a:buNone/>
            </a:pPr>
            <a:r>
              <a:rPr lang="pl-PL" sz="4400" b="1" dirty="0">
                <a:solidFill>
                  <a:schemeClr val="tx1"/>
                </a:solidFill>
              </a:rPr>
              <a:t>Buckingham </a:t>
            </a:r>
            <a:r>
              <a:rPr lang="pl-PL" sz="4400" b="1" dirty="0" err="1">
                <a:solidFill>
                  <a:schemeClr val="tx1"/>
                </a:solidFill>
              </a:rPr>
              <a:t>Palace</a:t>
            </a:r>
            <a:br>
              <a:rPr lang="pl-PL" sz="4400" b="1" dirty="0">
                <a:solidFill>
                  <a:schemeClr val="tx1"/>
                </a:solidFill>
              </a:rPr>
            </a:br>
            <a:r>
              <a:rPr lang="pl-PL" sz="4400" b="1" dirty="0">
                <a:solidFill>
                  <a:schemeClr val="tx1"/>
                </a:solidFill>
              </a:rPr>
              <a:t>Pałac Buckingham</a:t>
            </a:r>
            <a:endParaRPr lang="pl-PL" sz="4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46607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The </a:t>
            </a:r>
            <a:r>
              <a:rPr lang="pl-PL" b="1" dirty="0" err="1">
                <a:solidFill>
                  <a:schemeClr val="bg1"/>
                </a:solidFill>
              </a:rPr>
              <a:t>Kensington</a:t>
            </a:r>
            <a:r>
              <a:rPr lang="pl-PL" b="1" dirty="0">
                <a:solidFill>
                  <a:schemeClr val="bg1"/>
                </a:solidFill>
              </a:rPr>
              <a:t> Gardens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251520" y="1600200"/>
            <a:ext cx="4244283" cy="4709120"/>
          </a:xfrm>
        </p:spPr>
        <p:txBody>
          <a:bodyPr/>
          <a:lstStyle/>
          <a:p>
            <a:r>
              <a:rPr lang="pl-PL" sz="2200" dirty="0" err="1">
                <a:solidFill>
                  <a:srgbClr val="FFFFFF"/>
                </a:solidFill>
              </a:rPr>
              <a:t>Kensington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Palace</a:t>
            </a:r>
            <a:r>
              <a:rPr lang="en-US" sz="2200" dirty="0">
                <a:solidFill>
                  <a:srgbClr val="FFFFFF"/>
                </a:solidFill>
              </a:rPr>
              <a:t> is situated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next to the west side of Hyde Park. </a:t>
            </a:r>
            <a:endParaRPr lang="pl-PL" sz="2200" dirty="0">
              <a:solidFill>
                <a:srgbClr val="FFFFFF"/>
              </a:solidFill>
            </a:endParaRPr>
          </a:p>
          <a:p>
            <a:r>
              <a:rPr lang="pl-PL" sz="2200" dirty="0">
                <a:solidFill>
                  <a:srgbClr val="FFFFFF"/>
                </a:solidFill>
              </a:rPr>
              <a:t>K</a:t>
            </a:r>
            <a:r>
              <a:rPr lang="en-US" sz="2200" dirty="0" err="1">
                <a:solidFill>
                  <a:srgbClr val="FFFFFF"/>
                </a:solidFill>
              </a:rPr>
              <a:t>ensington</a:t>
            </a:r>
            <a:r>
              <a:rPr lang="en-US" sz="2200" dirty="0">
                <a:solidFill>
                  <a:srgbClr val="FFFFFF"/>
                </a:solidFill>
              </a:rPr>
              <a:t> Gardens </a:t>
            </a:r>
            <a:r>
              <a:rPr lang="pl-PL" sz="2200" dirty="0">
                <a:solidFill>
                  <a:srgbClr val="FFFFFF"/>
                </a:solidFill>
              </a:rPr>
              <a:t>, </a:t>
            </a:r>
            <a:r>
              <a:rPr lang="pl-PL" sz="2200" dirty="0" err="1">
                <a:solidFill>
                  <a:srgbClr val="FFFFFF"/>
                </a:solidFill>
              </a:rPr>
              <a:t>which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are</a:t>
            </a:r>
            <a:r>
              <a:rPr lang="en-US" sz="2200" dirty="0">
                <a:solidFill>
                  <a:srgbClr val="FFFFFF"/>
                </a:solidFill>
              </a:rPr>
              <a:t> </a:t>
            </a:r>
            <a:r>
              <a:rPr lang="pl-PL" sz="2200" dirty="0">
                <a:solidFill>
                  <a:srgbClr val="FFFFFF"/>
                </a:solidFill>
              </a:rPr>
              <a:t>b</a:t>
            </a:r>
            <a:r>
              <a:rPr lang="en-US" sz="2200" dirty="0" err="1">
                <a:solidFill>
                  <a:srgbClr val="FFFFFF"/>
                </a:solidFill>
              </a:rPr>
              <a:t>etween</a:t>
            </a:r>
            <a:r>
              <a:rPr lang="en-US" sz="2200" dirty="0">
                <a:solidFill>
                  <a:srgbClr val="FFFFFF"/>
                </a:solidFill>
              </a:rPr>
              <a:t> the Palace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and Hyde Park</a:t>
            </a:r>
            <a:r>
              <a:rPr lang="pl-PL" sz="2200" dirty="0">
                <a:solidFill>
                  <a:srgbClr val="FFFFFF"/>
                </a:solidFill>
              </a:rPr>
              <a:t>,</a:t>
            </a:r>
            <a:r>
              <a:rPr lang="en-US" sz="2200" dirty="0">
                <a:solidFill>
                  <a:srgbClr val="FFFFFF"/>
                </a:solidFill>
              </a:rPr>
              <a:t> were released to the public in 1841</a:t>
            </a:r>
            <a:r>
              <a:rPr lang="pl-PL" sz="2200" dirty="0">
                <a:solidFill>
                  <a:srgbClr val="FFFFFF"/>
                </a:solidFill>
              </a:rPr>
              <a:t>.</a:t>
            </a:r>
          </a:p>
          <a:p>
            <a:r>
              <a:rPr lang="en-US" sz="2200" dirty="0">
                <a:solidFill>
                  <a:srgbClr val="FFFFFF"/>
                </a:solidFill>
              </a:rPr>
              <a:t>There are a lot of monuments 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there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such as </a:t>
            </a:r>
            <a:r>
              <a:rPr lang="pl-PL" sz="2200" dirty="0">
                <a:solidFill>
                  <a:srgbClr val="FFFFFF"/>
                </a:solidFill>
              </a:rPr>
              <a:t>a </a:t>
            </a:r>
            <a:r>
              <a:rPr lang="pl-PL" sz="2200" dirty="0" err="1">
                <a:solidFill>
                  <a:srgbClr val="FFFFFF"/>
                </a:solidFill>
              </a:rPr>
              <a:t>figure</a:t>
            </a:r>
            <a:r>
              <a:rPr lang="pl-PL" sz="2200" dirty="0">
                <a:solidFill>
                  <a:srgbClr val="FFFFFF"/>
                </a:solidFill>
              </a:rPr>
              <a:t> of </a:t>
            </a:r>
            <a:r>
              <a:rPr lang="en-US" sz="2200" dirty="0">
                <a:solidFill>
                  <a:srgbClr val="FFFFFF"/>
                </a:solidFill>
              </a:rPr>
              <a:t>Peter Pan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pl-PL" sz="2200" dirty="0" err="1">
                <a:solidFill>
                  <a:srgbClr val="FFFFFF"/>
                </a:solidFill>
              </a:rPr>
              <a:t>or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Henry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Moore’s Arch. </a:t>
            </a:r>
            <a:endParaRPr lang="pl-PL" sz="2200" dirty="0">
              <a:solidFill>
                <a:srgbClr val="FFFFFF"/>
              </a:solidFill>
            </a:endParaRPr>
          </a:p>
          <a:p>
            <a:r>
              <a:rPr lang="en-US" sz="2200" dirty="0">
                <a:solidFill>
                  <a:srgbClr val="FFFFFF"/>
                </a:solidFill>
              </a:rPr>
              <a:t>The Serpentine – an artificial lake ( created in 1730 ) is a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place for swimming and </a:t>
            </a:r>
            <a:r>
              <a:rPr lang="pl-PL" sz="2200" dirty="0">
                <a:solidFill>
                  <a:srgbClr val="FFFFFF"/>
                </a:solidFill>
              </a:rPr>
              <a:t>k</a:t>
            </a:r>
            <a:r>
              <a:rPr lang="en-US" sz="2200" dirty="0" err="1">
                <a:solidFill>
                  <a:srgbClr val="FFFFFF"/>
                </a:solidFill>
              </a:rPr>
              <a:t>ayaking</a:t>
            </a:r>
            <a:r>
              <a:rPr lang="en-US" sz="2200" dirty="0">
                <a:solidFill>
                  <a:srgbClr val="FFFFFF"/>
                </a:solidFill>
              </a:rPr>
              <a:t> in the centre of London.</a:t>
            </a:r>
            <a:endParaRPr lang="pl-PL" sz="2200" dirty="0"/>
          </a:p>
        </p:txBody>
      </p:sp>
      <p:pic>
        <p:nvPicPr>
          <p:cNvPr id="6" name="Symbol zastępczy zawartości 5" descr="Obraz zawierający trawa, drzewo, zewnętrzne, niebo&#10;&#10;Opis wygenerowany automatycznie">
            <a:extLst>
              <a:ext uri="{FF2B5EF4-FFF2-40B4-BE49-F238E27FC236}">
                <a16:creationId xmlns:a16="http://schemas.microsoft.com/office/drawing/2014/main" id="{5A59B9BF-BE18-465E-957F-CF15BAF12134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0" y="1700808"/>
            <a:ext cx="4320480" cy="4709120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BC99D48-026C-4E11-A11A-CC395EB0E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Ogrody </a:t>
            </a:r>
            <a:r>
              <a:rPr lang="pl-PL" b="1" dirty="0" err="1">
                <a:solidFill>
                  <a:schemeClr val="bg1"/>
                </a:solidFill>
              </a:rPr>
              <a:t>Kensington</a:t>
            </a:r>
            <a:endParaRPr lang="pl-PL" b="1" dirty="0">
              <a:solidFill>
                <a:schemeClr val="bg1"/>
              </a:solidFill>
            </a:endParaRPr>
          </a:p>
        </p:txBody>
      </p:sp>
      <p:pic>
        <p:nvPicPr>
          <p:cNvPr id="6" name="Symbol zastępczy zawartości 5" descr="Obraz zawierający niebo, zewnętrzne, drzewo&#10;&#10;Opis wygenerowany automatycznie">
            <a:extLst>
              <a:ext uri="{FF2B5EF4-FFF2-40B4-BE49-F238E27FC236}">
                <a16:creationId xmlns:a16="http://schemas.microsoft.com/office/drawing/2014/main" id="{7899D141-270A-4FD3-B2E9-04F9AA801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11560" y="1424140"/>
            <a:ext cx="3394472" cy="4525963"/>
          </a:xfrm>
        </p:spPr>
      </p:pic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48D8D55A-D635-44A5-8FF9-94484842C15D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4572000" y="1234279"/>
            <a:ext cx="4464496" cy="5257800"/>
          </a:xfrm>
        </p:spPr>
        <p:txBody>
          <a:bodyPr/>
          <a:lstStyle/>
          <a:p>
            <a:pPr lvl="0"/>
            <a:r>
              <a:rPr lang="pl-PL" sz="2200" dirty="0">
                <a:solidFill>
                  <a:srgbClr val="FFFFFF"/>
                </a:solidFill>
              </a:rPr>
              <a:t>Pałac </a:t>
            </a:r>
            <a:r>
              <a:rPr lang="pl-PL" sz="2200" dirty="0" err="1">
                <a:solidFill>
                  <a:srgbClr val="FFFFFF"/>
                </a:solidFill>
              </a:rPr>
              <a:t>Kensington</a:t>
            </a:r>
            <a:r>
              <a:rPr lang="pl-PL" sz="2200" dirty="0">
                <a:solidFill>
                  <a:srgbClr val="FFFFFF"/>
                </a:solidFill>
              </a:rPr>
              <a:t> znajduje się obok zachodniej strony Hyde Parku. </a:t>
            </a:r>
          </a:p>
          <a:p>
            <a:pPr lvl="0"/>
            <a:r>
              <a:rPr lang="pl-PL" sz="2200" dirty="0">
                <a:solidFill>
                  <a:srgbClr val="FFFFFF"/>
                </a:solidFill>
              </a:rPr>
              <a:t>Ogrody </a:t>
            </a:r>
            <a:r>
              <a:rPr lang="pl-PL" sz="2200" dirty="0" err="1">
                <a:solidFill>
                  <a:srgbClr val="FFFFFF"/>
                </a:solidFill>
              </a:rPr>
              <a:t>Kensington</a:t>
            </a:r>
            <a:r>
              <a:rPr lang="pl-PL" sz="2200" dirty="0">
                <a:solidFill>
                  <a:srgbClr val="FFFFFF"/>
                </a:solidFill>
              </a:rPr>
              <a:t>, które znajdują się między Pałacem i Hyde Parkiem, zostały udostępnione do użytku publicznego w 1841 r. </a:t>
            </a:r>
          </a:p>
          <a:p>
            <a:pPr lvl="0"/>
            <a:r>
              <a:rPr lang="pl-PL" sz="2200" dirty="0">
                <a:solidFill>
                  <a:srgbClr val="FFFFFF"/>
                </a:solidFill>
              </a:rPr>
              <a:t>Jest tu wiele pomników, takich jak figura Piotrusia Pana czy Łuk Henryk Moore‘a. </a:t>
            </a:r>
          </a:p>
          <a:p>
            <a:pPr lvl="0"/>
            <a:r>
              <a:rPr lang="pl-PL" sz="2200" dirty="0">
                <a:solidFill>
                  <a:srgbClr val="FFFFFF"/>
                </a:solidFill>
              </a:rPr>
              <a:t>Serpentyna - sztuczne jezioro (utworzone w 1730 r. ) jest miejscem do pływania i  kajakowania w centrum Londynu.</a:t>
            </a: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32756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 descr="Obraz zawierający woda, zewnętrzne, drzewo, łódź&#10;&#10;Opis wygenerowany automatycznie">
            <a:extLst>
              <a:ext uri="{FF2B5EF4-FFF2-40B4-BE49-F238E27FC236}">
                <a16:creationId xmlns:a16="http://schemas.microsoft.com/office/drawing/2014/main" id="{E0BEE0D9-0678-4E9D-9C3E-163C9EA627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1520" y="332656"/>
            <a:ext cx="4680520" cy="2880320"/>
          </a:xfrm>
          <a:prstGeom prst="rect">
            <a:avLst/>
          </a:prstGeom>
        </p:spPr>
      </p:pic>
      <p:pic>
        <p:nvPicPr>
          <p:cNvPr id="9" name="Obraz 8" descr="Obraz zawierający drzewo, zewnętrzne, roślina, skała&#10;&#10;Opis wygenerowany automatycznie">
            <a:extLst>
              <a:ext uri="{FF2B5EF4-FFF2-40B4-BE49-F238E27FC236}">
                <a16:creationId xmlns:a16="http://schemas.microsoft.com/office/drawing/2014/main" id="{8D8B5860-A10B-4318-9AE0-DBF13C04F5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5508104" y="332657"/>
            <a:ext cx="3384376" cy="6192688"/>
          </a:xfrm>
          <a:prstGeom prst="rect">
            <a:avLst/>
          </a:prstGeom>
        </p:spPr>
      </p:pic>
      <p:pic>
        <p:nvPicPr>
          <p:cNvPr id="12" name="Obraz 11" descr="Obraz zawierający trawa, zewnętrzne, niebo, budynek&#10;&#10;Opis wygenerowany automatycznie">
            <a:extLst>
              <a:ext uri="{FF2B5EF4-FFF2-40B4-BE49-F238E27FC236}">
                <a16:creationId xmlns:a16="http://schemas.microsoft.com/office/drawing/2014/main" id="{A9394C44-2D12-490D-A791-06433ADB27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51520" y="3428999"/>
            <a:ext cx="5040560" cy="3060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250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1487080" y="548680"/>
            <a:ext cx="6169840" cy="1754326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0" i="0" u="none" strike="noStrike" kern="1200" cap="none" spc="0" baseline="0" dirty="0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uFillTx/>
                <a:latin typeface="Calibri"/>
              </a:rPr>
              <a:t>The end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5400" b="0" i="0" u="none" strike="noStrike" kern="1200" cap="none" spc="0" baseline="0" dirty="0" err="1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uFillTx/>
                <a:latin typeface="Calibri"/>
              </a:rPr>
              <a:t>Than</a:t>
            </a:r>
            <a:r>
              <a:rPr lang="pl-PL" sz="5400" kern="0" dirty="0" err="1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latin typeface="Calibri"/>
              </a:rPr>
              <a:t>k</a:t>
            </a:r>
            <a:r>
              <a:rPr lang="pl-PL" sz="5400" kern="0" dirty="0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latin typeface="Calibri"/>
              </a:rPr>
              <a:t> </a:t>
            </a:r>
            <a:r>
              <a:rPr lang="pl-PL" sz="5400" kern="0" dirty="0" err="1">
                <a:solidFill>
                  <a:srgbClr val="FFFFFF"/>
                </a:solidFill>
                <a:effectLst>
                  <a:outerShdw>
                    <a:srgbClr val="000000"/>
                  </a:outerShdw>
                </a:effectLst>
                <a:latin typeface="Calibri"/>
              </a:rPr>
              <a:t>you</a:t>
            </a:r>
            <a:endParaRPr lang="pl-PL" sz="5400" b="0" i="0" u="none" strike="noStrike" kern="1200" cap="none" spc="0" baseline="0" dirty="0">
              <a:solidFill>
                <a:srgbClr val="FFFFFF"/>
              </a:solidFill>
              <a:effectLst>
                <a:outerShdw>
                  <a:srgbClr val="000000"/>
                </a:outerShdw>
              </a:effectLst>
              <a:uFillTx/>
              <a:latin typeface="Calibri"/>
            </a:endParaRPr>
          </a:p>
        </p:txBody>
      </p:sp>
      <p:pic>
        <p:nvPicPr>
          <p:cNvPr id="4" name="Obraz 3" descr="Obraz zawierający osoba, budynek, czerwony, mężczyzna&#10;&#10;Opis wygenerowany automatycznie">
            <a:extLst>
              <a:ext uri="{FF2B5EF4-FFF2-40B4-BE49-F238E27FC236}">
                <a16:creationId xmlns:a16="http://schemas.microsoft.com/office/drawing/2014/main" id="{05798899-BDD1-41EE-A2CF-7C56DD686F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79512" y="2563248"/>
            <a:ext cx="8784976" cy="398349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#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#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#ppt_w"/>
                                          </p:val>
                                        </p:tav>
                                        <p:tav tm="20000">
                                          <p:val>
                                            <p:str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#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#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#ppt_w"/>
                                          </p:val>
                                        </p:tav>
                                        <p:tav tm="40000">
                                          <p:val>
                                            <p:strVal val="-#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#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#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#ppt_w"/>
                                          </p:val>
                                        </p:tav>
                                        <p:tav tm="60000">
                                          <p:val>
                                            <p:str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#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#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#ppt_w"/>
                                          </p:val>
                                        </p:tav>
                                        <p:tav tm="80000">
                                          <p:val>
                                            <p:strVal val="#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#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#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107507" y="332658"/>
            <a:ext cx="4702208" cy="2956831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355975" y="3787837"/>
            <a:ext cx="4702207" cy="2924479"/>
          </a:xfrm>
          <a:prstGeom prst="rect">
            <a:avLst/>
          </a:prstGeom>
          <a:solidFill>
            <a:srgbClr val="EDEDED"/>
          </a:solidFill>
          <a:ln>
            <a:noFill/>
          </a:ln>
        </p:spPr>
      </p:pic>
      <p:pic>
        <p:nvPicPr>
          <p:cNvPr id="5" name="Obraz 4" descr="Obraz zawierający woda, drzewo, zewnętrzne, niebo&#10;&#10;Opis wygenerowany automatycznie">
            <a:extLst>
              <a:ext uri="{FF2B5EF4-FFF2-40B4-BE49-F238E27FC236}">
                <a16:creationId xmlns:a16="http://schemas.microsoft.com/office/drawing/2014/main" id="{E0FA136D-AA2E-4027-957C-9CBA1FBE69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17741" y="3606024"/>
            <a:ext cx="3888432" cy="2299752"/>
          </a:xfrm>
          <a:prstGeom prst="rect">
            <a:avLst/>
          </a:prstGeom>
        </p:spPr>
      </p:pic>
      <p:pic>
        <p:nvPicPr>
          <p:cNvPr id="8" name="Obraz 7" descr="Obraz zawierający zewnętrzne, niebo, budynek&#10;&#10;Opis wygenerowany automatycznie">
            <a:extLst>
              <a:ext uri="{FF2B5EF4-FFF2-40B4-BE49-F238E27FC236}">
                <a16:creationId xmlns:a16="http://schemas.microsoft.com/office/drawing/2014/main" id="{38F09481-9055-409D-9B17-294AC39230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59517" y="1129247"/>
            <a:ext cx="3491880" cy="2299753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b="1">
                <a:solidFill>
                  <a:srgbClr val="FFFFFF"/>
                </a:solidFill>
                <a:effectLst>
                  <a:outerShdw dist="12698" dir="12000027">
                    <a:srgbClr val="000000"/>
                  </a:outerShdw>
                </a:effectLst>
              </a:rPr>
              <a:t>Buckingham Palace</a:t>
            </a:r>
          </a:p>
        </p:txBody>
      </p:sp>
      <p:sp>
        <p:nvSpPr>
          <p:cNvPr id="3" name="Symbol zastępczy zawartości 2"/>
          <p:cNvSpPr txBox="1">
            <a:spLocks noGrp="1"/>
          </p:cNvSpPr>
          <p:nvPr>
            <p:ph idx="1"/>
          </p:nvPr>
        </p:nvSpPr>
        <p:spPr>
          <a:xfrm>
            <a:off x="0" y="1340766"/>
            <a:ext cx="4572000" cy="5517234"/>
          </a:xfrm>
        </p:spPr>
        <p:txBody>
          <a:bodyPr/>
          <a:lstStyle/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en-US" sz="2200" dirty="0">
                <a:solidFill>
                  <a:srgbClr val="FFFFFF"/>
                </a:solidFill>
              </a:rPr>
              <a:t>Buckingham Palace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was built in 1703 as a residence of Prince Buckingham – John Sheffield. </a:t>
            </a:r>
            <a:endParaRPr lang="pl-PL" sz="2200" dirty="0">
              <a:solidFill>
                <a:srgbClr val="FFFFFF"/>
              </a:solidFill>
            </a:endParaRP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en-US" sz="2200" dirty="0">
                <a:solidFill>
                  <a:srgbClr val="FFFFFF"/>
                </a:solidFill>
              </a:rPr>
              <a:t>King George III bought B</a:t>
            </a:r>
            <a:r>
              <a:rPr lang="pl-PL" sz="2200" dirty="0" err="1">
                <a:solidFill>
                  <a:srgbClr val="FFFFFF"/>
                </a:solidFill>
              </a:rPr>
              <a:t>uckingham</a:t>
            </a:r>
            <a:r>
              <a:rPr lang="en-US" sz="2200" dirty="0">
                <a:solidFill>
                  <a:srgbClr val="FFFFFF"/>
                </a:solidFill>
              </a:rPr>
              <a:t> House in 1761 for his wife Charlotte and </a:t>
            </a:r>
            <a:r>
              <a:rPr lang="pl-PL" sz="2200" dirty="0" err="1">
                <a:solidFill>
                  <a:srgbClr val="FFFFFF"/>
                </a:solidFill>
              </a:rPr>
              <a:t>it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became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known as the Queen’s House. </a:t>
            </a:r>
            <a:endParaRPr lang="pl-PL" sz="2200" dirty="0">
              <a:solidFill>
                <a:srgbClr val="FFFFFF"/>
              </a:solidFill>
            </a:endParaRP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en-US" sz="2200" dirty="0">
                <a:solidFill>
                  <a:srgbClr val="FFFFFF"/>
                </a:solidFill>
              </a:rPr>
              <a:t>George III decided to transform it into a palace in 1826. </a:t>
            </a:r>
            <a:endParaRPr lang="pl-PL" sz="2200" dirty="0">
              <a:solidFill>
                <a:srgbClr val="FFFFFF"/>
              </a:solidFill>
            </a:endParaRP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en-US" sz="2200" dirty="0">
                <a:solidFill>
                  <a:srgbClr val="FFFFFF"/>
                </a:solidFill>
              </a:rPr>
              <a:t>There are 600 rooms including</a:t>
            </a:r>
            <a:br>
              <a:rPr lang="pl-PL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19 representative ones</a:t>
            </a:r>
            <a:r>
              <a:rPr lang="pl-PL" sz="2200" dirty="0">
                <a:solidFill>
                  <a:srgbClr val="FFFFFF"/>
                </a:solidFill>
              </a:rPr>
              <a:t>,</a:t>
            </a:r>
            <a:r>
              <a:rPr lang="en-US" sz="2200" dirty="0">
                <a:solidFill>
                  <a:srgbClr val="FFFFFF"/>
                </a:solidFill>
              </a:rPr>
              <a:t> over </a:t>
            </a:r>
            <a:br>
              <a:rPr lang="pl-PL" sz="2200" dirty="0">
                <a:solidFill>
                  <a:srgbClr val="FFFFFF"/>
                </a:solidFill>
              </a:rPr>
            </a:br>
            <a:r>
              <a:rPr lang="en-US" sz="2200" dirty="0">
                <a:solidFill>
                  <a:srgbClr val="FFFFFF"/>
                </a:solidFill>
              </a:rPr>
              <a:t>70 bathrooms and 200 bedrooms. </a:t>
            </a:r>
            <a:endParaRPr lang="pl-PL" sz="2200" dirty="0">
              <a:solidFill>
                <a:srgbClr val="FFFFFF"/>
              </a:solidFill>
            </a:endParaRP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pl-PL" sz="2200" dirty="0">
                <a:solidFill>
                  <a:srgbClr val="FFFFFF"/>
                </a:solidFill>
              </a:rPr>
              <a:t>In front of the </a:t>
            </a:r>
            <a:r>
              <a:rPr lang="pl-PL" sz="2200" dirty="0" err="1">
                <a:solidFill>
                  <a:srgbClr val="FFFFFF"/>
                </a:solidFill>
              </a:rPr>
              <a:t>Palace</a:t>
            </a:r>
            <a:r>
              <a:rPr lang="pl-PL" sz="2200" dirty="0">
                <a:solidFill>
                  <a:srgbClr val="FFFFFF"/>
                </a:solidFill>
              </a:rPr>
              <a:t>, t</a:t>
            </a:r>
            <a:r>
              <a:rPr lang="en-US" sz="2200" dirty="0">
                <a:solidFill>
                  <a:srgbClr val="FFFFFF"/>
                </a:solidFill>
              </a:rPr>
              <a:t>here is a monument of the great</a:t>
            </a:r>
            <a:r>
              <a:rPr lang="pl-PL" sz="2200" dirty="0">
                <a:solidFill>
                  <a:srgbClr val="FFFFFF"/>
                </a:solidFill>
              </a:rPr>
              <a:t>-</a:t>
            </a:r>
            <a:r>
              <a:rPr lang="en-US" sz="2200" dirty="0">
                <a:solidFill>
                  <a:srgbClr val="FFFFFF"/>
                </a:solidFill>
              </a:rPr>
              <a:t>great</a:t>
            </a:r>
            <a:r>
              <a:rPr lang="pl-PL" sz="2200" dirty="0">
                <a:solidFill>
                  <a:srgbClr val="FFFFFF"/>
                </a:solidFill>
              </a:rPr>
              <a:t>-</a:t>
            </a:r>
            <a:r>
              <a:rPr lang="en-US" sz="2200" dirty="0">
                <a:solidFill>
                  <a:srgbClr val="FFFFFF"/>
                </a:solidFill>
              </a:rPr>
              <a:t> grandmother of Elizabeth I</a:t>
            </a:r>
            <a:r>
              <a:rPr lang="pl-PL" sz="2200" dirty="0">
                <a:solidFill>
                  <a:srgbClr val="FFFFFF"/>
                </a:solidFill>
              </a:rPr>
              <a:t>I,</a:t>
            </a:r>
            <a:r>
              <a:rPr lang="en-US" sz="2200" dirty="0">
                <a:solidFill>
                  <a:srgbClr val="FFFFFF"/>
                </a:solidFill>
              </a:rPr>
              <a:t> Queen Victoria</a:t>
            </a:r>
            <a:r>
              <a:rPr lang="pl-PL" sz="2200" dirty="0">
                <a:solidFill>
                  <a:srgbClr val="FFFFFF"/>
                </a:solidFill>
              </a:rPr>
              <a:t>. </a:t>
            </a:r>
            <a:r>
              <a:rPr lang="pl-PL" sz="2200" dirty="0" err="1">
                <a:solidFill>
                  <a:srgbClr val="FFFFFF"/>
                </a:solidFill>
              </a:rPr>
              <a:t>It</a:t>
            </a:r>
            <a:r>
              <a:rPr lang="pl-PL" sz="2200" dirty="0">
                <a:solidFill>
                  <a:srgbClr val="FFFFFF"/>
                </a:solidFill>
              </a:rPr>
              <a:t> was </a:t>
            </a:r>
            <a:r>
              <a:rPr lang="en-US" sz="2200" dirty="0">
                <a:solidFill>
                  <a:srgbClr val="FFFFFF"/>
                </a:solidFill>
              </a:rPr>
              <a:t>designed by Thomas Brock in 1911</a:t>
            </a:r>
            <a:r>
              <a:rPr lang="pl-PL" sz="2200" dirty="0">
                <a:solidFill>
                  <a:srgbClr val="FFFFFF"/>
                </a:solidFill>
              </a:rPr>
              <a:t> and</a:t>
            </a:r>
            <a:r>
              <a:rPr lang="en-US" sz="2200" dirty="0">
                <a:solidFill>
                  <a:srgbClr val="FFFFFF"/>
                </a:solidFill>
              </a:rPr>
              <a:t> made of white marble. </a:t>
            </a:r>
          </a:p>
          <a:p>
            <a:pPr lvl="0">
              <a:lnSpc>
                <a:spcPct val="80000"/>
              </a:lnSpc>
              <a:spcBef>
                <a:spcPts val="200"/>
              </a:spcBef>
            </a:pPr>
            <a:endParaRPr lang="pl-PL" sz="700" dirty="0"/>
          </a:p>
        </p:txBody>
      </p:sp>
      <p:pic>
        <p:nvPicPr>
          <p:cNvPr id="9" name="Obraz 8" descr="Obraz zawierający niebo, zewnętrzne, droga, zegar&#10;&#10;Opis wygenerowany automatycznie">
            <a:extLst>
              <a:ext uri="{FF2B5EF4-FFF2-40B4-BE49-F238E27FC236}">
                <a16:creationId xmlns:a16="http://schemas.microsoft.com/office/drawing/2014/main" id="{A2A8B3B4-D4C4-4887-A866-194AFA64E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72000" y="3861047"/>
            <a:ext cx="4464050" cy="2235551"/>
          </a:xfrm>
          <a:prstGeom prst="rect">
            <a:avLst/>
          </a:prstGeom>
        </p:spPr>
      </p:pic>
      <p:pic>
        <p:nvPicPr>
          <p:cNvPr id="11" name="Obraz 10">
            <a:extLst>
              <a:ext uri="{FF2B5EF4-FFF2-40B4-BE49-F238E27FC236}">
                <a16:creationId xmlns:a16="http://schemas.microsoft.com/office/drawing/2014/main" id="{ADFAE9ED-2706-4347-B609-8D6AE907CEF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33668" y="1398855"/>
            <a:ext cx="4402382" cy="2249469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6">
            <a:extLst>
              <a:ext uri="{FF2B5EF4-FFF2-40B4-BE49-F238E27FC236}">
                <a16:creationId xmlns:a16="http://schemas.microsoft.com/office/drawing/2014/main" id="{E5B825B6-DD42-4517-8759-D85539CBA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Pałac Buckingham</a:t>
            </a:r>
          </a:p>
        </p:txBody>
      </p:sp>
      <p:pic>
        <p:nvPicPr>
          <p:cNvPr id="11" name="Symbol zastępczy zawartości 10" descr="Obraz zawierający budynek, zewnętrzne, stare, podłoże&#10;&#10;Opis wygenerowany automatycznie">
            <a:extLst>
              <a:ext uri="{FF2B5EF4-FFF2-40B4-BE49-F238E27FC236}">
                <a16:creationId xmlns:a16="http://schemas.microsoft.com/office/drawing/2014/main" id="{AD7278CF-0DFD-446D-9F3E-46AD8463824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1698" y="1170321"/>
            <a:ext cx="4038600" cy="2688553"/>
          </a:xfrm>
        </p:spPr>
      </p:pic>
      <p:sp>
        <p:nvSpPr>
          <p:cNvPr id="9" name="Symbol zastępczy zawartości 8">
            <a:extLst>
              <a:ext uri="{FF2B5EF4-FFF2-40B4-BE49-F238E27FC236}">
                <a16:creationId xmlns:a16="http://schemas.microsoft.com/office/drawing/2014/main" id="{928CB46B-E49F-4375-A64A-1905DEAC176A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4495803" y="1371598"/>
            <a:ext cx="4540692" cy="5369769"/>
          </a:xfrm>
        </p:spPr>
        <p:txBody>
          <a:bodyPr/>
          <a:lstStyle/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pl-PL" sz="2200" dirty="0">
                <a:solidFill>
                  <a:srgbClr val="FFFFFF"/>
                </a:solidFill>
              </a:rPr>
              <a:t>Pałac Buckingham  został zbudowany w 1703 roku jako rezydencja księcia </a:t>
            </a:r>
            <a:r>
              <a:rPr lang="pl-PL" sz="2200" dirty="0" err="1">
                <a:solidFill>
                  <a:srgbClr val="FFFFFF"/>
                </a:solidFill>
              </a:rPr>
              <a:t>Buckinghama</a:t>
            </a:r>
            <a:r>
              <a:rPr lang="pl-PL" sz="2200" dirty="0">
                <a:solidFill>
                  <a:srgbClr val="FFFFFF"/>
                </a:solidFill>
              </a:rPr>
              <a:t> - Johna </a:t>
            </a:r>
            <a:r>
              <a:rPr lang="pl-PL" sz="2200" dirty="0" err="1">
                <a:solidFill>
                  <a:srgbClr val="FFFFFF"/>
                </a:solidFill>
              </a:rPr>
              <a:t>Sheffielda</a:t>
            </a:r>
            <a:r>
              <a:rPr lang="pl-PL" sz="2200" dirty="0">
                <a:solidFill>
                  <a:srgbClr val="FFFFFF"/>
                </a:solidFill>
              </a:rPr>
              <a:t>. </a:t>
            </a: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pl-PL" sz="2200" dirty="0">
                <a:solidFill>
                  <a:srgbClr val="FFFFFF"/>
                </a:solidFill>
              </a:rPr>
              <a:t>Król Jerzy III kupił Buckingham House w 1761 r. dla swojej żony Charlotty nazywano go wtedy „Domem Królowej”.</a:t>
            </a: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pl-PL" sz="2200" dirty="0">
                <a:solidFill>
                  <a:srgbClr val="FFFFFF"/>
                </a:solidFill>
              </a:rPr>
              <a:t> W 1826 r. George III postanowił przekształcić go w pałac. </a:t>
            </a: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pl-PL" sz="2200" dirty="0">
                <a:solidFill>
                  <a:srgbClr val="FFFFFF"/>
                </a:solidFill>
              </a:rPr>
              <a:t>Do dyspozycji gości jest 600 pokoi, w tym 19 reprezentacyjnych, ponad 70 łazienek i 200  sypialni. </a:t>
            </a: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pl-PL" sz="2200" dirty="0">
                <a:solidFill>
                  <a:srgbClr val="FFFFFF"/>
                </a:solidFill>
              </a:rPr>
              <a:t>Przed pałacem stoi pomnik praprababci Elżbiety II, Królowej Wiktorii, wykonany z białego marmuru i zaprojektowany przez Thomasa Brocka w 1911 roku.</a:t>
            </a:r>
          </a:p>
          <a:p>
            <a:endParaRPr lang="pl-PL" sz="1800" dirty="0"/>
          </a:p>
        </p:txBody>
      </p:sp>
      <p:pic>
        <p:nvPicPr>
          <p:cNvPr id="14" name="Obraz 13" descr="Obraz zawierający budynek, niebo, zewnętrzne, osoba&#10;&#10;Opis wygenerowany automatycznie">
            <a:extLst>
              <a:ext uri="{FF2B5EF4-FFF2-40B4-BE49-F238E27FC236}">
                <a16:creationId xmlns:a16="http://schemas.microsoft.com/office/drawing/2014/main" id="{B9FD5269-E355-40A9-A5CD-ACACBDCCD1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246152" y="3895427"/>
            <a:ext cx="2448272" cy="2882493"/>
          </a:xfrm>
          <a:prstGeom prst="rect">
            <a:avLst/>
          </a:prstGeom>
        </p:spPr>
      </p:pic>
      <p:sp>
        <p:nvSpPr>
          <p:cNvPr id="15" name="pole tekstowe 14">
            <a:extLst>
              <a:ext uri="{FF2B5EF4-FFF2-40B4-BE49-F238E27FC236}">
                <a16:creationId xmlns:a16="http://schemas.microsoft.com/office/drawing/2014/main" id="{9A2031BD-2C2E-4863-9E45-FB960C3941E2}"/>
              </a:ext>
            </a:extLst>
          </p:cNvPr>
          <p:cNvSpPr txBox="1"/>
          <p:nvPr/>
        </p:nvSpPr>
        <p:spPr>
          <a:xfrm>
            <a:off x="1252366" y="9144474"/>
            <a:ext cx="2448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5" tooltip="http://commons.wikimedia.org/wiki/File:Queen_Victoria_statue,_Victoria_Memorial,_London.jpg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6" tooltip="https://creativecommons.org/licenses/by-sa/3.0/"/>
              </a:rPr>
              <a:t>CC BY-SA</a:t>
            </a:r>
            <a:endParaRPr lang="pl-PL" sz="900"/>
          </a:p>
        </p:txBody>
      </p:sp>
    </p:spTree>
    <p:extLst>
      <p:ext uri="{BB962C8B-B14F-4D97-AF65-F5344CB8AC3E}">
        <p14:creationId xmlns:p14="http://schemas.microsoft.com/office/powerpoint/2010/main" val="3934640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856DF9-19B2-4FB1-9112-E21157D95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err="1">
                <a:solidFill>
                  <a:schemeClr val="bg1"/>
                </a:solidFill>
              </a:rPr>
              <a:t>Official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Residence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5EF1329-F5FC-4B29-97A9-F1487B061E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19" y="1141133"/>
            <a:ext cx="4244283" cy="5716868"/>
          </a:xfrm>
        </p:spPr>
        <p:txBody>
          <a:bodyPr/>
          <a:lstStyle/>
          <a:p>
            <a:pPr algn="just"/>
            <a:r>
              <a:rPr lang="en-US" sz="2200" dirty="0">
                <a:solidFill>
                  <a:srgbClr val="FFFFFF"/>
                </a:solidFill>
              </a:rPr>
              <a:t>Buckingham Palace is situated next to St. James</a:t>
            </a:r>
            <a:r>
              <a:rPr lang="pl-PL" sz="2200" dirty="0">
                <a:solidFill>
                  <a:srgbClr val="FFFFFF"/>
                </a:solidFill>
              </a:rPr>
              <a:t>’s</a:t>
            </a:r>
            <a:r>
              <a:rPr lang="en-US" sz="2200" dirty="0">
                <a:solidFill>
                  <a:srgbClr val="FFFFFF"/>
                </a:solidFill>
              </a:rPr>
              <a:t> Park. It is an official residence of the Queen.</a:t>
            </a:r>
            <a:endParaRPr lang="pl-PL" sz="2200" dirty="0">
              <a:solidFill>
                <a:srgbClr val="FFFFFF"/>
              </a:solidFill>
            </a:endParaRPr>
          </a:p>
          <a:p>
            <a:pPr algn="just"/>
            <a:r>
              <a:rPr lang="en-US" sz="2200" dirty="0">
                <a:solidFill>
                  <a:srgbClr val="FFFFFF"/>
                </a:solidFill>
              </a:rPr>
              <a:t>The official royal flag called Royal standard is floating over the place only when the queen is in it. </a:t>
            </a:r>
            <a:endParaRPr lang="pl-PL" sz="2200" dirty="0">
              <a:solidFill>
                <a:srgbClr val="FFFFFF"/>
              </a:solidFill>
            </a:endParaRPr>
          </a:p>
          <a:p>
            <a:pPr algn="just"/>
            <a:r>
              <a:rPr lang="en-US" sz="2200" dirty="0">
                <a:solidFill>
                  <a:srgbClr val="FFFFFF"/>
                </a:solidFill>
              </a:rPr>
              <a:t>The State Rooms are open to visitors every summer. The money collected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is spent on all the</a:t>
            </a:r>
            <a:r>
              <a:rPr lang="pl-PL" sz="2200" dirty="0">
                <a:solidFill>
                  <a:srgbClr val="FFFFFF"/>
                </a:solidFill>
              </a:rPr>
              <a:t> </a:t>
            </a:r>
            <a:r>
              <a:rPr lang="en-US" sz="2200" dirty="0">
                <a:solidFill>
                  <a:srgbClr val="FFFFFF"/>
                </a:solidFill>
              </a:rPr>
              <a:t>renovations of royal palaces. </a:t>
            </a:r>
            <a:endParaRPr lang="pl-PL" sz="2200" dirty="0">
              <a:solidFill>
                <a:srgbClr val="FFFFFF"/>
              </a:solidFill>
            </a:endParaRPr>
          </a:p>
          <a:p>
            <a:pPr algn="just"/>
            <a:r>
              <a:rPr lang="en-US" sz="2200" dirty="0">
                <a:solidFill>
                  <a:srgbClr val="FFFFFF"/>
                </a:solidFill>
              </a:rPr>
              <a:t>More than 50,000 people visit the Palace each year as guests to State banquets, lunches, dinners, receptions and Gar</a:t>
            </a:r>
            <a:r>
              <a:rPr lang="pl-PL" sz="2200" dirty="0">
                <a:solidFill>
                  <a:srgbClr val="FFFFFF"/>
                </a:solidFill>
              </a:rPr>
              <a:t>d</a:t>
            </a:r>
            <a:r>
              <a:rPr lang="en-US" sz="2200" dirty="0" err="1">
                <a:solidFill>
                  <a:srgbClr val="FFFFFF"/>
                </a:solidFill>
              </a:rPr>
              <a:t>en</a:t>
            </a:r>
            <a:r>
              <a:rPr lang="en-US" sz="2200" dirty="0">
                <a:solidFill>
                  <a:srgbClr val="FFFFFF"/>
                </a:solidFill>
              </a:rPr>
              <a:t> Parties.</a:t>
            </a:r>
            <a:endParaRPr lang="pl-PL" sz="2200" dirty="0"/>
          </a:p>
        </p:txBody>
      </p:sp>
      <p:pic>
        <p:nvPicPr>
          <p:cNvPr id="10" name="Symbol zastępczy zawartości 9" descr="Obraz zawierający niebo, budynek, zewnętrzne, budynek administracji publicznej&#10;&#10;Opis wygenerowany automatycznie">
            <a:extLst>
              <a:ext uri="{FF2B5EF4-FFF2-40B4-BE49-F238E27FC236}">
                <a16:creationId xmlns:a16="http://schemas.microsoft.com/office/drawing/2014/main" id="{16DFD3A3-5161-4DEC-AC70-F4A59F74D8FE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8198" y="1141133"/>
            <a:ext cx="4244281" cy="2703525"/>
          </a:xfrm>
        </p:spPr>
      </p:pic>
      <p:sp>
        <p:nvSpPr>
          <p:cNvPr id="14" name="pole tekstowe 13">
            <a:extLst>
              <a:ext uri="{FF2B5EF4-FFF2-40B4-BE49-F238E27FC236}">
                <a16:creationId xmlns:a16="http://schemas.microsoft.com/office/drawing/2014/main" id="{571A1460-5D7B-4E26-BA44-09C09D7BA426}"/>
              </a:ext>
            </a:extLst>
          </p:cNvPr>
          <p:cNvSpPr txBox="1"/>
          <p:nvPr/>
        </p:nvSpPr>
        <p:spPr>
          <a:xfrm>
            <a:off x="4648199" y="10337518"/>
            <a:ext cx="40386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900">
                <a:hlinkClick r:id="rId4" tooltip="https://commons.wikimedia.org/wiki/File:Museum_imperial_palace_manchu_state_throne_room_2011_07_26.jpg"/>
              </a:rPr>
              <a:t>To zdjęcie</a:t>
            </a:r>
            <a:r>
              <a:rPr lang="pl-PL" sz="900"/>
              <a:t>, autor: Nieznany autor, licencja: </a:t>
            </a:r>
            <a:r>
              <a:rPr lang="pl-PL" sz="900">
                <a:hlinkClick r:id="rId5" tooltip="https://creativecommons.org/licenses/by-sa/3.0/"/>
              </a:rPr>
              <a:t>CC BY-SA</a:t>
            </a:r>
            <a:endParaRPr lang="pl-PL" sz="900"/>
          </a:p>
        </p:txBody>
      </p:sp>
      <p:pic>
        <p:nvPicPr>
          <p:cNvPr id="5" name="Obraz 4" descr="Obraz zawierający budynek, podłoże&#10;&#10;Opis wygenerowany automatycznie">
            <a:extLst>
              <a:ext uri="{FF2B5EF4-FFF2-40B4-BE49-F238E27FC236}">
                <a16:creationId xmlns:a16="http://schemas.microsoft.com/office/drawing/2014/main" id="{C51D499C-2288-4387-A6AE-95A8EAEFE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597399" y="4005064"/>
            <a:ext cx="4295081" cy="270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87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E210A06-FB84-4487-9FEC-9055162BF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Oficjalna siedziba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B00098-1A16-4320-AFC8-F1D93658F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226775"/>
            <a:ext cx="4038603" cy="5356585"/>
          </a:xfrm>
        </p:spPr>
        <p:txBody>
          <a:bodyPr/>
          <a:lstStyle/>
          <a:p>
            <a:r>
              <a:rPr lang="pl-PL" sz="2000" dirty="0">
                <a:solidFill>
                  <a:srgbClr val="FFFFFF"/>
                </a:solidFill>
              </a:rPr>
              <a:t>Pałac Buckingham znajduje się w pobliżu parku St. James Park.  Jest to oficjalne miejsce zamieszkania Królowej Elżbiety II. </a:t>
            </a:r>
          </a:p>
          <a:p>
            <a:r>
              <a:rPr lang="pl-PL" sz="2000" dirty="0">
                <a:solidFill>
                  <a:srgbClr val="FFFFFF"/>
                </a:solidFill>
              </a:rPr>
              <a:t>Królewska flaga zwana Królewskim Standardem unosi się nad miejscem tylko wtedy, gdy jest w nim królowa.</a:t>
            </a: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pl-PL" sz="2000" dirty="0">
                <a:solidFill>
                  <a:srgbClr val="FFFFFF"/>
                </a:solidFill>
              </a:rPr>
              <a:t>Pokoje  Reprezentacyjne  są otwarte dla odwiedzających każdego lata. Zebrane pieniądze przeznaczane są na wszystkie remonty królewskich pałaców. </a:t>
            </a:r>
          </a:p>
          <a:p>
            <a:pPr algn="just">
              <a:lnSpc>
                <a:spcPct val="80000"/>
              </a:lnSpc>
              <a:spcBef>
                <a:spcPts val="300"/>
              </a:spcBef>
            </a:pPr>
            <a:r>
              <a:rPr lang="pl-PL" sz="2000" dirty="0">
                <a:solidFill>
                  <a:srgbClr val="FFFFFF"/>
                </a:solidFill>
              </a:rPr>
              <a:t>Każdego roku ponad 50. 000 osób odwiedza Pałac jako goście i bierze udział w bankietach, lunchach, obiadach, kolacjach, przyjęciach lub imprezach w ogrodzie. </a:t>
            </a:r>
          </a:p>
          <a:p>
            <a:endParaRPr lang="pl-PL" sz="2000" dirty="0"/>
          </a:p>
        </p:txBody>
      </p:sp>
      <p:pic>
        <p:nvPicPr>
          <p:cNvPr id="6" name="Symbol zastępczy zawartości 5" descr="Obraz zawierający niebo, zewnętrzne, budynek&#10;&#10;Opis wygenerowany automatycznie">
            <a:extLst>
              <a:ext uri="{FF2B5EF4-FFF2-40B4-BE49-F238E27FC236}">
                <a16:creationId xmlns:a16="http://schemas.microsoft.com/office/drawing/2014/main" id="{58D09530-2B86-4409-B947-13A4262E0BBC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648199" y="1421759"/>
            <a:ext cx="4244281" cy="2260600"/>
          </a:xfrm>
        </p:spPr>
      </p:pic>
      <p:pic>
        <p:nvPicPr>
          <p:cNvPr id="9" name="Obraz 8" descr="Obraz zawierający stół, wewnątrz, ściana, okno&#10;&#10;Opis wygenerowany automatycznie">
            <a:extLst>
              <a:ext uri="{FF2B5EF4-FFF2-40B4-BE49-F238E27FC236}">
                <a16:creationId xmlns:a16="http://schemas.microsoft.com/office/drawing/2014/main" id="{10AEAEAF-8849-4E3E-88CD-0BE4A793B0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648199" y="4005064"/>
            <a:ext cx="4244281" cy="2347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38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95C5D92-259C-4880-8C9B-1B277C573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>
                <a:solidFill>
                  <a:schemeClr val="bg1"/>
                </a:solidFill>
              </a:rPr>
              <a:t>A </a:t>
            </a:r>
            <a:r>
              <a:rPr lang="pl-PL" b="1" dirty="0" err="1">
                <a:solidFill>
                  <a:schemeClr val="bg1"/>
                </a:solidFill>
              </a:rPr>
              <a:t>famous</a:t>
            </a:r>
            <a:r>
              <a:rPr lang="pl-PL" b="1" dirty="0">
                <a:solidFill>
                  <a:schemeClr val="bg1"/>
                </a:solidFill>
              </a:rPr>
              <a:t> </a:t>
            </a:r>
            <a:r>
              <a:rPr lang="pl-PL" b="1" dirty="0" err="1">
                <a:solidFill>
                  <a:schemeClr val="bg1"/>
                </a:solidFill>
              </a:rPr>
              <a:t>balcony</a:t>
            </a:r>
            <a:endParaRPr lang="pl-PL" b="1" dirty="0">
              <a:solidFill>
                <a:schemeClr val="bg1"/>
              </a:solidFill>
            </a:endParaRP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DCF9DB6-0941-42B2-81AD-49BB1D276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1692" y="1239953"/>
            <a:ext cx="4251067" cy="6233893"/>
          </a:xfrm>
        </p:spPr>
        <p:txBody>
          <a:bodyPr/>
          <a:lstStyle/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2100" dirty="0">
                <a:solidFill>
                  <a:srgbClr val="FFFFFF"/>
                </a:solidFill>
              </a:rPr>
              <a:t>Her Majesty also holds weekly audiences with the Prime Minister and receives newly – appointed foreign Ambassadors </a:t>
            </a:r>
            <a:r>
              <a:rPr lang="pl-PL" sz="2100" dirty="0" err="1">
                <a:solidFill>
                  <a:srgbClr val="FFFFFF"/>
                </a:solidFill>
              </a:rPr>
              <a:t>there</a:t>
            </a:r>
            <a:r>
              <a:rPr lang="en-US" sz="2100" dirty="0">
                <a:solidFill>
                  <a:srgbClr val="FFFFFF"/>
                </a:solidFill>
              </a:rPr>
              <a:t>. </a:t>
            </a:r>
            <a:endParaRPr lang="pl-PL" sz="21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pl-PL" sz="2100" dirty="0">
                <a:solidFill>
                  <a:srgbClr val="FFFFFF"/>
                </a:solidFill>
              </a:rPr>
              <a:t>The </a:t>
            </a:r>
            <a:r>
              <a:rPr lang="pl-PL" sz="2100" dirty="0" err="1">
                <a:solidFill>
                  <a:srgbClr val="FFFFFF"/>
                </a:solidFill>
              </a:rPr>
              <a:t>palace</a:t>
            </a:r>
            <a:r>
              <a:rPr lang="en-US" sz="2100" dirty="0">
                <a:solidFill>
                  <a:srgbClr val="FFFFFF"/>
                </a:solidFill>
              </a:rPr>
              <a:t> balcony is one of most famous </a:t>
            </a:r>
            <a:r>
              <a:rPr lang="pl-PL" sz="2100" dirty="0" err="1">
                <a:solidFill>
                  <a:srgbClr val="FFFFFF"/>
                </a:solidFill>
              </a:rPr>
              <a:t>places</a:t>
            </a:r>
            <a:r>
              <a:rPr lang="pl-PL" sz="2100" dirty="0">
                <a:solidFill>
                  <a:srgbClr val="FFFFFF"/>
                </a:solidFill>
              </a:rPr>
              <a:t> </a:t>
            </a:r>
            <a:r>
              <a:rPr lang="en-US" sz="2100" dirty="0">
                <a:solidFill>
                  <a:srgbClr val="FFFFFF"/>
                </a:solidFill>
              </a:rPr>
              <a:t>in the </a:t>
            </a:r>
            <a:r>
              <a:rPr lang="en-US" sz="2100" dirty="0" err="1">
                <a:solidFill>
                  <a:srgbClr val="FFFFFF"/>
                </a:solidFill>
              </a:rPr>
              <a:t>wor</a:t>
            </a:r>
            <a:r>
              <a:rPr lang="pl-PL" sz="2100" dirty="0">
                <a:solidFill>
                  <a:srgbClr val="FFFFFF"/>
                </a:solidFill>
              </a:rPr>
              <a:t>l</a:t>
            </a:r>
            <a:r>
              <a:rPr lang="en-US" sz="2100" dirty="0">
                <a:solidFill>
                  <a:srgbClr val="FFFFFF"/>
                </a:solidFill>
              </a:rPr>
              <a:t>d. </a:t>
            </a:r>
            <a:endParaRPr lang="pl-PL" sz="21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2100" dirty="0">
                <a:solidFill>
                  <a:srgbClr val="FFFFFF"/>
                </a:solidFill>
              </a:rPr>
              <a:t>The first recorded Royal balcony appearance took place in 1851 when Queen Victoria stepped onto it during celebrations for the opening of the Great Exhibition. </a:t>
            </a:r>
            <a:endParaRPr lang="pl-PL" sz="2100" dirty="0">
              <a:solidFill>
                <a:srgbClr val="FFFFFF"/>
              </a:solidFill>
            </a:endParaRPr>
          </a:p>
          <a:p>
            <a:pPr>
              <a:lnSpc>
                <a:spcPct val="80000"/>
              </a:lnSpc>
              <a:spcBef>
                <a:spcPts val="400"/>
              </a:spcBef>
            </a:pPr>
            <a:r>
              <a:rPr lang="en-US" sz="2100" dirty="0">
                <a:solidFill>
                  <a:srgbClr val="FFFFFF"/>
                </a:solidFill>
              </a:rPr>
              <a:t>Royal Balcony appearances have marked many occasions such</a:t>
            </a:r>
            <a:r>
              <a:rPr lang="pl-PL" sz="2100" dirty="0">
                <a:solidFill>
                  <a:srgbClr val="FFFFFF"/>
                </a:solidFill>
              </a:rPr>
              <a:t> as</a:t>
            </a:r>
            <a:r>
              <a:rPr lang="en-US" sz="2100" dirty="0">
                <a:solidFill>
                  <a:srgbClr val="FFFFFF"/>
                </a:solidFill>
              </a:rPr>
              <a:t> The Queen’s annual official birthday celebrations, Royal Weddings, events of national significance e.g. the 75 the anniversary of the Battle of Britain. </a:t>
            </a:r>
            <a:endParaRPr lang="pl-PL" sz="2100" dirty="0"/>
          </a:p>
          <a:p>
            <a:endParaRPr lang="pl-PL" sz="2200" dirty="0"/>
          </a:p>
        </p:txBody>
      </p:sp>
      <p:pic>
        <p:nvPicPr>
          <p:cNvPr id="6" name="Symbol zastępczy zawartości 5" descr="Obraz zawierający osoba, mężczyzna, wewnątrz, ściana&#10;&#10;Opis wygenerowany automatycznie">
            <a:extLst>
              <a:ext uri="{FF2B5EF4-FFF2-40B4-BE49-F238E27FC236}">
                <a16:creationId xmlns:a16="http://schemas.microsoft.com/office/drawing/2014/main" id="{88DFDCAE-C8F9-446C-904E-6A8FCD5884CD}"/>
              </a:ext>
            </a:extLst>
          </p:cNvPr>
          <p:cNvPicPr>
            <a:picLocks noGrp="1" noChangeAspect="1"/>
          </p:cNvPicPr>
          <p:nvPr>
            <p:ph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85603" y="1196752"/>
            <a:ext cx="4038600" cy="2404864"/>
          </a:xfrm>
        </p:spPr>
      </p:pic>
      <p:pic>
        <p:nvPicPr>
          <p:cNvPr id="11" name="Obraz 10" descr="Obraz zawierający budynek, wewnątrz, podłoże&#10;&#10;Opis wygenerowany automatycznie">
            <a:extLst>
              <a:ext uri="{FF2B5EF4-FFF2-40B4-BE49-F238E27FC236}">
                <a16:creationId xmlns:a16="http://schemas.microsoft.com/office/drawing/2014/main" id="{B76DBAB7-4551-4485-888F-09ED5912C04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4505356" y="3717032"/>
            <a:ext cx="4118847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687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3"/>
          <p:cNvSpPr txBox="1">
            <a:spLocks noGrp="1"/>
          </p:cNvSpPr>
          <p:nvPr>
            <p:ph idx="2"/>
          </p:nvPr>
        </p:nvSpPr>
        <p:spPr>
          <a:xfrm>
            <a:off x="4716016" y="980728"/>
            <a:ext cx="4320480" cy="5440360"/>
          </a:xfrm>
        </p:spPr>
        <p:txBody>
          <a:bodyPr/>
          <a:lstStyle/>
          <a:p>
            <a:pPr marL="0" lv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pl-PL" sz="2200" dirty="0">
                <a:solidFill>
                  <a:srgbClr val="FFFFFF"/>
                </a:solidFill>
              </a:rPr>
              <a:t>Jej Królewska Mość co tydzień spotyka się w pałacu z premierem oraz przyjmuje nowo powołanych zagranicznych Ambasadorów. </a:t>
            </a:r>
          </a:p>
          <a:p>
            <a:pPr marL="0" lv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pl-PL" sz="2200" dirty="0">
                <a:solidFill>
                  <a:srgbClr val="FFFFFF"/>
                </a:solidFill>
              </a:rPr>
              <a:t>Balkon Pałacu Buckingham jest jednym z najbardziej znanych miejsc na świecie. </a:t>
            </a:r>
          </a:p>
          <a:p>
            <a:pPr marL="0" lv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pl-PL" sz="2200" dirty="0">
                <a:solidFill>
                  <a:srgbClr val="FFFFFF"/>
                </a:solidFill>
              </a:rPr>
              <a:t>Pierwsze odnotowane królewskie wyjście na balkon miało miejsce w 1851r., kiedy królowa Wiktoria pojawiła się na nim podczas uroczystości otwarcia Wielkiej Wystawy. </a:t>
            </a:r>
          </a:p>
          <a:p>
            <a:pPr marL="0" lvl="0" indent="0">
              <a:lnSpc>
                <a:spcPct val="80000"/>
              </a:lnSpc>
              <a:spcBef>
                <a:spcPts val="400"/>
              </a:spcBef>
              <a:buNone/>
            </a:pPr>
            <a:r>
              <a:rPr lang="pl-PL" sz="2200" dirty="0">
                <a:solidFill>
                  <a:srgbClr val="FFFFFF"/>
                </a:solidFill>
              </a:rPr>
              <a:t>Królowa Elżbieta II pojawia się na balkonie z wielu okazji np. coroczne oficjalne urodziny królowej, królewskie śluby czy wydarzenia o znaczeniu narodowym, np. 75. rocznica  bitwy o Wielką Brytanię. </a:t>
            </a:r>
            <a:endParaRPr lang="pl-PL" sz="2200" dirty="0"/>
          </a:p>
        </p:txBody>
      </p:sp>
      <p:pic>
        <p:nvPicPr>
          <p:cNvPr id="7" name="Obraz 6" descr="Obraz zawierający zewnętrzne&#10;&#10;Opis wygenerowany automatycznie">
            <a:extLst>
              <a:ext uri="{FF2B5EF4-FFF2-40B4-BE49-F238E27FC236}">
                <a16:creationId xmlns:a16="http://schemas.microsoft.com/office/drawing/2014/main" id="{8B68FE0F-2291-4FC8-ACD2-D1C51EC73E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8611" y="980728"/>
            <a:ext cx="4176464" cy="5440360"/>
          </a:xfrm>
          <a:prstGeom prst="rect">
            <a:avLst/>
          </a:prstGeom>
        </p:spPr>
      </p:pic>
      <p:sp>
        <p:nvSpPr>
          <p:cNvPr id="4" name="pole tekstowe 3">
            <a:extLst>
              <a:ext uri="{FF2B5EF4-FFF2-40B4-BE49-F238E27FC236}">
                <a16:creationId xmlns:a16="http://schemas.microsoft.com/office/drawing/2014/main" id="{1FB1309D-5B7B-40A1-B0A1-F32D923D849E}"/>
              </a:ext>
            </a:extLst>
          </p:cNvPr>
          <p:cNvSpPr txBox="1"/>
          <p:nvPr/>
        </p:nvSpPr>
        <p:spPr>
          <a:xfrm>
            <a:off x="899592" y="332656"/>
            <a:ext cx="69127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400" b="1" dirty="0">
                <a:solidFill>
                  <a:schemeClr val="bg1"/>
                </a:solidFill>
              </a:rPr>
              <a:t>Sławny</a:t>
            </a:r>
            <a:r>
              <a:rPr lang="pl-PL" sz="3600" b="1" dirty="0">
                <a:solidFill>
                  <a:schemeClr val="bg1"/>
                </a:solidFill>
              </a:rPr>
              <a:t> </a:t>
            </a:r>
            <a:r>
              <a:rPr lang="pl-PL" sz="4400" b="1" dirty="0">
                <a:solidFill>
                  <a:schemeClr val="bg1"/>
                </a:solidFill>
              </a:rPr>
              <a:t>balkon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386</TotalTime>
  <Words>1361</Words>
  <Application>Microsoft Office PowerPoint</Application>
  <PresentationFormat>Pokaz na ekranie (4:3)</PresentationFormat>
  <Paragraphs>109</Paragraphs>
  <Slides>23</Slides>
  <Notes>1</Notes>
  <HiddenSlides>0</HiddenSlides>
  <MMClips>0</MMClips>
  <ScaleCrop>false</ScaleCrop>
  <HeadingPairs>
    <vt:vector size="6" baseType="variant">
      <vt:variant>
        <vt:lpstr>Używane czcionki</vt:lpstr>
      </vt:variant>
      <vt:variant>
        <vt:i4>2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23</vt:i4>
      </vt:variant>
    </vt:vector>
  </HeadingPairs>
  <TitlesOfParts>
    <vt:vector size="26" baseType="lpstr">
      <vt:lpstr>Arial</vt:lpstr>
      <vt:lpstr>Calibri</vt:lpstr>
      <vt:lpstr>Motyw pakietu Office</vt:lpstr>
      <vt:lpstr>Prezentacja programu PowerPoint</vt:lpstr>
      <vt:lpstr>Prezentacja programu PowerPoint</vt:lpstr>
      <vt:lpstr>Prezentacja programu PowerPoint</vt:lpstr>
      <vt:lpstr>Buckingham Palace</vt:lpstr>
      <vt:lpstr>Pałac Buckingham</vt:lpstr>
      <vt:lpstr>Official Residence</vt:lpstr>
      <vt:lpstr>Oficjalna siedziba</vt:lpstr>
      <vt:lpstr>A famous balcony</vt:lpstr>
      <vt:lpstr>Prezentacja programu PowerPoint</vt:lpstr>
      <vt:lpstr>Prezentacja programu PowerPoint</vt:lpstr>
      <vt:lpstr>Dom rodzinny</vt:lpstr>
      <vt:lpstr>Curiosities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The history</vt:lpstr>
      <vt:lpstr>Prezentacja programu PowerPoint</vt:lpstr>
      <vt:lpstr>The Kensington Gardens</vt:lpstr>
      <vt:lpstr>Ogrody Kensington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Wiktoria</dc:creator>
  <cp:lastModifiedBy>Małgorzata Stasińska</cp:lastModifiedBy>
  <cp:revision>65</cp:revision>
  <dcterms:created xsi:type="dcterms:W3CDTF">2019-04-06T20:32:34Z</dcterms:created>
  <dcterms:modified xsi:type="dcterms:W3CDTF">2019-04-12T17:37:39Z</dcterms:modified>
</cp:coreProperties>
</file>