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70" r:id="rId4"/>
    <p:sldId id="258" r:id="rId5"/>
    <p:sldId id="276" r:id="rId6"/>
    <p:sldId id="277" r:id="rId7"/>
    <p:sldId id="259" r:id="rId8"/>
    <p:sldId id="261" r:id="rId9"/>
    <p:sldId id="262" r:id="rId10"/>
    <p:sldId id="263" r:id="rId11"/>
    <p:sldId id="268" r:id="rId12"/>
    <p:sldId id="264" r:id="rId13"/>
    <p:sldId id="265" r:id="rId14"/>
    <p:sldId id="269" r:id="rId15"/>
    <p:sldId id="266" r:id="rId16"/>
    <p:sldId id="271" r:id="rId17"/>
    <p:sldId id="267" r:id="rId18"/>
    <p:sldId id="279" r:id="rId19"/>
    <p:sldId id="272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8.xml"/><Relationship Id="rId5" Type="http://schemas.openxmlformats.org/officeDocument/2006/relationships/slide" Target="slide8.xml"/><Relationship Id="rId10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Autofit/>
          </a:bodyPr>
          <a:lstStyle/>
          <a:p>
            <a:r>
              <a:rPr lang="pl-PL" sz="8800" dirty="0" smtClean="0">
                <a:solidFill>
                  <a:schemeClr val="bg1"/>
                </a:solidFill>
                <a:latin typeface="Castellar" pitchFamily="18" charset="0"/>
              </a:rPr>
              <a:t>Historia euro</a:t>
            </a:r>
            <a:endParaRPr lang="pl-PL" sz="8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14942" y="5357826"/>
            <a:ext cx="3929058" cy="1500174"/>
          </a:xfrm>
        </p:spPr>
        <p:txBody>
          <a:bodyPr>
            <a:normAutofit/>
          </a:bodyPr>
          <a:lstStyle/>
          <a:p>
            <a:pPr algn="r"/>
            <a:r>
              <a:rPr lang="pl-PL" dirty="0" smtClean="0">
                <a:solidFill>
                  <a:schemeClr val="bg1"/>
                </a:solidFill>
              </a:rPr>
              <a:t>Prezentacje wykonała: Aleksandra </a:t>
            </a:r>
            <a:r>
              <a:rPr lang="pl-PL" dirty="0" err="1" smtClean="0">
                <a:solidFill>
                  <a:schemeClr val="bg1"/>
                </a:solidFill>
              </a:rPr>
              <a:t>Machnio</a:t>
            </a:r>
            <a:r>
              <a:rPr lang="pl-PL" dirty="0" smtClean="0">
                <a:solidFill>
                  <a:schemeClr val="bg1"/>
                </a:solidFill>
              </a:rPr>
              <a:t> Kl.2e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EURO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857628"/>
            <a:ext cx="2786082" cy="2052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495800" cy="5715016"/>
          </a:xfrm>
        </p:spPr>
        <p:txBody>
          <a:bodyPr>
            <a:normAutofit/>
          </a:bodyPr>
          <a:lstStyle/>
          <a:p>
            <a:r>
              <a:rPr lang="pl-PL" dirty="0" smtClean="0"/>
              <a:t>Wszystkie poszczególne nominały w przeciwieństwie do monet są identyczne po obu stronach. </a:t>
            </a:r>
          </a:p>
          <a:p>
            <a:r>
              <a:rPr lang="pl-PL" dirty="0" smtClean="0"/>
              <a:t>Pod nazwą waluty zapisaną alfabetem łacińskim, jest także alfabetem greckim (monety tylko łaciński). 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010025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3943350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Wstęga w górę 14"/>
          <p:cNvSpPr/>
          <p:nvPr/>
        </p:nvSpPr>
        <p:spPr>
          <a:xfrm>
            <a:off x="357158" y="142852"/>
            <a:ext cx="8429684" cy="1071570"/>
          </a:xfrm>
          <a:prstGeom prst="ribbon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Banknoty euro</a:t>
            </a:r>
            <a:endParaRPr lang="pl-PL" sz="4000" dirty="0"/>
          </a:p>
        </p:txBody>
      </p:sp>
    </p:spTree>
  </p:cSld>
  <p:clrMapOvr>
    <a:masterClrMapping/>
  </p:clrMapOvr>
  <p:transition advTm="18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Awers zawiera bramę lub okna typowe dla danej epoki w architekturze.</a:t>
            </a:r>
          </a:p>
          <a:p>
            <a:r>
              <a:rPr lang="pl-PL" dirty="0" smtClean="0"/>
              <a:t> Ujęte w taki sposób, by nie było wiadomo, na których konkretnie budowlach wzorowane. 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886200" cy="1857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4029075" cy="1943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prstGeom prst="ribbon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Banknoty euro</a:t>
            </a:r>
            <a:endParaRPr lang="pl-PL" sz="4000" dirty="0"/>
          </a:p>
        </p:txBody>
      </p:sp>
    </p:spTree>
  </p:cSld>
  <p:clrMapOvr>
    <a:masterClrMapping/>
  </p:clrMapOvr>
  <p:transition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Każdy rewers zawiera most odpowiedni do czasów takich jak reprezentowane przez awers oraz mapę Europy: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4143404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5 euro – brama z czasów starożytnej Grecji</a:t>
            </a:r>
          </a:p>
          <a:p>
            <a:r>
              <a:rPr lang="pl-PL" dirty="0" smtClean="0"/>
              <a:t>10 euro – brama romańska, most na rewersie odbija się w wodzie.</a:t>
            </a:r>
          </a:p>
          <a:p>
            <a:r>
              <a:rPr lang="pl-PL" dirty="0" smtClean="0"/>
              <a:t>20 euro – okna gotyckie, most na rewersie odbija się w wodzie.</a:t>
            </a:r>
          </a:p>
          <a:p>
            <a:r>
              <a:rPr lang="pl-PL" dirty="0" smtClean="0"/>
              <a:t>50 euro – okna renesansowe</a:t>
            </a:r>
          </a:p>
          <a:p>
            <a:r>
              <a:rPr lang="pl-PL" dirty="0" smtClean="0"/>
              <a:t>100 euro – brama barokowa, most na rewersie odbija się w wodzie.</a:t>
            </a:r>
          </a:p>
          <a:p>
            <a:r>
              <a:rPr lang="pl-PL" dirty="0" smtClean="0"/>
              <a:t>200 euro – okna secesyjne</a:t>
            </a:r>
          </a:p>
          <a:p>
            <a:r>
              <a:rPr lang="pl-PL" dirty="0" smtClean="0"/>
              <a:t>500 euro – okna XX wiecznego biurowca.</a:t>
            </a:r>
          </a:p>
          <a:p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31450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495082"/>
            <a:ext cx="2857520" cy="136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357694"/>
            <a:ext cx="29524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ibbon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Banknoty euro</a:t>
            </a:r>
            <a:endParaRPr lang="pl-PL" sz="4000" dirty="0"/>
          </a:p>
        </p:txBody>
      </p:sp>
    </p:spTree>
  </p:cSld>
  <p:clrMapOvr>
    <a:masterClrMapping/>
  </p:clrMapOvr>
  <p:transition advClick="0" advTm="3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467196" cy="5500702"/>
          </a:xfrm>
        </p:spPr>
        <p:txBody>
          <a:bodyPr>
            <a:normAutofit/>
          </a:bodyPr>
          <a:lstStyle/>
          <a:p>
            <a:r>
              <a:rPr lang="pl-PL" dirty="0" smtClean="0"/>
              <a:t>Obecnie członkami Unii Gospodarczej i Walutowej jest 18 z 28 państw członkowskich Unii Europejskiej (Austria, Belgia, Cypr, Estonia, Finlandia, Francja, Grecja, Hiszpania, Holandia,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Irlandia, Luksemburg, Łotwa, Malta, Niemcy, Portugalia, Słowacja, Słowenia, Włochy), a ponadto 4 inne państwa (Andora, Monako, San Marino, Watykan). </a:t>
            </a:r>
          </a:p>
          <a:p>
            <a:endParaRPr lang="pl-PL" dirty="0"/>
          </a:p>
        </p:txBody>
      </p:sp>
      <p:sp>
        <p:nvSpPr>
          <p:cNvPr id="9" name="Strzałka w prawo z wcięciem 8"/>
          <p:cNvSpPr/>
          <p:nvPr/>
        </p:nvSpPr>
        <p:spPr>
          <a:xfrm>
            <a:off x="428596" y="428604"/>
            <a:ext cx="8215370" cy="1000132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Strefa euro</a:t>
            </a:r>
            <a:endParaRPr lang="pl-PL" sz="4000" dirty="0"/>
          </a:p>
        </p:txBody>
      </p:sp>
    </p:spTree>
  </p:cSld>
  <p:clrMapOvr>
    <a:masterClrMapping/>
  </p:clrMapOvr>
  <p:transition advClick="0" advTm="15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71934" cy="4525963"/>
          </a:xfrm>
        </p:spPr>
        <p:txBody>
          <a:bodyPr/>
          <a:lstStyle/>
          <a:p>
            <a:r>
              <a:rPr lang="pl-PL" dirty="0" smtClean="0"/>
              <a:t>W kolejnych dwóch państwach euro jest walutą bez członkostwa w Unii Gospodarczej i Walutowej (Czarnogóra, Kosowo).</a:t>
            </a:r>
          </a:p>
          <a:p>
            <a:endParaRPr lang="pl-P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14488"/>
            <a:ext cx="4763957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pl-PL" sz="4000" dirty="0" smtClean="0"/>
              <a:t>Strefa euro</a:t>
            </a:r>
            <a:endParaRPr lang="pl-PL" sz="4000" dirty="0"/>
          </a:p>
        </p:txBody>
      </p:sp>
    </p:spTree>
  </p:cSld>
  <p:clrMapOvr>
    <a:masterClrMapping/>
  </p:clrMapOvr>
  <p:transition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l-PL" dirty="0" smtClean="0"/>
              <a:t>Początkowo waluta ta była tylko międzybankową walutą rozliczeniową i nie znajdowała się w normalnym obiegu. </a:t>
            </a:r>
          </a:p>
          <a:p>
            <a:r>
              <a:rPr lang="pl-PL" dirty="0" smtClean="0"/>
              <a:t>W dniu 1 stycznia 2002 roku nastąpiło zastąpienie walut państw członkowskich strefy euro monetami i banknotami euro, co było największą przeprowadzoną dotąd na świecie jednorazową operacją walutową. </a:t>
            </a:r>
          </a:p>
          <a:p>
            <a:endParaRPr lang="pl-P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357826"/>
            <a:ext cx="340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57826"/>
            <a:ext cx="3200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6215082"/>
            <a:ext cx="3048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trzałka w lewo i prawo 8"/>
          <p:cNvSpPr/>
          <p:nvPr/>
        </p:nvSpPr>
        <p:spPr>
          <a:xfrm>
            <a:off x="785786" y="428604"/>
            <a:ext cx="7858180" cy="92869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Wymiana walut narodowych na euro</a:t>
            </a:r>
            <a:endParaRPr lang="pl-PL" sz="3200" dirty="0"/>
          </a:p>
        </p:txBody>
      </p:sp>
    </p:spTree>
  </p:cSld>
  <p:clrMapOvr>
    <a:masterClrMapping/>
  </p:clrMapOvr>
  <p:transition advTm="14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Cała akcja wymiany walut zakończyła się 1 lipca 2002 r., kiedy to waluty narodowe państw strefy euro zostały całkowicie wycofane.</a:t>
            </a:r>
          </a:p>
          <a:p>
            <a:r>
              <a:rPr lang="pl-PL" dirty="0" smtClean="0"/>
              <a:t> Kursy między walutami narodowymi, które miało zastąpić euro, zostały zamrożone 1 stycznia 1999 r.</a:t>
            </a:r>
          </a:p>
          <a:p>
            <a:endParaRPr lang="pl-PL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200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3190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3116"/>
            <a:ext cx="3743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500306"/>
            <a:ext cx="27813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857496"/>
            <a:ext cx="3248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5143512"/>
            <a:ext cx="3409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786190"/>
            <a:ext cx="34671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4214818"/>
            <a:ext cx="3209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4643446"/>
            <a:ext cx="3543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04" y="3286124"/>
            <a:ext cx="3295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5500702"/>
            <a:ext cx="3524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14480" y="5929330"/>
            <a:ext cx="302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ytuł 3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pl-PL" sz="3200" dirty="0" smtClean="0"/>
              <a:t>Wymiana walut narodowych na euro</a:t>
            </a:r>
            <a:endParaRPr lang="pl-PL" sz="3200" dirty="0"/>
          </a:p>
        </p:txBody>
      </p:sp>
    </p:spTree>
  </p:cSld>
  <p:clrMapOvr>
    <a:masterClrMapping/>
  </p:clrMapOvr>
  <p:transition advTm="31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643578"/>
          </a:xfrm>
        </p:spPr>
        <p:txBody>
          <a:bodyPr>
            <a:normAutofit/>
          </a:bodyPr>
          <a:lstStyle/>
          <a:p>
            <a:r>
              <a:rPr lang="pl-PL" dirty="0" smtClean="0"/>
              <a:t>Banknoty euro są drukowane pod bezpośrednią kontrolą Europejskiego Banku Centralnego (w 14 różnych drukarniach) i mają jednolity wygląd we wszystkich państwach strefy euro.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Monety są produkowane przez mennice poszczególnych państw. Monety mają jednakowy kształt, jednakowy materiał i jednakowy wygląd rewersu (wspólna strona).</a:t>
            </a:r>
          </a:p>
          <a:p>
            <a:endParaRPr lang="pl-PL" dirty="0"/>
          </a:p>
        </p:txBody>
      </p:sp>
      <p:sp>
        <p:nvSpPr>
          <p:cNvPr id="5" name="Sześciokąt 4"/>
          <p:cNvSpPr/>
          <p:nvPr/>
        </p:nvSpPr>
        <p:spPr>
          <a:xfrm>
            <a:off x="1071538" y="357166"/>
            <a:ext cx="7215238" cy="785818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800" dirty="0" smtClean="0"/>
              <a:t>Emisja euro</a:t>
            </a:r>
            <a:endParaRPr lang="pl-PL" sz="4800" dirty="0"/>
          </a:p>
        </p:txBody>
      </p:sp>
    </p:spTree>
  </p:cSld>
  <p:clrMapOvr>
    <a:masterClrMapping/>
  </p:clrMapOvr>
  <p:transition advTm="1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417638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pl-PL" sz="4400" dirty="0" smtClean="0"/>
              <a:t>Mapki strefy euro 1999-2014</a:t>
            </a:r>
            <a:endParaRPr lang="pl-PL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76715"/>
            <a:ext cx="4038600" cy="3972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74133"/>
            <a:ext cx="4038600" cy="3978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3465"/>
            <a:ext cx="4038600" cy="4219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4038600" cy="4151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Wstęga w dół 8"/>
          <p:cNvSpPr/>
          <p:nvPr/>
        </p:nvSpPr>
        <p:spPr>
          <a:xfrm>
            <a:off x="428596" y="214290"/>
            <a:ext cx="8358246" cy="1500198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/>
              <a:t>Mapki strefy euro 1999-2014</a:t>
            </a:r>
            <a:endParaRPr lang="pl-PL" sz="4400" dirty="0"/>
          </a:p>
        </p:txBody>
      </p:sp>
    </p:spTree>
  </p:cSld>
  <p:clrMapOvr>
    <a:masterClrMapping/>
  </p:clrMapOvr>
  <p:transition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Euro</a:t>
            </a:r>
          </a:p>
          <a:p>
            <a:r>
              <a:rPr lang="pl-PL" dirty="0" smtClean="0"/>
              <a:t>Znak graficzny euro</a:t>
            </a:r>
          </a:p>
          <a:p>
            <a:r>
              <a:rPr lang="pl-PL" dirty="0" smtClean="0"/>
              <a:t>Utworzenie waluty</a:t>
            </a:r>
          </a:p>
          <a:p>
            <a:r>
              <a:rPr lang="pl-PL" dirty="0" smtClean="0"/>
              <a:t>Geneza euro</a:t>
            </a:r>
          </a:p>
          <a:p>
            <a:r>
              <a:rPr lang="pl-PL" dirty="0" smtClean="0"/>
              <a:t>Monety euro</a:t>
            </a:r>
          </a:p>
          <a:p>
            <a:r>
              <a:rPr lang="pl-PL" dirty="0" smtClean="0"/>
              <a:t>Banknoty euro</a:t>
            </a:r>
          </a:p>
          <a:p>
            <a:r>
              <a:rPr lang="pl-PL" dirty="0" smtClean="0"/>
              <a:t>Strefa euro</a:t>
            </a:r>
          </a:p>
          <a:p>
            <a:r>
              <a:rPr lang="pl-PL" dirty="0" smtClean="0"/>
              <a:t>Wymiana walut narodowych na euro</a:t>
            </a:r>
          </a:p>
          <a:p>
            <a:r>
              <a:rPr lang="pl-PL" dirty="0" smtClean="0"/>
              <a:t>Emisja euro</a:t>
            </a:r>
          </a:p>
          <a:p>
            <a:r>
              <a:rPr lang="pl-PL" dirty="0" smtClean="0"/>
              <a:t>Mapki strefy euro 1999-2014</a:t>
            </a:r>
          </a:p>
          <a:p>
            <a:r>
              <a:rPr lang="pl-PL" dirty="0" smtClean="0"/>
              <a:t>Planowane terminy wprowadzenia euro</a:t>
            </a:r>
          </a:p>
          <a:p>
            <a:endParaRPr lang="pl-PL" dirty="0"/>
          </a:p>
        </p:txBody>
      </p:sp>
      <p:sp>
        <p:nvSpPr>
          <p:cNvPr id="6" name="Strzałka w prawo 5">
            <a:hlinkClick r:id="rId2" action="ppaction://hlinksldjump"/>
          </p:cNvPr>
          <p:cNvSpPr/>
          <p:nvPr/>
        </p:nvSpPr>
        <p:spPr>
          <a:xfrm>
            <a:off x="2143108" y="1214422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>
            <a:hlinkClick r:id="rId3" action="ppaction://hlinksldjump"/>
          </p:cNvPr>
          <p:cNvSpPr/>
          <p:nvPr/>
        </p:nvSpPr>
        <p:spPr>
          <a:xfrm>
            <a:off x="4286248" y="164305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>
            <a:hlinkClick r:id="rId4" action="ppaction://hlinksldjump"/>
          </p:cNvPr>
          <p:cNvSpPr/>
          <p:nvPr/>
        </p:nvSpPr>
        <p:spPr>
          <a:xfrm>
            <a:off x="4071934" y="207167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>
            <a:hlinkClick r:id="rId5" action="ppaction://hlinksldjump"/>
          </p:cNvPr>
          <p:cNvSpPr/>
          <p:nvPr/>
        </p:nvSpPr>
        <p:spPr>
          <a:xfrm>
            <a:off x="3143240" y="2500306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>
            <a:hlinkClick r:id="rId6" action="ppaction://hlinksldjump"/>
          </p:cNvPr>
          <p:cNvSpPr/>
          <p:nvPr/>
        </p:nvSpPr>
        <p:spPr>
          <a:xfrm>
            <a:off x="3286116" y="292893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>
            <a:hlinkClick r:id="rId7" action="ppaction://hlinksldjump"/>
          </p:cNvPr>
          <p:cNvSpPr/>
          <p:nvPr/>
        </p:nvSpPr>
        <p:spPr>
          <a:xfrm>
            <a:off x="3428992" y="342900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>
            <a:hlinkClick r:id="rId8" action="ppaction://hlinksldjump"/>
          </p:cNvPr>
          <p:cNvSpPr/>
          <p:nvPr/>
        </p:nvSpPr>
        <p:spPr>
          <a:xfrm>
            <a:off x="6715140" y="4286256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>
            <a:hlinkClick r:id="rId9" action="ppaction://hlinksldjump"/>
          </p:cNvPr>
          <p:cNvSpPr/>
          <p:nvPr/>
        </p:nvSpPr>
        <p:spPr>
          <a:xfrm>
            <a:off x="2928926" y="3857628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>
            <a:hlinkClick r:id="rId10" action="ppaction://hlinksldjump"/>
          </p:cNvPr>
          <p:cNvSpPr/>
          <p:nvPr/>
        </p:nvSpPr>
        <p:spPr>
          <a:xfrm>
            <a:off x="2928926" y="471488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>
            <a:hlinkClick r:id="rId11" action="ppaction://hlinksldjump"/>
          </p:cNvPr>
          <p:cNvSpPr/>
          <p:nvPr/>
        </p:nvSpPr>
        <p:spPr>
          <a:xfrm>
            <a:off x="5429256" y="507207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>
            <a:hlinkClick r:id="rId12" action="ppaction://hlinksldjump"/>
          </p:cNvPr>
          <p:cNvSpPr/>
          <p:nvPr/>
        </p:nvSpPr>
        <p:spPr>
          <a:xfrm>
            <a:off x="7072330" y="557214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Wstęga w dół 22"/>
          <p:cNvSpPr/>
          <p:nvPr/>
        </p:nvSpPr>
        <p:spPr>
          <a:xfrm>
            <a:off x="642910" y="285728"/>
            <a:ext cx="8001056" cy="928694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Spis treści</a:t>
            </a:r>
            <a:endParaRPr lang="pl-PL" sz="4000" dirty="0"/>
          </a:p>
        </p:txBody>
      </p:sp>
    </p:spTree>
  </p:cSld>
  <p:clrMapOvr>
    <a:masterClrMapping/>
  </p:clrMapOvr>
  <p:transition advClick="0" advTm="2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1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038600" cy="4295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038600" cy="4240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428760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pl-PL" sz="4400" dirty="0" smtClean="0"/>
              <a:t>Mapki strefy euro 1999-2014</a:t>
            </a:r>
            <a:endParaRPr lang="pl-PL" sz="4400" dirty="0"/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5072098" cy="5265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00174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pl-PL" sz="4400" dirty="0" smtClean="0"/>
              <a:t>Mapki strefy euro 1999-2014</a:t>
            </a:r>
            <a:endParaRPr lang="pl-PL" sz="4400" dirty="0"/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873291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ybuch 1 6"/>
          <p:cNvSpPr/>
          <p:nvPr/>
        </p:nvSpPr>
        <p:spPr>
          <a:xfrm>
            <a:off x="1428728" y="0"/>
            <a:ext cx="6286544" cy="2000264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Planowane terminy wprowadzenia euro</a:t>
            </a:r>
            <a:endParaRPr lang="pl-PL" sz="2800" dirty="0"/>
          </a:p>
        </p:txBody>
      </p:sp>
    </p:spTree>
  </p:cSld>
  <p:clrMapOvr>
    <a:masterClrMapping/>
  </p:clrMapOvr>
  <p:transition advTm="1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/>
              <a:t>Dziękuje za uwagę !!!</a:t>
            </a:r>
            <a:endParaRPr lang="pl-PL" sz="66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286116" y="3643314"/>
            <a:ext cx="2128830" cy="1752600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l-PL"/>
          </a:p>
        </p:txBody>
      </p:sp>
    </p:spTree>
  </p:cSld>
  <p:clrMapOvr>
    <a:masterClrMapping/>
  </p:clrMapOvr>
  <p:transition advTm="6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929190" cy="52578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Euro – nazwa przyjęta na posiedzeniu w Madrycie w grudniu 1995 roku – wspólna waluta europejska wprowadzona w miejsce walut krajowych. </a:t>
            </a:r>
          </a:p>
          <a:p>
            <a:r>
              <a:rPr lang="pl-PL" dirty="0" smtClean="0"/>
              <a:t>W formie gotówkowej została wprowadzona w obieg 1 stycznia 2002 r.</a:t>
            </a:r>
          </a:p>
          <a:p>
            <a:r>
              <a:rPr lang="pl-PL" dirty="0" smtClean="0"/>
              <a:t>Euro jest prawnym środkiem płatniczym w 18 państwach tworzących strefę euro w Unii Europejskiej – obejmującym około 334 mln Europejczyków.</a:t>
            </a:r>
          </a:p>
          <a:p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038600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Wybuch 1 7"/>
          <p:cNvSpPr/>
          <p:nvPr/>
        </p:nvSpPr>
        <p:spPr>
          <a:xfrm>
            <a:off x="3071802" y="142852"/>
            <a:ext cx="3286148" cy="1428760"/>
          </a:xfrm>
          <a:prstGeom prst="irregularSeal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Euro</a:t>
            </a:r>
            <a:endParaRPr lang="pl-PL" sz="3600" dirty="0"/>
          </a:p>
        </p:txBody>
      </p: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Waluta euro używana jest także w 11 krajach               i terytoriach nienależących do UE (Watykanie, Monako, San Marino, Andorze, Kosowie, Czarnogórze) oraz we francuskich posiadłościach na Atlantyku i Oceanie Indyjskim i w brytyjskich bazach wojskowych na Cyprze.</a:t>
            </a:r>
          </a:p>
          <a:p>
            <a:r>
              <a:rPr lang="pl-PL" dirty="0" smtClean="0"/>
              <a:t>Na co dzień swoją wspólnotową walutą euro posługuje się około 334 mln ludzi. Wraz z obiegiem ponad 751 miliardów, euro jest walutą o najwyższej wartości gotówkowej w świecie. </a:t>
            </a:r>
          </a:p>
          <a:p>
            <a:r>
              <a:rPr lang="pl-PL" dirty="0" smtClean="0"/>
              <a:t>Na euro przypada 27% światowych rezerw walutowych.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00364" y="0"/>
            <a:ext cx="3429024" cy="1500174"/>
          </a:xfrm>
          <a:prstGeom prst="irregularSeal1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pl-PL" sz="3600" dirty="0" smtClean="0"/>
              <a:t>Euro</a:t>
            </a:r>
            <a:endParaRPr lang="pl-PL" sz="3600" dirty="0"/>
          </a:p>
        </p:txBody>
      </p:sp>
    </p:spTree>
  </p:cSld>
  <p:clrMapOvr>
    <a:masterClrMapping/>
  </p:clrMapOvr>
  <p:transition advClick="0" advTm="1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495800" cy="535782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Komisja Europejska zadecydowała o kształcie symbolu euro. </a:t>
            </a:r>
          </a:p>
          <a:p>
            <a:r>
              <a:rPr lang="pl-PL" dirty="0" smtClean="0"/>
              <a:t>Znak graficzny euro jest grecką literą ? (epsilon) przeciętą dwiema równoległymi liniami. </a:t>
            </a:r>
          </a:p>
          <a:p>
            <a:r>
              <a:rPr lang="pl-PL" dirty="0" smtClean="0"/>
              <a:t>Symbolizuje ona korzenie cywilizacji europejskiej, próby zintegrowania naszego kontynentu i zapewnienia stabilizacji wewnętrznej.</a:t>
            </a:r>
            <a:endParaRPr lang="pl-P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4038600" cy="3922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Wstęga w dół 7"/>
          <p:cNvSpPr/>
          <p:nvPr/>
        </p:nvSpPr>
        <p:spPr>
          <a:xfrm>
            <a:off x="214282" y="142852"/>
            <a:ext cx="8715404" cy="1071570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Znak graficzny euro</a:t>
            </a:r>
            <a:endParaRPr lang="pl-PL" sz="3600" dirty="0"/>
          </a:p>
        </p:txBody>
      </p:sp>
    </p:spTree>
  </p:cSld>
  <p:clrMapOvr>
    <a:masterClrMapping/>
  </p:clrMapOvr>
  <p:transition advClick="0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429124" cy="5114948"/>
          </a:xfrm>
        </p:spPr>
        <p:txBody>
          <a:bodyPr>
            <a:normAutofit/>
          </a:bodyPr>
          <a:lstStyle/>
          <a:p>
            <a:r>
              <a:rPr lang="pl-PL" dirty="0" smtClean="0"/>
              <a:t>Niektórzy dopatrują się również w symbolu euro wyzwania dla dolara amerykańskiego, dla którego charakterystyczną cechą są dwie pionowe linie, czy analogii do jena, którego symbol również posiada taki element.</a:t>
            </a:r>
            <a:endParaRPr lang="pl-P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461598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ibb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pl-PL" sz="3600" dirty="0" smtClean="0"/>
              <a:t>Znak graficzny euro</a:t>
            </a:r>
            <a:endParaRPr lang="pl-PL" sz="3600" dirty="0"/>
          </a:p>
        </p:txBody>
      </p:sp>
    </p:spTree>
  </p:cSld>
  <p:clrMapOvr>
    <a:masterClrMapping/>
  </p:clrMapOvr>
  <p:transition advClick="0" advTm="1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786314" cy="5643578"/>
          </a:xfrm>
        </p:spPr>
        <p:txBody>
          <a:bodyPr>
            <a:normAutofit/>
          </a:bodyPr>
          <a:lstStyle/>
          <a:p>
            <a:r>
              <a:rPr lang="pl-PL" dirty="0" smtClean="0"/>
              <a:t>Pierwsze plany utworzenia Unii Walutowej pojawiły się już w latach 60. XX wieku, lecz dopiero w latach 70. opracowano plan wprowadzenia wspólnej waluty, a w 1979 roku powstał Europejski System Walutowy. </a:t>
            </a:r>
          </a:p>
          <a:p>
            <a:r>
              <a:rPr lang="pl-PL" dirty="0" smtClean="0"/>
              <a:t>W 1986 ECU zostało trzecią walutą na świecie, w której emitowano obligacje międzynarodowe.</a:t>
            </a:r>
          </a:p>
          <a:p>
            <a:endParaRPr lang="pl-PL" dirty="0"/>
          </a:p>
        </p:txBody>
      </p:sp>
      <p:pic>
        <p:nvPicPr>
          <p:cNvPr id="9" name="Symbol zastępczy zawartości 8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3860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ala 9"/>
          <p:cNvSpPr/>
          <p:nvPr/>
        </p:nvSpPr>
        <p:spPr>
          <a:xfrm>
            <a:off x="857224" y="428604"/>
            <a:ext cx="7072362" cy="785818"/>
          </a:xfrm>
          <a:prstGeom prst="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Utworzenie waluty</a:t>
            </a:r>
            <a:endParaRPr lang="pl-PL" sz="3600" dirty="0"/>
          </a:p>
        </p:txBody>
      </p:sp>
    </p:spTree>
  </p:cSld>
  <p:clrMapOvr>
    <a:masterClrMapping/>
  </p:clrMapOvr>
  <p:transition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Genezy euro jako jednolitej waluty Unii Europejskiej należy szukać w historii Unii Europejskiej oraz w historii światowej gospodarki. </a:t>
            </a:r>
          </a:p>
          <a:p>
            <a:r>
              <a:rPr lang="pl-PL" dirty="0" smtClean="0"/>
              <a:t>Z jednej strony, w 1968 roku nastąpiła realna integracja gospodarcza w postaci unii celnej, z drugiej strony upadek systemu kursu walutowego doprowadził do zbyt mocno zmieniających się kursów walut, który w opinii polityków osłabiał handel. </a:t>
            </a:r>
          </a:p>
          <a:p>
            <a:r>
              <a:rPr lang="pl-PL" dirty="0" smtClean="0"/>
              <a:t>W 1970 roku po raz pierwszy została skonkretyzowana idea europejskiej unii walutowej. W tak zwanym planie Wernera</a:t>
            </a:r>
            <a:endParaRPr lang="pl-PL" dirty="0"/>
          </a:p>
        </p:txBody>
      </p:sp>
      <p:sp>
        <p:nvSpPr>
          <p:cNvPr id="4" name="Pięciokąt 3"/>
          <p:cNvSpPr/>
          <p:nvPr/>
        </p:nvSpPr>
        <p:spPr>
          <a:xfrm>
            <a:off x="1785918" y="571480"/>
            <a:ext cx="5786478" cy="78581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/>
              <a:t>Geneza euro</a:t>
            </a:r>
            <a:endParaRPr lang="pl-PL" sz="4400" dirty="0"/>
          </a:p>
        </p:txBody>
      </p:sp>
    </p:spTree>
  </p:cSld>
  <p:clrMapOvr>
    <a:masterClrMapping/>
  </p:clrMapOvr>
  <p:transition advClick="0" advTm="19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64357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Wszystkie monety mają identyczne rewersy (strona wspólna) z nominałem i mapą Europy. </a:t>
            </a:r>
          </a:p>
          <a:p>
            <a:r>
              <a:rPr lang="pl-PL" dirty="0" smtClean="0"/>
              <a:t>Awersy (strona narodowa) zawierają symbole narodowe (przeważnie nieoficjalne) ustalone przez poszczególne kraje strefy euro (z wyjątkiem Kosowa i Czarnogóry).</a:t>
            </a:r>
          </a:p>
          <a:p>
            <a:r>
              <a:rPr lang="pl-PL" dirty="0" smtClean="0"/>
              <a:t> Wszystkie są tak samo ważnym środkiem płatniczym bez względu na to co przedstawiają i gdzie są wydawane.</a:t>
            </a:r>
          </a:p>
          <a:p>
            <a:endParaRPr lang="pl-PL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3875311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928934"/>
            <a:ext cx="429818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Wybuch  2 14"/>
          <p:cNvSpPr/>
          <p:nvPr/>
        </p:nvSpPr>
        <p:spPr>
          <a:xfrm>
            <a:off x="1142976" y="142852"/>
            <a:ext cx="7572428" cy="1214446"/>
          </a:xfrm>
          <a:prstGeom prst="irregularSeal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Monety euro</a:t>
            </a:r>
            <a:endParaRPr lang="pl-PL" sz="4000" dirty="0"/>
          </a:p>
        </p:txBody>
      </p:sp>
    </p:spTree>
  </p:cSld>
  <p:clrMapOvr>
    <a:masterClrMapping/>
  </p:clrMapOvr>
  <p:transition advTm="2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856</Words>
  <PresentationFormat>Pokaz na ekranie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Wierzchołek</vt:lpstr>
      <vt:lpstr>Historia euro</vt:lpstr>
      <vt:lpstr>Slajd 2</vt:lpstr>
      <vt:lpstr>Slajd 3</vt:lpstr>
      <vt:lpstr>Euro</vt:lpstr>
      <vt:lpstr>Slajd 5</vt:lpstr>
      <vt:lpstr>Znak graficzny euro</vt:lpstr>
      <vt:lpstr>Slajd 7</vt:lpstr>
      <vt:lpstr>Slajd 8</vt:lpstr>
      <vt:lpstr>Slajd 9</vt:lpstr>
      <vt:lpstr>Slajd 10</vt:lpstr>
      <vt:lpstr>Banknoty euro</vt:lpstr>
      <vt:lpstr>Banknoty euro</vt:lpstr>
      <vt:lpstr>Slajd 13</vt:lpstr>
      <vt:lpstr>Strefa euro</vt:lpstr>
      <vt:lpstr>  </vt:lpstr>
      <vt:lpstr>Wymiana walut narodowych na euro</vt:lpstr>
      <vt:lpstr>Slajd 17</vt:lpstr>
      <vt:lpstr>Mapki strefy euro 1999-2014</vt:lpstr>
      <vt:lpstr>Slajd 19</vt:lpstr>
      <vt:lpstr>Mapki strefy euro 1999-2014</vt:lpstr>
      <vt:lpstr>Mapki strefy euro 1999-2014</vt:lpstr>
      <vt:lpstr>Slajd 22</vt:lpstr>
      <vt:lpstr>Dziękuje za uwagę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euro</dc:title>
  <cp:lastModifiedBy>Olcia xD</cp:lastModifiedBy>
  <cp:revision>20</cp:revision>
  <dcterms:modified xsi:type="dcterms:W3CDTF">2014-04-06T06:14:57Z</dcterms:modified>
</cp:coreProperties>
</file>