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2014-04-07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2014-04-07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2014-04-07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2014-04-07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2014-04-07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2014-04-07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2014-04-07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2014-04-07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2014-04-07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2014-04-07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2014-04-07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2014-04-07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azeta.pl/" TargetMode="External"/><Relationship Id="rId3" Type="http://schemas.openxmlformats.org/officeDocument/2006/relationships/hyperlink" Target="http://www.krzysztofmazur.blox.pl/" TargetMode="External"/><Relationship Id="rId7" Type="http://schemas.openxmlformats.org/officeDocument/2006/relationships/hyperlink" Target="http://www.onet.pl/" TargetMode="External"/><Relationship Id="rId2" Type="http://schemas.openxmlformats.org/officeDocument/2006/relationships/hyperlink" Target="http://www.wikipedia.p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atemat.pl/" TargetMode="External"/><Relationship Id="rId5" Type="http://schemas.openxmlformats.org/officeDocument/2006/relationships/hyperlink" Target="http://www.unia.eu.pl/" TargetMode="External"/><Relationship Id="rId4" Type="http://schemas.openxmlformats.org/officeDocument/2006/relationships/hyperlink" Target="http://www.google.p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2195736" y="5805264"/>
            <a:ext cx="8424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0" b="1" dirty="0" smtClean="0">
                <a:latin typeface="Mistral" pitchFamily="66" charset="0"/>
              </a:rPr>
              <a:t>Karol Woliński</a:t>
            </a:r>
            <a:endParaRPr lang="pl-PL" sz="8000" b="1" dirty="0">
              <a:latin typeface="Mistral" pitchFamily="66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0" y="1124744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0" dirty="0" smtClean="0">
                <a:latin typeface="Courier New" pitchFamily="49" charset="0"/>
                <a:cs typeface="Courier New" pitchFamily="49" charset="0"/>
              </a:rPr>
              <a:t>Euro w Polsce szanse czy zagrożenia?</a:t>
            </a:r>
            <a:endParaRPr lang="pl-PL" sz="8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esktop\Tekstury-Metal-Unusual-Tapeta-015-720x12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80728"/>
          </a:xfrm>
          <a:prstGeom prst="rect">
            <a:avLst/>
          </a:prstGeom>
          <a:noFill/>
        </p:spPr>
      </p:pic>
      <p:pic>
        <p:nvPicPr>
          <p:cNvPr id="6" name="Picture 3" descr="C:\Users\user\Desktop\Tekstury-Metal-Unusual-Tapeta-015-720x12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77272"/>
            <a:ext cx="9144000" cy="980728"/>
          </a:xfrm>
          <a:prstGeom prst="rect">
            <a:avLst/>
          </a:prstGeom>
          <a:noFill/>
        </p:spPr>
      </p:pic>
      <p:sp>
        <p:nvSpPr>
          <p:cNvPr id="7" name="pole tekstowe 6"/>
          <p:cNvSpPr txBox="1"/>
          <p:nvPr/>
        </p:nvSpPr>
        <p:spPr>
          <a:xfrm>
            <a:off x="0" y="6550223"/>
            <a:ext cx="7992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>
                <a:solidFill>
                  <a:schemeClr val="bg1">
                    <a:lumMod val="65000"/>
                  </a:schemeClr>
                </a:solidFill>
              </a:rPr>
              <a:t>Prace wykonał: Karol Woliński</a:t>
            </a:r>
            <a:endParaRPr lang="pl-PL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5471592" y="587727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>
                    <a:lumMod val="65000"/>
                  </a:schemeClr>
                </a:solidFill>
              </a:rPr>
              <a:t>Dalej&gt; &lt;Cofnij</a:t>
            </a:r>
            <a:endParaRPr lang="pl-PL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2483768" y="188640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chemeClr val="bg1"/>
                </a:solidFill>
                <a:latin typeface="Papyrus" pitchFamily="66" charset="0"/>
              </a:rPr>
              <a:t>Bibliografia</a:t>
            </a:r>
            <a:endParaRPr lang="pl-PL" sz="2400" dirty="0">
              <a:solidFill>
                <a:schemeClr val="bg1"/>
              </a:solidFill>
              <a:latin typeface="Papyrus" pitchFamily="66" charset="0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4499992" y="188640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chemeClr val="bg1"/>
                </a:solidFill>
                <a:latin typeface="Papyrus" pitchFamily="66" charset="0"/>
              </a:rPr>
              <a:t>Spis treści</a:t>
            </a:r>
            <a:endParaRPr lang="pl-PL" sz="2400" dirty="0">
              <a:solidFill>
                <a:schemeClr val="bg1"/>
              </a:solidFill>
              <a:latin typeface="Papyrus" pitchFamily="66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6335688" y="188640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chemeClr val="bg1"/>
                </a:solidFill>
                <a:latin typeface="Papyrus" pitchFamily="66" charset="0"/>
              </a:rPr>
              <a:t>Strona Startowa</a:t>
            </a:r>
            <a:endParaRPr lang="pl-PL" sz="2400" dirty="0">
              <a:solidFill>
                <a:schemeClr val="bg1"/>
              </a:solidFill>
              <a:latin typeface="Papyrus" pitchFamily="66" charset="0"/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467544" y="188640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chemeClr val="bg1">
                    <a:lumMod val="65000"/>
                  </a:schemeClr>
                </a:solidFill>
              </a:rPr>
              <a:t>WOLINSKI</a:t>
            </a:r>
            <a:endParaRPr lang="pl-PL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1187624" y="47667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>
                <a:solidFill>
                  <a:schemeClr val="bg1">
                    <a:lumMod val="50000"/>
                  </a:schemeClr>
                </a:solidFill>
              </a:rPr>
              <a:t>Design</a:t>
            </a:r>
            <a:endParaRPr lang="pl-PL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172" name="Picture 4" descr="http://www.moklazy.pl/moklazy/images/2011/flag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1556792"/>
            <a:ext cx="5836295" cy="38884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esktop\Tekstury-Metal-Unusual-Tapeta-015-720x12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80728"/>
          </a:xfrm>
          <a:prstGeom prst="rect">
            <a:avLst/>
          </a:prstGeom>
          <a:noFill/>
        </p:spPr>
      </p:pic>
      <p:pic>
        <p:nvPicPr>
          <p:cNvPr id="6" name="Picture 3" descr="C:\Users\user\Desktop\Tekstury-Metal-Unusual-Tapeta-015-720x12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77272"/>
            <a:ext cx="9144000" cy="980728"/>
          </a:xfrm>
          <a:prstGeom prst="rect">
            <a:avLst/>
          </a:prstGeom>
          <a:noFill/>
        </p:spPr>
      </p:pic>
      <p:sp>
        <p:nvSpPr>
          <p:cNvPr id="7" name="pole tekstowe 6"/>
          <p:cNvSpPr txBox="1"/>
          <p:nvPr/>
        </p:nvSpPr>
        <p:spPr>
          <a:xfrm>
            <a:off x="0" y="6550223"/>
            <a:ext cx="7992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>
                <a:solidFill>
                  <a:schemeClr val="bg1">
                    <a:lumMod val="65000"/>
                  </a:schemeClr>
                </a:solidFill>
              </a:rPr>
              <a:t>Prace wykonał: Karol Woliński</a:t>
            </a:r>
            <a:endParaRPr lang="pl-PL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5471592" y="587727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>
                    <a:lumMod val="65000"/>
                  </a:schemeClr>
                </a:solidFill>
              </a:rPr>
              <a:t>Dalej&gt; &lt;Cofnij</a:t>
            </a:r>
            <a:endParaRPr lang="pl-PL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467544" y="188640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chemeClr val="bg1">
                    <a:lumMod val="65000"/>
                  </a:schemeClr>
                </a:solidFill>
              </a:rPr>
              <a:t>WOLINSKI</a:t>
            </a:r>
            <a:endParaRPr lang="pl-PL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1187624" y="47667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>
                <a:solidFill>
                  <a:schemeClr val="bg1">
                    <a:lumMod val="50000"/>
                  </a:schemeClr>
                </a:solidFill>
              </a:rPr>
              <a:t>Design</a:t>
            </a:r>
            <a:endParaRPr lang="pl-PL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3131840" y="188640"/>
            <a:ext cx="4536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dirty="0" smtClean="0">
                <a:solidFill>
                  <a:schemeClr val="bg1">
                    <a:lumMod val="85000"/>
                  </a:schemeClr>
                </a:solidFill>
                <a:latin typeface="Papyrus" pitchFamily="66" charset="0"/>
              </a:rPr>
              <a:t>Spis Treści</a:t>
            </a:r>
            <a:endParaRPr lang="pl-PL" sz="4800" dirty="0">
              <a:solidFill>
                <a:schemeClr val="bg1">
                  <a:lumMod val="85000"/>
                </a:schemeClr>
              </a:solidFill>
              <a:latin typeface="Papyrus" pitchFamily="66" charset="0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0" y="191683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latin typeface="Courier New" pitchFamily="49" charset="0"/>
                <a:cs typeface="Courier New" pitchFamily="49" charset="0"/>
              </a:rPr>
              <a:t>Warunki przyjęcia waluty EURO </a:t>
            </a:r>
            <a:endParaRPr lang="pl-PL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0" y="256490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latin typeface="Courier New" pitchFamily="49" charset="0"/>
                <a:cs typeface="Courier New" pitchFamily="49" charset="0"/>
              </a:rPr>
              <a:t>Długi polski większe czy mniejsze?</a:t>
            </a:r>
            <a:endParaRPr lang="pl-PL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0" y="328498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latin typeface="Courier New" pitchFamily="49" charset="0"/>
                <a:cs typeface="Courier New" pitchFamily="49" charset="0"/>
              </a:rPr>
              <a:t>Kiedy będzie możliwość przyjęcia euro</a:t>
            </a:r>
            <a:endParaRPr lang="pl-PL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pole tekstowe 13"/>
          <p:cNvSpPr txBox="1"/>
          <p:nvPr/>
        </p:nvSpPr>
        <p:spPr>
          <a:xfrm>
            <a:off x="0" y="4005064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latin typeface="Courier New" pitchFamily="49" charset="0"/>
                <a:cs typeface="Courier New" pitchFamily="49" charset="0"/>
              </a:rPr>
              <a:t>Euro w Polsce w 2015? Nierealne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esktop\Tekstury-Metal-Unusual-Tapeta-015-720x12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80728"/>
          </a:xfrm>
          <a:prstGeom prst="rect">
            <a:avLst/>
          </a:prstGeom>
          <a:noFill/>
        </p:spPr>
      </p:pic>
      <p:pic>
        <p:nvPicPr>
          <p:cNvPr id="6" name="Picture 3" descr="C:\Users\user\Desktop\Tekstury-Metal-Unusual-Tapeta-015-720x12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77272"/>
            <a:ext cx="9144000" cy="980728"/>
          </a:xfrm>
          <a:prstGeom prst="rect">
            <a:avLst/>
          </a:prstGeom>
          <a:noFill/>
        </p:spPr>
      </p:pic>
      <p:sp>
        <p:nvSpPr>
          <p:cNvPr id="7" name="pole tekstowe 6"/>
          <p:cNvSpPr txBox="1"/>
          <p:nvPr/>
        </p:nvSpPr>
        <p:spPr>
          <a:xfrm>
            <a:off x="0" y="6550223"/>
            <a:ext cx="7992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>
                <a:solidFill>
                  <a:schemeClr val="bg1">
                    <a:lumMod val="65000"/>
                  </a:schemeClr>
                </a:solidFill>
              </a:rPr>
              <a:t>Prace wykonał: Karol Woliński</a:t>
            </a:r>
            <a:endParaRPr lang="pl-PL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5471592" y="587727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>
                    <a:lumMod val="65000"/>
                  </a:schemeClr>
                </a:solidFill>
              </a:rPr>
              <a:t>Dalej&gt; &lt;Cofnij</a:t>
            </a:r>
            <a:endParaRPr lang="pl-PL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467544" y="188640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chemeClr val="bg1">
                    <a:lumMod val="65000"/>
                  </a:schemeClr>
                </a:solidFill>
              </a:rPr>
              <a:t>WOLINSKI</a:t>
            </a:r>
            <a:endParaRPr lang="pl-PL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1187624" y="47667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>
                <a:solidFill>
                  <a:schemeClr val="bg1">
                    <a:lumMod val="50000"/>
                  </a:schemeClr>
                </a:solidFill>
              </a:rPr>
              <a:t>Design</a:t>
            </a:r>
            <a:endParaRPr lang="pl-PL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2768810" y="188640"/>
            <a:ext cx="54825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2800" dirty="0" smtClean="0">
                <a:solidFill>
                  <a:schemeClr val="bg1">
                    <a:lumMod val="75000"/>
                  </a:schemeClr>
                </a:solidFill>
                <a:latin typeface="Papyrus" pitchFamily="66" charset="0"/>
                <a:cs typeface="Courier New" pitchFamily="49" charset="0"/>
              </a:rPr>
              <a:t>Warunki przyjęcia waluty EURO </a:t>
            </a:r>
            <a:endParaRPr lang="pl-PL" sz="2800" dirty="0">
              <a:solidFill>
                <a:schemeClr val="bg1">
                  <a:lumMod val="75000"/>
                </a:schemeClr>
              </a:solidFill>
              <a:latin typeface="Papyrus" pitchFamily="66" charset="0"/>
              <a:cs typeface="Courier New" pitchFamily="49" charset="0"/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0" y="1052736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i="1" dirty="0" smtClean="0"/>
              <a:t>Kryteria z Maastricht</a:t>
            </a:r>
            <a:endParaRPr lang="pl-PL" sz="1600" i="1" dirty="0" smtClean="0"/>
          </a:p>
          <a:p>
            <a:r>
              <a:rPr lang="pl-PL" sz="1600" b="1" i="1" dirty="0" smtClean="0"/>
              <a:t>Inflacja</a:t>
            </a:r>
            <a:r>
              <a:rPr lang="pl-PL" sz="1600" i="1" dirty="0" smtClean="0"/>
              <a:t> </a:t>
            </a:r>
            <a:r>
              <a:rPr lang="pl-PL" sz="1600" dirty="0" smtClean="0"/>
              <a:t>- poziom </a:t>
            </a:r>
            <a:r>
              <a:rPr lang="pl-PL" sz="1600" dirty="0" smtClean="0"/>
              <a:t>inflacji</a:t>
            </a:r>
            <a:r>
              <a:rPr lang="pl-PL" sz="1600" dirty="0" smtClean="0"/>
              <a:t> danego państwa w ciągu roku poprzedzającego badanie nie może przekraczać 1,5 pkt. procentowego inflacji trzech państw Unii Europejskiej o najbardziej stabilnym poziomie cen. Inflację tę mierzy się wskaźnikiem HICP </a:t>
            </a:r>
            <a:r>
              <a:rPr lang="pl-PL" sz="1600" i="1" dirty="0" smtClean="0"/>
              <a:t>,</a:t>
            </a:r>
            <a:r>
              <a:rPr lang="pl-PL" sz="1600" dirty="0" smtClean="0"/>
              <a:t> nie zaś CPI.  </a:t>
            </a:r>
            <a:r>
              <a:rPr lang="pl-PL" sz="1600" b="1" dirty="0" smtClean="0">
                <a:solidFill>
                  <a:srgbClr val="00B050"/>
                </a:solidFill>
              </a:rPr>
              <a:t>Polska spełnia to kryterium</a:t>
            </a:r>
            <a:r>
              <a:rPr lang="pl-PL" sz="1600" dirty="0" smtClean="0"/>
              <a:t>. </a:t>
            </a:r>
          </a:p>
          <a:p>
            <a:r>
              <a:rPr lang="pl-PL" sz="1600" b="1" i="1" dirty="0" smtClean="0"/>
              <a:t>Sytuacja fiskalna</a:t>
            </a:r>
            <a:r>
              <a:rPr lang="pl-PL" sz="1600" dirty="0" smtClean="0"/>
              <a:t> - państwo członkowskie nie może być objęte procedurą nadmiernego deficytu (EDP), która związana jest z przekroczeniem wskaźników odnoszących się do sektora instytucji rządowych i </a:t>
            </a:r>
            <a:r>
              <a:rPr lang="pl-PL" sz="1600" dirty="0" smtClean="0"/>
              <a:t>samorządowych. </a:t>
            </a:r>
            <a:r>
              <a:rPr lang="pl-PL" sz="1600" dirty="0" smtClean="0"/>
              <a:t> Wskaźniki te wynoszą 3% </a:t>
            </a:r>
            <a:r>
              <a:rPr lang="pl-PL" sz="1600" dirty="0" smtClean="0"/>
              <a:t>PKB</a:t>
            </a:r>
            <a:r>
              <a:rPr lang="pl-PL" sz="1600" dirty="0" smtClean="0"/>
              <a:t> w odniesieniu do deficytu oraz 60% PKB w odniesieniu do zadłużenia.   </a:t>
            </a:r>
            <a:r>
              <a:rPr lang="pl-PL" sz="1600" b="1" dirty="0" smtClean="0">
                <a:solidFill>
                  <a:srgbClr val="FF0000"/>
                </a:solidFill>
              </a:rPr>
              <a:t>Polska jest objęta procedurą EDP</a:t>
            </a:r>
            <a:r>
              <a:rPr lang="pl-PL" sz="1600" b="1" dirty="0" smtClean="0"/>
              <a:t>.</a:t>
            </a:r>
            <a:endParaRPr lang="pl-PL" sz="1600" dirty="0" smtClean="0"/>
          </a:p>
          <a:p>
            <a:r>
              <a:rPr lang="pl-PL" sz="1600" b="1" i="1" dirty="0" smtClean="0"/>
              <a:t>Kurs walutowy</a:t>
            </a:r>
            <a:r>
              <a:rPr lang="pl-PL" sz="1600" dirty="0" smtClean="0"/>
              <a:t> - państwa członkowskie zobowiązane są do uczestnictwa w europejskim </a:t>
            </a:r>
            <a:r>
              <a:rPr lang="pl-PL" sz="1600" dirty="0" smtClean="0"/>
              <a:t>mechanizmie </a:t>
            </a:r>
            <a:r>
              <a:rPr lang="pl-PL" sz="1600" dirty="0" smtClean="0"/>
              <a:t>kursowym przez minimum dwa lata, bez poważnych napięć. Ocena pomyślności pozostawania w mechanizmie wydawana jest przez Europejski Bank Centralny. W okresie przebywania w ERM II zakazana jest samowolna dewaluacja waluty krajowej względem euro. Obecnie maksymalne dopuszczalne pasmo wahań kursowych wynosi +/- 15% odchylenia względem wyznaczonego kursu centralnego.  </a:t>
            </a:r>
            <a:r>
              <a:rPr lang="pl-PL" sz="1600" dirty="0" smtClean="0">
                <a:solidFill>
                  <a:srgbClr val="FF0000"/>
                </a:solidFill>
              </a:rPr>
              <a:t> </a:t>
            </a:r>
            <a:r>
              <a:rPr lang="pl-PL" sz="1600" b="1" dirty="0" smtClean="0">
                <a:solidFill>
                  <a:srgbClr val="FF0000"/>
                </a:solidFill>
              </a:rPr>
              <a:t>Polska nie uczestniczy w ERM II.</a:t>
            </a:r>
            <a:endParaRPr lang="pl-PL" sz="1600" dirty="0" smtClean="0">
              <a:solidFill>
                <a:srgbClr val="FF0000"/>
              </a:solidFill>
            </a:endParaRPr>
          </a:p>
          <a:p>
            <a:r>
              <a:rPr lang="pl-PL" sz="1600" b="1" i="1" dirty="0" smtClean="0"/>
              <a:t>Stopy procentowe</a:t>
            </a:r>
            <a:r>
              <a:rPr lang="pl-PL" sz="1600" dirty="0" smtClean="0"/>
              <a:t> -   w ciągu roku przed badaniem średnia nominalna długoterminowa stopa procentowa nie może przekraczać stopy procentowej  państw referencyjnych  o więcej niż 2 pkt. procentowe. Przy ocenie brane są pod uwagę obligacje skarbowe.   Przy ocenie jego wypełnienia brane są te same trzy państwa, co przy kryterium inflacyjny.   </a:t>
            </a:r>
            <a:r>
              <a:rPr lang="pl-PL" sz="1600" b="1" dirty="0" smtClean="0">
                <a:solidFill>
                  <a:srgbClr val="FF0000"/>
                </a:solidFill>
              </a:rPr>
              <a:t>Polska nie spełnia tego kryterium.</a:t>
            </a:r>
            <a:endParaRPr lang="pl-PL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esktop\Tekstury-Metal-Unusual-Tapeta-015-720x12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80728"/>
          </a:xfrm>
          <a:prstGeom prst="rect">
            <a:avLst/>
          </a:prstGeom>
          <a:noFill/>
        </p:spPr>
      </p:pic>
      <p:pic>
        <p:nvPicPr>
          <p:cNvPr id="6" name="Picture 3" descr="C:\Users\user\Desktop\Tekstury-Metal-Unusual-Tapeta-015-720x12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77272"/>
            <a:ext cx="9144000" cy="980728"/>
          </a:xfrm>
          <a:prstGeom prst="rect">
            <a:avLst/>
          </a:prstGeom>
          <a:noFill/>
        </p:spPr>
      </p:pic>
      <p:sp>
        <p:nvSpPr>
          <p:cNvPr id="7" name="pole tekstowe 6"/>
          <p:cNvSpPr txBox="1"/>
          <p:nvPr/>
        </p:nvSpPr>
        <p:spPr>
          <a:xfrm>
            <a:off x="0" y="6550223"/>
            <a:ext cx="7992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>
                <a:solidFill>
                  <a:schemeClr val="bg1">
                    <a:lumMod val="65000"/>
                  </a:schemeClr>
                </a:solidFill>
              </a:rPr>
              <a:t>Prace wykonał: Karol Woliński</a:t>
            </a:r>
            <a:endParaRPr lang="pl-PL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5471592" y="587727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>
                    <a:lumMod val="65000"/>
                  </a:schemeClr>
                </a:solidFill>
              </a:rPr>
              <a:t>Dalej&gt; &lt;Cofnij</a:t>
            </a:r>
            <a:endParaRPr lang="pl-PL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467544" y="188640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chemeClr val="bg1">
                    <a:lumMod val="65000"/>
                  </a:schemeClr>
                </a:solidFill>
              </a:rPr>
              <a:t>WOLINSKI</a:t>
            </a:r>
            <a:endParaRPr lang="pl-PL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1187624" y="47667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>
                <a:solidFill>
                  <a:schemeClr val="bg1">
                    <a:lumMod val="50000"/>
                  </a:schemeClr>
                </a:solidFill>
              </a:rPr>
              <a:t>Design</a:t>
            </a:r>
            <a:endParaRPr lang="pl-PL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2231232" y="116632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600" dirty="0" smtClean="0">
                <a:solidFill>
                  <a:schemeClr val="bg1">
                    <a:lumMod val="75000"/>
                  </a:schemeClr>
                </a:solidFill>
                <a:latin typeface="Papyrus" pitchFamily="66" charset="0"/>
                <a:cs typeface="Courier New" pitchFamily="49" charset="0"/>
              </a:rPr>
              <a:t>Długi polski większe czy mniejsze?</a:t>
            </a:r>
            <a:endParaRPr lang="pl-PL" sz="3600" dirty="0">
              <a:solidFill>
                <a:schemeClr val="bg1">
                  <a:lumMod val="75000"/>
                </a:schemeClr>
              </a:solidFill>
              <a:latin typeface="Papyrus" pitchFamily="66" charset="0"/>
              <a:cs typeface="Courier New" pitchFamily="49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0" y="1052736"/>
            <a:ext cx="925252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Media często informują o poziomach długu publicznego i deficytu do Produktu Krajowego Brutto, czyli wartości wytworzonej przez całą polską gospodarkę. Mówiąc najogólniej, różnica między długiem a deficytem jest jak między kredytem hipotecznym i kartą kredytową. </a:t>
            </a:r>
            <a:r>
              <a:rPr lang="pl-PL" b="1" dirty="0" smtClean="0"/>
              <a:t>Dług</a:t>
            </a:r>
            <a:r>
              <a:rPr lang="pl-PL" dirty="0" smtClean="0"/>
              <a:t> to nasze całkowite zadłużenie, ogromna kwota (w tej chwili ponad 816 miliardów złotych), pieniędzy, które kiedyś pożyczyliśmy i pożyczamy, bo mamy </a:t>
            </a:r>
            <a:r>
              <a:rPr lang="pl-PL" b="1" dirty="0" smtClean="0"/>
              <a:t>deficyt</a:t>
            </a:r>
            <a:r>
              <a:rPr lang="pl-PL" dirty="0" smtClean="0"/>
              <a:t>. Deficyt więc jest kwotą pieniędzy, której w danym roku brakuje w budżecie – dla przykładu w 2011 roku było to około 25 miliardów złotych. Kolejne kryteria do spełnienia, by przyjąć euro, dotyczą relacji długu publicznego i deficytu do PKB. Kryterium długu spełniamy – nie może przekraczać 60 proc. PKB. W Polsce oscyluje w okolicach 55 proc. Gorzej jest, jeśli chodzi o deficyt sektora finansów publicznych – ten pod koniec zeszłego roku wynosił 5,6 proc. </a:t>
            </a:r>
            <a:br>
              <a:rPr lang="pl-PL" dirty="0" smtClean="0"/>
            </a:br>
            <a:r>
              <a:rPr lang="pl-PL" dirty="0" smtClean="0"/>
              <a:t>Minister Finansów Jacek Rostowski zapowiada, że na koniec tego roku deficyt spadnie poniżej 3 proc. PKB, a więc spełni kolejne kryterium niezbędne do przyjęcia europejskiej waluty. Mniej optymistyczna jest Komisja Europejska, która zakłada, że za 12 miesięcy dziura w budżecie wyniesie 3,3 proc. PKB. To może być i tak dobry wynik, Komisja będzie brała pod uwagę fakt wprowadzenia w Polsce reformy </a:t>
            </a:r>
            <a:r>
              <a:rPr lang="pl-PL" dirty="0" smtClean="0"/>
              <a:t>emerytalnej.</a:t>
            </a:r>
            <a:r>
              <a:rPr lang="pl-PL" dirty="0" smtClean="0"/>
              <a:t> A więc złagodzi swoje wymogi, biorąc pod uwagę koszty, jakie niesie ze sobą funkcjonowanie w Polsce systemu opartego na Otwartych Funduszach Emerytalnych.</a:t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esktop\Tekstury-Metal-Unusual-Tapeta-015-720x12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80728"/>
          </a:xfrm>
          <a:prstGeom prst="rect">
            <a:avLst/>
          </a:prstGeom>
          <a:noFill/>
        </p:spPr>
      </p:pic>
      <p:pic>
        <p:nvPicPr>
          <p:cNvPr id="6" name="Picture 3" descr="C:\Users\user\Desktop\Tekstury-Metal-Unusual-Tapeta-015-720x12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77272"/>
            <a:ext cx="9144000" cy="980728"/>
          </a:xfrm>
          <a:prstGeom prst="rect">
            <a:avLst/>
          </a:prstGeom>
          <a:noFill/>
        </p:spPr>
      </p:pic>
      <p:sp>
        <p:nvSpPr>
          <p:cNvPr id="7" name="pole tekstowe 6"/>
          <p:cNvSpPr txBox="1"/>
          <p:nvPr/>
        </p:nvSpPr>
        <p:spPr>
          <a:xfrm>
            <a:off x="0" y="6550223"/>
            <a:ext cx="7992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>
                <a:solidFill>
                  <a:schemeClr val="bg1">
                    <a:lumMod val="65000"/>
                  </a:schemeClr>
                </a:solidFill>
              </a:rPr>
              <a:t>Prace wykonał: Karol Woliński</a:t>
            </a:r>
            <a:endParaRPr lang="pl-PL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5471592" y="587727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>
                    <a:lumMod val="65000"/>
                  </a:schemeClr>
                </a:solidFill>
              </a:rPr>
              <a:t>Dalej&gt; &lt;Cofnij</a:t>
            </a:r>
            <a:endParaRPr lang="pl-PL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467544" y="188640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chemeClr val="bg1">
                    <a:lumMod val="65000"/>
                  </a:schemeClr>
                </a:solidFill>
              </a:rPr>
              <a:t>WOLINSKI</a:t>
            </a:r>
            <a:endParaRPr lang="pl-PL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1187624" y="47667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>
                <a:solidFill>
                  <a:schemeClr val="bg1">
                    <a:lumMod val="50000"/>
                  </a:schemeClr>
                </a:solidFill>
              </a:rPr>
              <a:t>Design</a:t>
            </a:r>
            <a:endParaRPr lang="pl-PL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467544" y="188640"/>
            <a:ext cx="100446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dirty="0" smtClean="0">
                <a:solidFill>
                  <a:schemeClr val="bg1">
                    <a:lumMod val="75000"/>
                  </a:schemeClr>
                </a:solidFill>
                <a:latin typeface="Papyrus" pitchFamily="66" charset="0"/>
                <a:cs typeface="Courier New" pitchFamily="49" charset="0"/>
              </a:rPr>
              <a:t>Kiedy będzie możliwość przyjęcia euro</a:t>
            </a:r>
            <a:endParaRPr lang="pl-PL" sz="3200" dirty="0">
              <a:solidFill>
                <a:schemeClr val="bg1">
                  <a:lumMod val="75000"/>
                </a:schemeClr>
              </a:solidFill>
              <a:latin typeface="Papyrus" pitchFamily="66" charset="0"/>
              <a:cs typeface="Courier New" pitchFamily="49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251520" y="1844824"/>
            <a:ext cx="85689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cs typeface="Courier New" pitchFamily="49" charset="0"/>
              </a:rPr>
              <a:t>Możliwość przyjęcia waluty euro będzie możliwe gdy zażegnamy problemy, które mamy mianowicie:</a:t>
            </a:r>
            <a:endParaRPr lang="pl-PL" dirty="0" smtClean="0">
              <a:cs typeface="Courier New" pitchFamily="49" charset="0"/>
            </a:endParaRPr>
          </a:p>
          <a:p>
            <a:r>
              <a:rPr lang="pl-PL" dirty="0" smtClean="0">
                <a:cs typeface="Courier New" pitchFamily="49" charset="0"/>
              </a:rPr>
              <a:t>Po </a:t>
            </a:r>
            <a:r>
              <a:rPr lang="pl-PL" dirty="0" smtClean="0">
                <a:cs typeface="Courier New" pitchFamily="49" charset="0"/>
              </a:rPr>
              <a:t>pierwsze,  rynek pracy nie jest dostatecznie elastyczny.</a:t>
            </a:r>
          </a:p>
          <a:p>
            <a:r>
              <a:rPr lang="pl-PL" dirty="0" smtClean="0">
                <a:cs typeface="Courier New" pitchFamily="49" charset="0"/>
              </a:rPr>
              <a:t>Po drugie,   gospodarka polska ma za niską  stopę oszczędności</a:t>
            </a:r>
          </a:p>
          <a:p>
            <a:r>
              <a:rPr lang="pl-PL" dirty="0" smtClean="0">
                <a:cs typeface="Courier New" pitchFamily="49" charset="0"/>
              </a:rPr>
              <a:t>Po trzecie,  innowacyjność  gospodarki osłabia sposób w jaki działają instytucje badawcze i naukowe</a:t>
            </a:r>
          </a:p>
          <a:p>
            <a:r>
              <a:rPr lang="pl-PL" dirty="0" smtClean="0">
                <a:cs typeface="Courier New" pitchFamily="49" charset="0"/>
              </a:rPr>
              <a:t>Brak u krajowych właścicieli kapitału,  który mógłby być przeznaczony na innowacje</a:t>
            </a:r>
          </a:p>
          <a:p>
            <a:r>
              <a:rPr lang="pl-PL" dirty="0" smtClean="0">
                <a:cs typeface="Courier New" pitchFamily="49" charset="0"/>
              </a:rPr>
              <a:t>Decydując się na przystąpienie do wspólnej waluty i chcąc odnieść sukces  Polska  rozwiązać te trzy problemy:  poprawić  elastyczność rynku pracy,  zwiększyć zdolność do finansowania inwestycji  ze środków krajowych,  poprawić innowacyjność  gospodarki.</a:t>
            </a:r>
            <a:r>
              <a:rPr lang="pl-PL" dirty="0" smtClean="0">
                <a:latin typeface="Courier New" pitchFamily="49" charset="0"/>
                <a:cs typeface="Courier New" pitchFamily="49" charset="0"/>
              </a:rPr>
              <a:t> </a:t>
            </a:r>
            <a:endParaRPr lang="pl-PL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esktop\Tekstury-Metal-Unusual-Tapeta-015-720x12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80728"/>
          </a:xfrm>
          <a:prstGeom prst="rect">
            <a:avLst/>
          </a:prstGeom>
          <a:noFill/>
        </p:spPr>
      </p:pic>
      <p:pic>
        <p:nvPicPr>
          <p:cNvPr id="6" name="Picture 3" descr="C:\Users\user\Desktop\Tekstury-Metal-Unusual-Tapeta-015-720x12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77272"/>
            <a:ext cx="9144000" cy="980728"/>
          </a:xfrm>
          <a:prstGeom prst="rect">
            <a:avLst/>
          </a:prstGeom>
          <a:noFill/>
        </p:spPr>
      </p:pic>
      <p:sp>
        <p:nvSpPr>
          <p:cNvPr id="7" name="pole tekstowe 6"/>
          <p:cNvSpPr txBox="1"/>
          <p:nvPr/>
        </p:nvSpPr>
        <p:spPr>
          <a:xfrm>
            <a:off x="0" y="6550223"/>
            <a:ext cx="7992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>
                <a:solidFill>
                  <a:schemeClr val="bg1">
                    <a:lumMod val="65000"/>
                  </a:schemeClr>
                </a:solidFill>
              </a:rPr>
              <a:t>Prace wykonał: Karol Woliński</a:t>
            </a:r>
            <a:endParaRPr lang="pl-PL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5471592" y="587727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>
                    <a:lumMod val="65000"/>
                  </a:schemeClr>
                </a:solidFill>
              </a:rPr>
              <a:t>Dalej&gt; &lt;Cofnij</a:t>
            </a:r>
            <a:endParaRPr lang="pl-PL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467544" y="188640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chemeClr val="bg1">
                    <a:lumMod val="65000"/>
                  </a:schemeClr>
                </a:solidFill>
              </a:rPr>
              <a:t>WOLINSKI</a:t>
            </a:r>
            <a:endParaRPr lang="pl-PL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1187624" y="47667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>
                <a:solidFill>
                  <a:schemeClr val="bg1">
                    <a:lumMod val="50000"/>
                  </a:schemeClr>
                </a:solidFill>
              </a:rPr>
              <a:t>Design</a:t>
            </a:r>
            <a:endParaRPr lang="pl-PL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2051720" y="188640"/>
            <a:ext cx="68707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3600" dirty="0" smtClean="0">
                <a:solidFill>
                  <a:schemeClr val="bg1">
                    <a:lumMod val="75000"/>
                  </a:schemeClr>
                </a:solidFill>
                <a:latin typeface="Papyrus" pitchFamily="66" charset="0"/>
                <a:cs typeface="Courier New" pitchFamily="49" charset="0"/>
              </a:rPr>
              <a:t>Euro w Polsce w 2015? Nierealne</a:t>
            </a:r>
          </a:p>
        </p:txBody>
      </p:sp>
      <p:sp>
        <p:nvSpPr>
          <p:cNvPr id="10" name="Prostokąt 9"/>
          <p:cNvSpPr/>
          <p:nvPr/>
        </p:nvSpPr>
        <p:spPr>
          <a:xfrm>
            <a:off x="0" y="1340768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Nadal nie wiadomo, kiedy Polska wejdzie do strefy euro. Premier zdementował informacje przewodniczącego Parlamentu Europejskiego - według niego miało się to stać w 2015 roku. Ta data jest jednak nierealna. Co trzeba zrobić, by przyjąć euro i jak daleko Polsce do spełnienia kryteriów?</a:t>
            </a:r>
            <a:endParaRPr lang="pl-PL" dirty="0"/>
          </a:p>
        </p:txBody>
      </p:sp>
      <p:sp>
        <p:nvSpPr>
          <p:cNvPr id="11" name="Prostokąt 10"/>
          <p:cNvSpPr/>
          <p:nvPr/>
        </p:nvSpPr>
        <p:spPr>
          <a:xfrm>
            <a:off x="0" y="2924944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Wejście do strefy euro nie jest sprawą łatwą, szczególnie w kryzysowych czasach. Dziś Polska nie miałaby najmniejszych szans, by przyjąć wspólną walutę – chociażby ze względu na wysoką inflację. Zgodnie z tzw. kryteriami konwergencji, czyli ujednolicania, doganiania innych państw – wzrost cen w Polsce nie mógłby być wyższy niż średnia inflacja z trzech państw o najniższym jej wskaźniku powiększona o półtora punktu procentowego. Skomplikowane? Wyjaśniamy. Najniższa inflacja w krajach strefy euro w grudniu była w Szwecji (0,4 proc.) oraz Bułgarii – 2 proc. i Słowenii – 2,1 proc. Średnia inflacja w tych trzech krajach wyniosła więc 1,5 proc. Do tego dodajemy półtora punktu procentowego i wychodzi nam, że gdybyśmy chcieli przyjąć euro, inflacja w Polsce nie powinna przekroczyć trzech procent. A w grudniu wyniosła 4,5 proc.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7200" b="1" dirty="0" smtClean="0">
                <a:latin typeface="Courier New" pitchFamily="49" charset="0"/>
                <a:cs typeface="Courier New" pitchFamily="49" charset="0"/>
              </a:rPr>
              <a:t>Bibliografia</a:t>
            </a:r>
            <a:endParaRPr lang="pl-PL" sz="7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>
                <a:hlinkClick r:id="rId2"/>
              </a:rPr>
              <a:t>www.Wikipedia.pl</a:t>
            </a:r>
            <a:endParaRPr lang="pl-PL" dirty="0" smtClean="0"/>
          </a:p>
          <a:p>
            <a:r>
              <a:rPr lang="pl-PL" dirty="0" err="1" smtClean="0">
                <a:hlinkClick r:id="rId3"/>
              </a:rPr>
              <a:t>www.krzysztofmazur.blox.pl</a:t>
            </a:r>
            <a:endParaRPr lang="pl-PL" dirty="0" smtClean="0"/>
          </a:p>
          <a:p>
            <a:r>
              <a:rPr lang="pl-PL" dirty="0" err="1" smtClean="0">
                <a:hlinkClick r:id="rId4"/>
              </a:rPr>
              <a:t>www.google.pl</a:t>
            </a:r>
            <a:endParaRPr lang="pl-PL" dirty="0" smtClean="0"/>
          </a:p>
          <a:p>
            <a:r>
              <a:rPr lang="pl-PL" dirty="0" err="1" smtClean="0">
                <a:hlinkClick r:id="rId5"/>
              </a:rPr>
              <a:t>www.unia.eu.pl</a:t>
            </a:r>
            <a:endParaRPr lang="pl-PL" dirty="0" smtClean="0"/>
          </a:p>
          <a:p>
            <a:r>
              <a:rPr lang="pl-PL" dirty="0" err="1" smtClean="0">
                <a:hlinkClick r:id="rId6"/>
              </a:rPr>
              <a:t>www.natemat.pl</a:t>
            </a:r>
            <a:endParaRPr lang="pl-PL" dirty="0" smtClean="0"/>
          </a:p>
          <a:p>
            <a:r>
              <a:rPr lang="pl-PL" dirty="0" err="1" smtClean="0">
                <a:hlinkClick r:id="rId7"/>
              </a:rPr>
              <a:t>www.onet.pl</a:t>
            </a:r>
            <a:endParaRPr lang="pl-PL" dirty="0" smtClean="0"/>
          </a:p>
          <a:p>
            <a:r>
              <a:rPr lang="pl-PL" dirty="0" err="1" smtClean="0">
                <a:hlinkClick r:id="rId8"/>
              </a:rPr>
              <a:t>www.gazeta.pl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388</Words>
  <Application>Microsoft Office PowerPoint</Application>
  <PresentationFormat>Pokaz na ekranie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Bibliografia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Wolinski</dc:creator>
  <cp:lastModifiedBy>user</cp:lastModifiedBy>
  <cp:revision>13</cp:revision>
  <dcterms:created xsi:type="dcterms:W3CDTF">2014-03-27T20:18:34Z</dcterms:created>
  <dcterms:modified xsi:type="dcterms:W3CDTF">2014-04-07T17:02:14Z</dcterms:modified>
</cp:coreProperties>
</file>