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9" r:id="rId5"/>
    <p:sldId id="278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66" r:id="rId15"/>
    <p:sldId id="268" r:id="rId16"/>
    <p:sldId id="269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1324" autoAdjust="0"/>
    <p:restoredTop sz="94660"/>
  </p:normalViewPr>
  <p:slideViewPr>
    <p:cSldViewPr snapToGrid="0">
      <p:cViewPr>
        <p:scale>
          <a:sx n="75" d="100"/>
          <a:sy n="75" d="100"/>
        </p:scale>
        <p:origin x="54" y="8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E39176-DEB2-41DF-82A7-0DD29ACB1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3828569-AFCC-44DD-BA97-27AE21078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E2DD75-457B-41E8-857F-D1A8BDE32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A2AAE2-1E8A-4F06-AC7D-1369DF19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C6524B-CC6F-4174-92C2-B4945988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25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B75452-DADD-464C-941D-C504DF2B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F755BC8-612B-4852-8945-7FA8CA6EA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8E14BE-FCF2-45E1-BB39-359E6832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978146-4DBB-427B-85F0-29D13946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830BBF-B365-487E-8B5E-2BD51FE1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55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8BB2F2A-651F-4CB0-98AD-2AC05AA48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0CFD56B-7176-4BEF-9311-596C6EEF6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DD4A40-516B-40B6-A764-783C94CD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4A0B65-6A8D-4DC2-A12F-E2CA73FF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C9890A-F1AC-4E9F-A995-B075865A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76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B9CBBC-AE74-4521-B89F-97C9C397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FE4060-75AC-43C6-9792-549950C0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8BF004-64CD-474E-89FE-9BAC6428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B7970A-F6BC-48B6-A148-4F682301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5A4D5C-C33C-47BB-BA49-EC18B287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159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5CBAFE-2028-45B0-8DD2-8C390AEC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B02708-A583-4F76-B1AD-55A4B0C5C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6606F4-1999-4324-BECF-9C963D2A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EF6FB1-D038-4E90-87CA-4007A4D1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AF993C-C7B7-4341-AB2A-B4381A8F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83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8DA0F3-FF69-493F-9497-A488D5A35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A1B55F-2A8E-4605-9B13-F5F8B7F22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59F1ABF-EEB8-4E98-98DD-A68CD3523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0838C1-19F5-4446-B9B7-0784BE9D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5F99AF6-99D0-4765-8765-F6FC8995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E4830FE-E462-4B86-B10B-D3EED730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6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591457-11EE-4D8C-B772-DB37AA8B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405FE7-D8E9-462F-B74F-6596BD9A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2B0477-6702-4D44-B20B-09C65CDB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7D7B01A-FBFF-4213-8F59-1F66686A5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2EC8ABF-83C2-4DA8-82D7-8CA54EA01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C5057EC-F617-41CC-A023-C771D2DA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4D1FB91-D879-4F6A-83D6-3201920C1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3F6C897-837D-4C9D-B626-CCEC122B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007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F82581-8CA5-455F-8E94-E65D80B2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C23D11A-E6D4-48FA-A160-92378F538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F3A2E7C-F9F5-45BC-9FC0-BACC90AA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A5796F8-4550-48EE-A7D5-2ABB90F1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81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AFCC1AF-82BD-4D05-B411-77EA33B5B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6180334-8152-43C7-8C73-A6CAEBFC8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2F7CFF-74FC-4AA2-A498-93A30DE32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862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FEABCF-D4E5-4939-B2AA-94D39B71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A612D9-CB5E-4B47-98B5-7236E290D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95997EB-8830-4920-9C2D-74FD0C5DD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6D01E4-7A21-46A2-AAB8-3C5E8442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0C66237-7D44-4E51-8CF9-1FB40CE5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C547C16-8564-43A4-B041-E109B994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55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B8F55E-F353-4835-AC4B-1EB35503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6C9EADB-14F0-4BDE-97EC-231E0C996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AD2D2F9-238E-456F-B6C6-E590737CA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10F62A5-F1BA-4FBE-95D4-76FF3567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44BE88-B343-45FD-97FB-0CAC69E2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0D3AED-671F-45A4-A9CD-A066157B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47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8A99EB-6281-4593-8597-4830D243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CB7A57-CEAF-49D4-8E47-394036D4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EA4FBF-2B8F-44AD-8319-449697B96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BAC61-A1F3-41CE-B06B-8AF432C4C9F8}" type="datetimeFigureOut">
              <a:rPr lang="pl-PL" smtClean="0"/>
              <a:pPr/>
              <a:t>15.04.2020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01A8B8-827F-4750-815F-E9FD263B6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072804-F104-47C9-81F9-66A180331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FB489-1F8D-43CC-BB19-6AC0FDDD74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655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miasto, budynek, góra&#10;&#10;Opis wygenerowany automatycznie">
            <a:extLst>
              <a:ext uri="{FF2B5EF4-FFF2-40B4-BE49-F238E27FC236}">
                <a16:creationId xmlns:a16="http://schemas.microsoft.com/office/drawing/2014/main" id="{3800EF23-3ACA-42B3-8F33-481C6BD7EE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r="18016" b="-1"/>
          <a:stretch/>
        </p:blipFill>
        <p:spPr>
          <a:xfrm>
            <a:off x="2747771" y="1"/>
            <a:ext cx="8557447" cy="5347244"/>
          </a:xfrm>
          <a:custGeom>
            <a:avLst/>
            <a:gdLst/>
            <a:ahLst/>
            <a:cxnLst/>
            <a:rect l="l" t="t" r="r" b="b"/>
            <a:pathLst>
              <a:path w="9366779" h="5852967">
                <a:moveTo>
                  <a:pt x="1169579" y="0"/>
                </a:moveTo>
                <a:lnTo>
                  <a:pt x="8197201" y="0"/>
                </a:lnTo>
                <a:lnTo>
                  <a:pt x="9366779" y="1169579"/>
                </a:lnTo>
                <a:lnTo>
                  <a:pt x="4683391" y="5852967"/>
                </a:lnTo>
                <a:lnTo>
                  <a:pt x="0" y="1169579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2074303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635666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0033EE-E4D7-43D5-AFFD-D8CD8ECE2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683" y="3087528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pl-PL" sz="2800" dirty="0">
                <a:solidFill>
                  <a:srgbClr val="080808"/>
                </a:solidFill>
                <a:latin typeface="+mn-lt"/>
              </a:rPr>
              <a:t>Chile</a:t>
            </a:r>
            <a:br>
              <a:rPr lang="pl-PL" sz="2800" dirty="0">
                <a:solidFill>
                  <a:srgbClr val="080808"/>
                </a:solidFill>
                <a:latin typeface="+mn-lt"/>
              </a:rPr>
            </a:br>
            <a:r>
              <a:rPr lang="pl-PL" sz="2800" b="1" dirty="0">
                <a:solidFill>
                  <a:srgbClr val="080808"/>
                </a:solidFill>
                <a:latin typeface="+mn-lt"/>
              </a:rPr>
              <a:t>República de Chile</a:t>
            </a:r>
            <a:endParaRPr lang="pl-PL" sz="280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99982E-301F-42C2-A2C6-97838E272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353" y="4527440"/>
            <a:ext cx="2700944" cy="659993"/>
          </a:xfrm>
          <a:noFill/>
        </p:spPr>
        <p:txBody>
          <a:bodyPr>
            <a:normAutofit/>
          </a:bodyPr>
          <a:lstStyle/>
          <a:p>
            <a:endParaRPr lang="pl-PL" sz="160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19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góra, przyroda, zewnętrzne, woda&#10;&#10;Opis wygenerowany automatycznie">
            <a:extLst>
              <a:ext uri="{FF2B5EF4-FFF2-40B4-BE49-F238E27FC236}">
                <a16:creationId xmlns:a16="http://schemas.microsoft.com/office/drawing/2014/main" id="{4D682E75-AEFE-4529-8B82-2945C1C08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5D7461-9C7F-49B2-99C1-8BC919F2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57" y="883128"/>
            <a:ext cx="4624342" cy="1325563"/>
          </a:xfrm>
        </p:spPr>
        <p:txBody>
          <a:bodyPr>
            <a:normAutofit/>
          </a:bodyPr>
          <a:lstStyle/>
          <a:p>
            <a:r>
              <a:rPr lang="pl-PL" dirty="0"/>
              <a:t>Zwierzęta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trawa, zwierzę, ssak, zewnętrzne&#10;&#10;Opis wygenerowany automatycznie">
            <a:extLst>
              <a:ext uri="{FF2B5EF4-FFF2-40B4-BE49-F238E27FC236}">
                <a16:creationId xmlns:a16="http://schemas.microsoft.com/office/drawing/2014/main" id="{BCA43A4B-5736-4FD4-9A11-D80FB9374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1004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DBCA04-1641-4540-AF1F-7BF8F8ACC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pl-PL" sz="2000" dirty="0"/>
              <a:t>Na skalistych wybrzeżach kontynentu i wysp żyją liczne gatunki ptaków.</a:t>
            </a:r>
          </a:p>
          <a:p>
            <a:pPr marL="0" indent="0" algn="just">
              <a:buNone/>
            </a:pPr>
            <a:r>
              <a:rPr lang="pl-PL" sz="2000" dirty="0"/>
              <a:t> W zaroślach trzciny i </a:t>
            </a:r>
            <a:r>
              <a:rPr lang="pl-PL" sz="2000" dirty="0" err="1"/>
              <a:t>kamyszu</a:t>
            </a:r>
            <a:r>
              <a:rPr lang="pl-PL" sz="2000" dirty="0"/>
              <a:t> spotkać można pancerniki, żółwie i jaszczury oraz pumę i lisa argentyńskiego.</a:t>
            </a:r>
          </a:p>
          <a:p>
            <a:pPr marL="0" indent="0" algn="just">
              <a:buNone/>
            </a:pPr>
            <a:r>
              <a:rPr lang="pl-PL" sz="2000" dirty="0"/>
              <a:t> W lasach górskich występują dzikie koty </a:t>
            </a:r>
            <a:r>
              <a:rPr lang="pl-PL" sz="2000" dirty="0" err="1"/>
              <a:t>pampasowe</a:t>
            </a:r>
            <a:r>
              <a:rPr lang="pl-PL" sz="2000" dirty="0"/>
              <a:t>.</a:t>
            </a:r>
          </a:p>
          <a:p>
            <a:pPr marL="0" indent="0" algn="just">
              <a:buNone/>
            </a:pPr>
            <a:r>
              <a:rPr lang="pl-PL" sz="2000" dirty="0"/>
              <a:t> Niezwykle charakterystycznymi dla Chile gryzoniami są </a:t>
            </a:r>
            <a:r>
              <a:rPr lang="pl-PL" sz="2000" dirty="0" err="1"/>
              <a:t>koszatniczki</a:t>
            </a:r>
            <a:r>
              <a:rPr lang="pl-PL" sz="2000" dirty="0"/>
              <a:t> i szynszyle.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 descr="Obraz zawierający zwierzę, ssak, kot, lis&#10;&#10;Opis wygenerowany automatycznie">
            <a:extLst>
              <a:ext uri="{FF2B5EF4-FFF2-40B4-BE49-F238E27FC236}">
                <a16:creationId xmlns:a16="http://schemas.microsoft.com/office/drawing/2014/main" id="{C1D576BF-C1FB-493A-A508-E766EDE2D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r="2874" b="-2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Obraz 8" descr="Obraz zawierający ssak, zwierzę, trawa, zewnętrzne&#10;&#10;Opis wygenerowany automatycznie">
            <a:extLst>
              <a:ext uri="{FF2B5EF4-FFF2-40B4-BE49-F238E27FC236}">
                <a16:creationId xmlns:a16="http://schemas.microsoft.com/office/drawing/2014/main" id="{DEE98D29-665D-44E9-89C6-8F89FE56CE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r="1806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zwierzę, skała, ssak, zewnętrzne&#10;&#10;Opis wygenerowany automatycznie">
            <a:extLst>
              <a:ext uri="{FF2B5EF4-FFF2-40B4-BE49-F238E27FC236}">
                <a16:creationId xmlns:a16="http://schemas.microsoft.com/office/drawing/2014/main" id="{DC716B76-43D5-459C-A640-5BBF2F903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r="7212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53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825BE8-A4D2-47D4-8A31-D3F469D3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pl-PL"/>
              <a:t>Edukacja</a:t>
            </a:r>
            <a:endParaRPr lang="pl-PL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zewnętrzne, droga, budynek, drzewo&#10;&#10;Opis wygenerowany automatycznie">
            <a:extLst>
              <a:ext uri="{FF2B5EF4-FFF2-40B4-BE49-F238E27FC236}">
                <a16:creationId xmlns:a16="http://schemas.microsoft.com/office/drawing/2014/main" id="{A7F45496-71B1-4E7E-9F4C-03864874C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r="19589" b="-3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3" name="Obraz 12" descr="Obraz zawierający zewnętrzne, budynek, droga, duży&#10;&#10;Opis wygenerowany automatycznie">
            <a:extLst>
              <a:ext uri="{FF2B5EF4-FFF2-40B4-BE49-F238E27FC236}">
                <a16:creationId xmlns:a16="http://schemas.microsoft.com/office/drawing/2014/main" id="{F0C4088E-9B09-4922-B4E1-1F5A7C821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" r="8788" b="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Obraz 8" descr="Obraz zawierający zewnętrzne, osoba, mężczyzna, stojące&#10;&#10;Opis wygenerowany automatycznie">
            <a:extLst>
              <a:ext uri="{FF2B5EF4-FFF2-40B4-BE49-F238E27FC236}">
                <a16:creationId xmlns:a16="http://schemas.microsoft.com/office/drawing/2014/main" id="{07FDEDEF-3117-4503-B55E-5C4EC4FA47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89" b="-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427D3-DA28-498E-8A36-85712322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pl-PL" sz="1800" dirty="0"/>
              <a:t>Chile cechuje wysoki poziom edukacji i jeden z najniższych na kontynencie wskaźnik analfabetyzmu (4% ludności powyżej 15 roku życia). Nauka w szkołach podstawowych trwa 8 lat, jest obowiązkowa i bezpłatna.</a:t>
            </a:r>
          </a:p>
        </p:txBody>
      </p:sp>
    </p:spTree>
    <p:extLst>
      <p:ext uri="{BB962C8B-B14F-4D97-AF65-F5344CB8AC3E}">
        <p14:creationId xmlns:p14="http://schemas.microsoft.com/office/powerpoint/2010/main" val="2695270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rawa, góra, przyroda, zewnętrzne&#10;&#10;Opis wygenerowany automatycznie">
            <a:extLst>
              <a:ext uri="{FF2B5EF4-FFF2-40B4-BE49-F238E27FC236}">
                <a16:creationId xmlns:a16="http://schemas.microsoft.com/office/drawing/2014/main" id="{5EA4985C-6366-4A53-B4CA-6084B49C9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23476" b="2"/>
          <a:stretch/>
        </p:blipFill>
        <p:spPr>
          <a:xfrm>
            <a:off x="8007861" y="1"/>
            <a:ext cx="4184139" cy="4247004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Obraz 6" descr="Obraz zawierający przyroda, zewnętrzne, góra, plaża&#10;&#10;Opis wygenerowany automatycznie">
            <a:extLst>
              <a:ext uri="{FF2B5EF4-FFF2-40B4-BE49-F238E27FC236}">
                <a16:creationId xmlns:a16="http://schemas.microsoft.com/office/drawing/2014/main" id="{F41037C0-EA2E-46FE-BA2D-841275D016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r="36290"/>
          <a:stretch/>
        </p:blipFill>
        <p:spPr>
          <a:xfrm>
            <a:off x="1" y="133709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3FC70-67D9-49EF-983C-3853BF2B4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ymbol zastępczy zawartości 4" descr="Obraz zawierający zewnętrzne, góra, woda, śnieg&#10;&#10;Opis wygenerowany automatycznie">
            <a:extLst>
              <a:ext uri="{FF2B5EF4-FFF2-40B4-BE49-F238E27FC236}">
                <a16:creationId xmlns:a16="http://schemas.microsoft.com/office/drawing/2014/main" id="{95DA41AF-17D1-4411-A6B0-2EB611EEE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r="10627" b="1"/>
          <a:stretch/>
        </p:blipFill>
        <p:spPr>
          <a:xfrm>
            <a:off x="3834182" y="1"/>
            <a:ext cx="4215670" cy="3381796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CFC6F55-D87C-4AD8-AECA-0AD4F09E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391" y="4718887"/>
            <a:ext cx="6201111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Najciekawsze</a:t>
            </a:r>
            <a:r>
              <a:rPr lang="en-US" sz="3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miejsc</a:t>
            </a:r>
            <a:r>
              <a:rPr lang="pl-PL" sz="32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32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</a:t>
            </a:r>
            <a:endParaRPr lang="en-US" sz="32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315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rawa, zewnętrzne, duży, siedzi&#10;&#10;Opis wygenerowany automatycznie">
            <a:extLst>
              <a:ext uri="{FF2B5EF4-FFF2-40B4-BE49-F238E27FC236}">
                <a16:creationId xmlns:a16="http://schemas.microsoft.com/office/drawing/2014/main" id="{8B3FA035-C1A3-4F2C-A76E-1D224E74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3" b="3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Obraz 8" descr="Obraz zawierający budynek, zewnętrzne, duży, ulica&#10;&#10;Opis wygenerowany automatycznie">
            <a:extLst>
              <a:ext uri="{FF2B5EF4-FFF2-40B4-BE49-F238E27FC236}">
                <a16:creationId xmlns:a16="http://schemas.microsoft.com/office/drawing/2014/main" id="{4907A51C-CC1F-4E83-98CB-D4BF3A8FF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0" r="-3" b="6985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Obraz 6" descr="Obraz zawierający zewnętrzne, budynek, tor, pociąg&#10;&#10;Opis wygenerowany automatycznie">
            <a:extLst>
              <a:ext uri="{FF2B5EF4-FFF2-40B4-BE49-F238E27FC236}">
                <a16:creationId xmlns:a16="http://schemas.microsoft.com/office/drawing/2014/main" id="{B6A29315-AC7C-4823-9710-9E2AAA863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" r="5" b="4319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Obraz 10" descr="Obraz zawierający kolorowy, budynek, graffiti, malowanie&#10;&#10;Opis wygenerowany automatycznie">
            <a:extLst>
              <a:ext uri="{FF2B5EF4-FFF2-40B4-BE49-F238E27FC236}">
                <a16:creationId xmlns:a16="http://schemas.microsoft.com/office/drawing/2014/main" id="{9C96062D-395D-482D-9E63-D73E459D3C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 r="-2" b="-2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88EC13-8617-4FBC-94FF-577281B1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Santiago – dumna stolica chile</a:t>
            </a:r>
          </a:p>
        </p:txBody>
      </p:sp>
      <p:pic>
        <p:nvPicPr>
          <p:cNvPr id="5" name="Symbol zastępczy zawartości 4" descr="Obraz zawierający góra, zewnętrzne, tło, duży&#10;&#10;Opis wygenerowany automatycznie">
            <a:extLst>
              <a:ext uri="{FF2B5EF4-FFF2-40B4-BE49-F238E27FC236}">
                <a16:creationId xmlns:a16="http://schemas.microsoft.com/office/drawing/2014/main" id="{B4C6EC05-34E0-4EAC-89C8-A90D6CB05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r="1" b="1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237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az 12" descr="Obraz zawierający zewnętrzne, budynek, ciężarówka, pomarańczowy&#10;&#10;Opis wygenerowany automatycznie">
            <a:extLst>
              <a:ext uri="{FF2B5EF4-FFF2-40B4-BE49-F238E27FC236}">
                <a16:creationId xmlns:a16="http://schemas.microsoft.com/office/drawing/2014/main" id="{64937E33-0765-47E3-9E0B-5D96B2602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0" r="-3" b="-3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kolorowy, czerwony, malowanie, stół&#10;&#10;Opis wygenerowany automatycznie">
            <a:extLst>
              <a:ext uri="{FF2B5EF4-FFF2-40B4-BE49-F238E27FC236}">
                <a16:creationId xmlns:a16="http://schemas.microsoft.com/office/drawing/2014/main" id="{8238FB0D-91D8-435B-80A6-42FC223E2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4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0108061-EEFF-43D6-AE51-49D04FAA7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0" y="6303529"/>
            <a:ext cx="4746863" cy="2130364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C604C6-7AE4-4D45-8D1D-DEA2F938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64" y="3556896"/>
            <a:ext cx="5308979" cy="852985"/>
          </a:xfrm>
        </p:spPr>
        <p:txBody>
          <a:bodyPr>
            <a:normAutofit fontScale="90000"/>
          </a:bodyPr>
          <a:lstStyle/>
          <a:p>
            <a:r>
              <a:rPr lang="pl-PL" sz="5300" b="1" dirty="0">
                <a:solidFill>
                  <a:srgbClr val="FFFFFF"/>
                </a:solidFill>
              </a:rPr>
              <a:t>Valparaiso – miasto </a:t>
            </a:r>
            <a:r>
              <a:rPr lang="pl-PL" sz="5300" b="1" dirty="0" err="1">
                <a:solidFill>
                  <a:srgbClr val="FFFFFF"/>
                </a:solidFill>
              </a:rPr>
              <a:t>streetartu</a:t>
            </a:r>
            <a:r>
              <a:rPr lang="pl-PL" sz="5300" b="1" dirty="0">
                <a:solidFill>
                  <a:srgbClr val="FFFFFF"/>
                </a:solidFill>
              </a:rPr>
              <a:t> </a:t>
            </a:r>
            <a:br>
              <a:rPr lang="pl-PL" sz="2500" b="1" dirty="0">
                <a:solidFill>
                  <a:srgbClr val="FFFFFF"/>
                </a:solidFill>
              </a:rPr>
            </a:br>
            <a:endParaRPr lang="pl-PL" sz="2500" dirty="0">
              <a:solidFill>
                <a:srgbClr val="FFFFFF"/>
              </a:solidFill>
            </a:endParaRPr>
          </a:p>
        </p:txBody>
      </p:sp>
      <p:pic>
        <p:nvPicPr>
          <p:cNvPr id="9" name="Obraz 8" descr="Obraz zawierający mężczyzna, duży, twarz, stare&#10;&#10;Opis wygenerowany automatycznie">
            <a:extLst>
              <a:ext uri="{FF2B5EF4-FFF2-40B4-BE49-F238E27FC236}">
                <a16:creationId xmlns:a16="http://schemas.microsoft.com/office/drawing/2014/main" id="{466AF762-3630-4714-8064-03162FF98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" b="3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Obraz 14" descr="Obraz zawierający graffiti, ptak, kolorowy, kobieta&#10;&#10;Opis wygenerowany automatycznie">
            <a:extLst>
              <a:ext uri="{FF2B5EF4-FFF2-40B4-BE49-F238E27FC236}">
                <a16:creationId xmlns:a16="http://schemas.microsoft.com/office/drawing/2014/main" id="{CB2B51FF-0AA3-4A0D-9AC4-585157E67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" r="2" b="222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1" name="Obraz 10" descr="Obraz zawierający budynek, scena, zewnętrzne, chodnik&#10;&#10;Opis wygenerowany automatycznie">
            <a:extLst>
              <a:ext uri="{FF2B5EF4-FFF2-40B4-BE49-F238E27FC236}">
                <a16:creationId xmlns:a16="http://schemas.microsoft.com/office/drawing/2014/main" id="{A45A7B32-E153-4F6B-9878-F4CFAD8588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3" b="3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Obraz 6" descr="Obraz zawierający budynek, zewnętrzne, ulica, scena&#10;&#10;Opis wygenerowany automatycznie">
            <a:extLst>
              <a:ext uri="{FF2B5EF4-FFF2-40B4-BE49-F238E27FC236}">
                <a16:creationId xmlns:a16="http://schemas.microsoft.com/office/drawing/2014/main" id="{572F981E-8D4C-4A68-A1B4-DA041B25B9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8" r="14181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5229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 descr="Obraz zawierający woda, zewnętrzne, przyroda, góra&#10;&#10;Opis wygenerowany automatycznie">
            <a:extLst>
              <a:ext uri="{FF2B5EF4-FFF2-40B4-BE49-F238E27FC236}">
                <a16:creationId xmlns:a16="http://schemas.microsoft.com/office/drawing/2014/main" id="{59D75398-0540-40E4-8414-D40B3C6A4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4" r="-3" b="11264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3" name="Obraz 12" descr="Obraz zawierający zewnętrzne, budynek, mężczyzna, śnieg&#10;&#10;Opis wygenerowany automatycznie">
            <a:extLst>
              <a:ext uri="{FF2B5EF4-FFF2-40B4-BE49-F238E27FC236}">
                <a16:creationId xmlns:a16="http://schemas.microsoft.com/office/drawing/2014/main" id="{59BF11F6-4B52-421C-9A96-B55EB045F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15244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4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14624B7-7CCA-49B2-87E0-6F1E863AB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415" y="5083540"/>
            <a:ext cx="4746863" cy="2130364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AC2F857-5A0B-4AF1-8AB4-064AC9AE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70" y="3429000"/>
            <a:ext cx="5308979" cy="852985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rgbClr val="FFFFFF"/>
                </a:solidFill>
                <a:latin typeface="+mn-lt"/>
              </a:rPr>
              <a:t>Antofagasta – na plaże i do zwiedzania!</a:t>
            </a:r>
          </a:p>
        </p:txBody>
      </p:sp>
      <p:pic>
        <p:nvPicPr>
          <p:cNvPr id="9" name="Obraz 8" descr="Obraz zawierający woda, zewnętrzne, łódź, scena&#10;&#10;Opis wygenerowany automatycznie">
            <a:extLst>
              <a:ext uri="{FF2B5EF4-FFF2-40B4-BE49-F238E27FC236}">
                <a16:creationId xmlns:a16="http://schemas.microsoft.com/office/drawing/2014/main" id="{E9A1C620-1B4B-4E27-A7FB-3C07B2302B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F9B0645-5302-4F41-9AFC-410E1A8DA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r="8783" b="1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B27779-2D48-40F4-A85B-66EA31F97F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5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57EA06E-56F7-4A15-B654-F5178FED13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r="15271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1343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ewnętrzne, przyroda, dolina, śnieg&#10;&#10;Opis wygenerowany automatycznie">
            <a:extLst>
              <a:ext uri="{FF2B5EF4-FFF2-40B4-BE49-F238E27FC236}">
                <a16:creationId xmlns:a16="http://schemas.microsoft.com/office/drawing/2014/main" id="{76B52903-C869-4AE3-9F77-30C6EB407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24236" b="-3"/>
          <a:stretch/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Obraz 12" descr="Obraz zawierający góra, zewnętrzne, przyroda, dolina&#10;&#10;Opis wygenerowany automatycznie">
            <a:extLst>
              <a:ext uri="{FF2B5EF4-FFF2-40B4-BE49-F238E27FC236}">
                <a16:creationId xmlns:a16="http://schemas.microsoft.com/office/drawing/2014/main" id="{310F0CE4-7B02-4493-B1C0-2A669FE6A9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"/>
          <a:stretch/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Obraz 14" descr="Obraz zawierający góra, zewnętrzne, przyroda, dolina&#10;&#10;Opis wygenerowany automatycznie">
            <a:extLst>
              <a:ext uri="{FF2B5EF4-FFF2-40B4-BE49-F238E27FC236}">
                <a16:creationId xmlns:a16="http://schemas.microsoft.com/office/drawing/2014/main" id="{CC1ED644-664B-4D4F-8CA2-1D692B9998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r="-3" b="-3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Obraz 6" descr="Obraz zawierający zewnętrzne, budynek, dom, duży&#10;&#10;Opis wygenerowany automatycznie">
            <a:extLst>
              <a:ext uri="{FF2B5EF4-FFF2-40B4-BE49-F238E27FC236}">
                <a16:creationId xmlns:a16="http://schemas.microsoft.com/office/drawing/2014/main" id="{CAFEF86C-E5FF-4E3C-8465-7A4AB7A68B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0" r="13806" b="2"/>
          <a:stretch/>
        </p:blipFill>
        <p:spPr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11" name="Obraz 10" descr="Obraz zawierający trawa, zewnętrzne, przyroda, pole&#10;&#10;Opis wygenerowany automatycznie">
            <a:extLst>
              <a:ext uri="{FF2B5EF4-FFF2-40B4-BE49-F238E27FC236}">
                <a16:creationId xmlns:a16="http://schemas.microsoft.com/office/drawing/2014/main" id="{D69F9875-3EAB-4B64-ADFE-AF06B706C2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16275" b="2"/>
          <a:stretch/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2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452678-3C20-4D36-AD37-ED297E8F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San Pedro de Atacama – niesamowicie malownicze miejsce</a:t>
            </a:r>
            <a:b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góra, dolina, trawa, zewnętrzne&#10;&#10;Opis wygenerowany automatycznie">
            <a:extLst>
              <a:ext uri="{FF2B5EF4-FFF2-40B4-BE49-F238E27FC236}">
                <a16:creationId xmlns:a16="http://schemas.microsoft.com/office/drawing/2014/main" id="{DF859521-968E-446B-B9CA-7CDFF677A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r="8360" b="2"/>
          <a:stretch/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697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 descr="Obraz zawierający zewnętrzne, woda, przyroda, trawa&#10;&#10;Opis wygenerowany automatycznie">
            <a:extLst>
              <a:ext uri="{FF2B5EF4-FFF2-40B4-BE49-F238E27FC236}">
                <a16:creationId xmlns:a16="http://schemas.microsoft.com/office/drawing/2014/main" id="{CB1BC60B-8B15-4705-A5C6-FFC07BE393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8" r="-3" b="5367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3" name="Obraz 12" descr="Obraz zawierający zwierzę, zewnętrzne, stojące, ptak&#10;&#10;Opis wygenerowany automatycznie">
            <a:extLst>
              <a:ext uri="{FF2B5EF4-FFF2-40B4-BE49-F238E27FC236}">
                <a16:creationId xmlns:a16="http://schemas.microsoft.com/office/drawing/2014/main" id="{883459DE-DF5B-4DFA-9622-D9836CF02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r="6338" b="1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8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18FC531-BCC2-466E-9FF4-BD77D1F6C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524" y="3850359"/>
            <a:ext cx="4746863" cy="2130364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6B38F4-2E87-4B16-BD21-422D8117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83" y="3240654"/>
            <a:ext cx="5308979" cy="852985"/>
          </a:xfrm>
        </p:spPr>
        <p:txBody>
          <a:bodyPr>
            <a:noAutofit/>
          </a:bodyPr>
          <a:lstStyle/>
          <a:p>
            <a:r>
              <a:rPr lang="pl-PL" sz="4800" dirty="0" err="1">
                <a:solidFill>
                  <a:srgbClr val="FFFFFF"/>
                </a:solidFill>
                <a:latin typeface="+mn-lt"/>
              </a:rPr>
              <a:t>Chiloe</a:t>
            </a:r>
            <a:r>
              <a:rPr lang="pl-PL" sz="4800" dirty="0">
                <a:solidFill>
                  <a:srgbClr val="FFFFFF"/>
                </a:solidFill>
                <a:latin typeface="+mn-lt"/>
              </a:rPr>
              <a:t> – </a:t>
            </a:r>
            <a:r>
              <a:rPr lang="pl-PL" sz="4800" dirty="0" err="1">
                <a:solidFill>
                  <a:srgbClr val="FFFFFF"/>
                </a:solidFill>
                <a:latin typeface="+mn-lt"/>
              </a:rPr>
              <a:t>najwieksza</a:t>
            </a:r>
            <a:r>
              <a:rPr lang="pl-PL" sz="4800" dirty="0">
                <a:solidFill>
                  <a:srgbClr val="FFFFFF"/>
                </a:solidFill>
                <a:latin typeface="+mn-lt"/>
              </a:rPr>
              <a:t> wyspa</a:t>
            </a:r>
          </a:p>
        </p:txBody>
      </p:sp>
      <p:pic>
        <p:nvPicPr>
          <p:cNvPr id="7" name="Obraz 6" descr="Obraz zawierający zewnętrzne, budynek, woda, dom&#10;&#10;Opis wygenerowany automatycznie">
            <a:extLst>
              <a:ext uri="{FF2B5EF4-FFF2-40B4-BE49-F238E27FC236}">
                <a16:creationId xmlns:a16="http://schemas.microsoft.com/office/drawing/2014/main" id="{EE717412-41AF-4254-B67E-8620A2BAB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" b="3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Obraz 14" descr="Obraz zawierający zewnętrzne, budynek, trawa, wieża&#10;&#10;Opis wygenerowany automatycznie">
            <a:extLst>
              <a:ext uri="{FF2B5EF4-FFF2-40B4-BE49-F238E27FC236}">
                <a16:creationId xmlns:a16="http://schemas.microsoft.com/office/drawing/2014/main" id="{7A72243B-A430-4E13-BD7C-145BC58DE6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733" b="1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9" name="Obraz 8" descr="Obraz zawierający zewnętrzne, przyroda, woda, trawa&#10;&#10;Opis wygenerowany automatycznie">
            <a:extLst>
              <a:ext uri="{FF2B5EF4-FFF2-40B4-BE49-F238E27FC236}">
                <a16:creationId xmlns:a16="http://schemas.microsoft.com/office/drawing/2014/main" id="{27933869-9E87-4DB3-B768-16F9FDC7E3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4" b="2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zwierzę, budynek, zewnętrzne, płot&#10;&#10;Opis wygenerowany automatycznie">
            <a:extLst>
              <a:ext uri="{FF2B5EF4-FFF2-40B4-BE49-F238E27FC236}">
                <a16:creationId xmlns:a16="http://schemas.microsoft.com/office/drawing/2014/main" id="{8284B09E-3851-41F8-A63F-8D2EA5B023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r="25431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209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woda, duży, ptak, słoń&#10;&#10;Opis wygenerowany automatycznie">
            <a:extLst>
              <a:ext uri="{FF2B5EF4-FFF2-40B4-BE49-F238E27FC236}">
                <a16:creationId xmlns:a16="http://schemas.microsoft.com/office/drawing/2014/main" id="{1351BE34-24CA-435D-9FA1-7F2C5294D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6" b="6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Obraz 6" descr="Obraz zawierający zewnętrzne, woda, przyroda, ptak&#10;&#10;Opis wygenerowany automatycznie">
            <a:extLst>
              <a:ext uri="{FF2B5EF4-FFF2-40B4-BE49-F238E27FC236}">
                <a16:creationId xmlns:a16="http://schemas.microsoft.com/office/drawing/2014/main" id="{C468873E-2B98-460B-91C9-F5DD77243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8" r="-3" b="8450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woda, skała, zewnętrzne, przyroda&#10;&#10;Opis wygenerowany automatycznie">
            <a:extLst>
              <a:ext uri="{FF2B5EF4-FFF2-40B4-BE49-F238E27FC236}">
                <a16:creationId xmlns:a16="http://schemas.microsoft.com/office/drawing/2014/main" id="{6F82DBD8-DB64-456F-8528-88C05B655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Obraz 12" descr="Obraz zawierający woda, przyroda, zewnętrzne, góra&#10;&#10;Opis wygenerowany automatycznie">
            <a:extLst>
              <a:ext uri="{FF2B5EF4-FFF2-40B4-BE49-F238E27FC236}">
                <a16:creationId xmlns:a16="http://schemas.microsoft.com/office/drawing/2014/main" id="{D0A9D6E9-94C6-4079-997D-EDB50EDEF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031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07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526FE90-1C6C-4213-9941-F01899C1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Lago General Carrera – </a:t>
            </a:r>
            <a:r>
              <a:rPr lang="en-US" sz="4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jezioro</a:t>
            </a:r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lodowcowe</a:t>
            </a:r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Obraz 10" descr="Obraz zawierający woda, zewnętrzne, łódź, rzeka&#10;&#10;Opis wygenerowany automatycznie">
            <a:extLst>
              <a:ext uri="{FF2B5EF4-FFF2-40B4-BE49-F238E27FC236}">
                <a16:creationId xmlns:a16="http://schemas.microsoft.com/office/drawing/2014/main" id="{ADD7989B-9AA0-40A5-AD79-A8AC32939B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5" b="3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372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ewnętrzne, góra, trawa, stojące&#10;&#10;Opis wygenerowany automatycznie">
            <a:extLst>
              <a:ext uri="{FF2B5EF4-FFF2-40B4-BE49-F238E27FC236}">
                <a16:creationId xmlns:a16="http://schemas.microsoft.com/office/drawing/2014/main" id="{818E4EF9-E36D-488E-8A17-626E089BDA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" b="20686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F0DD44-07EC-492B-A749-D23F2810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00" y="1163414"/>
            <a:ext cx="4788918" cy="2281848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+mn-lt"/>
              </a:rPr>
              <a:t>Torres del Paine - jest jednym z najpiękniejszych parków narodowych na świecie.</a:t>
            </a:r>
            <a:br>
              <a:rPr lang="pl-PL" sz="1700" b="1" dirty="0"/>
            </a:br>
            <a:endParaRPr lang="pl-PL" sz="17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A51C30A-EBB6-4103-A69B-768960A75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874" y="4331285"/>
            <a:ext cx="4492454" cy="2419097"/>
          </a:xfrm>
        </p:spPr>
        <p:txBody>
          <a:bodyPr anchor="t">
            <a:normAutofit/>
          </a:bodyPr>
          <a:lstStyle/>
          <a:p>
            <a:endParaRPr lang="en-US" sz="18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az 14" descr="Obraz zawierający skała, przyroda, zewnętrzne, góra&#10;&#10;Opis wygenerowany automatycznie">
            <a:extLst>
              <a:ext uri="{FF2B5EF4-FFF2-40B4-BE49-F238E27FC236}">
                <a16:creationId xmlns:a16="http://schemas.microsoft.com/office/drawing/2014/main" id="{0F74E2C6-7101-46AE-A563-F2A10D6A6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29665" b="-5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 descr="Obraz zawierający góra, przyroda, zewnętrzne, wzgórze&#10;&#10;Opis wygenerowany automatycznie">
            <a:extLst>
              <a:ext uri="{FF2B5EF4-FFF2-40B4-BE49-F238E27FC236}">
                <a16:creationId xmlns:a16="http://schemas.microsoft.com/office/drawing/2014/main" id="{EDF6DB04-9D38-4318-8F46-AD9B671B10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r="26447" b="2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3" name="Obraz 12" descr="Obraz zawierający trawa, góra, przyroda, zewnętrzne&#10;&#10;Opis wygenerowany automatycznie">
            <a:extLst>
              <a:ext uri="{FF2B5EF4-FFF2-40B4-BE49-F238E27FC236}">
                <a16:creationId xmlns:a16="http://schemas.microsoft.com/office/drawing/2014/main" id="{48334BF2-1E20-419A-A8B0-5CE6807D8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r="16104" b="-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góra, woda, przyroda, zewnętrzne&#10;&#10;Opis wygenerowany automatycznie">
            <a:extLst>
              <a:ext uri="{FF2B5EF4-FFF2-40B4-BE49-F238E27FC236}">
                <a16:creationId xmlns:a16="http://schemas.microsoft.com/office/drawing/2014/main" id="{2EB7CBEF-54AD-4812-9544-8E0B5B8FAA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r="5" b="13849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góra, przyroda, zewnętrzne, woda&#10;&#10;Opis wygenerowany automatycznie">
            <a:extLst>
              <a:ext uri="{FF2B5EF4-FFF2-40B4-BE49-F238E27FC236}">
                <a16:creationId xmlns:a16="http://schemas.microsoft.com/office/drawing/2014/main" id="{1CE7B55B-2EDA-4991-AADF-F40F9AF8F4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650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703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mapa&#10;&#10;Opis wygenerowany automatycznie">
            <a:extLst>
              <a:ext uri="{FF2B5EF4-FFF2-40B4-BE49-F238E27FC236}">
                <a16:creationId xmlns:a16="http://schemas.microsoft.com/office/drawing/2014/main" id="{6296E351-7CB5-4387-9C4A-1678C979F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6564" r="990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CECC6D-35DF-43EC-A649-BCD6517A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>
                <a:latin typeface="+mn-lt"/>
              </a:rPr>
              <a:t>Państwo w </a:t>
            </a:r>
            <a:r>
              <a:rPr lang="en-US" sz="3000" dirty="0" err="1">
                <a:latin typeface="+mn-lt"/>
              </a:rPr>
              <a:t>Ameryce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Południowej</a:t>
            </a:r>
            <a:r>
              <a:rPr lang="en-US" sz="3000" dirty="0">
                <a:latin typeface="+mn-lt"/>
              </a:rPr>
              <a:t> , </a:t>
            </a:r>
            <a:r>
              <a:rPr lang="en-US" sz="3000" dirty="0" err="1">
                <a:latin typeface="+mn-lt"/>
              </a:rPr>
              <a:t>ciągnące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się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długim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pasem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na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zachodnim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wybrzeżu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kontynentu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nad</a:t>
            </a:r>
            <a:r>
              <a:rPr lang="en-US" sz="3000" dirty="0">
                <a:latin typeface="+mn-lt"/>
              </a:rPr>
              <a:t> </a:t>
            </a:r>
            <a:r>
              <a:rPr lang="en-US" sz="3000" dirty="0" err="1">
                <a:latin typeface="+mn-lt"/>
              </a:rPr>
              <a:t>Oceanem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Spokojnym</a:t>
            </a:r>
            <a:r>
              <a:rPr lang="pl-PL" sz="3000" dirty="0">
                <a:latin typeface="+mn-lt"/>
              </a:rPr>
              <a:t>.</a:t>
            </a:r>
            <a:endParaRPr lang="en-US" sz="3000" dirty="0"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5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rawa, zewnętrzne, pole, owca&#10;&#10;Opis wygenerowany automatycznie">
            <a:extLst>
              <a:ext uri="{FF2B5EF4-FFF2-40B4-BE49-F238E27FC236}">
                <a16:creationId xmlns:a16="http://schemas.microsoft.com/office/drawing/2014/main" id="{26DA5AD7-39ED-474D-BBC5-11BFC17F9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r="6620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Obraz 12" descr="Obraz zawierający trawa, zewnętrzne, przyroda, góra&#10;&#10;Opis wygenerowany automatycznie">
            <a:extLst>
              <a:ext uri="{FF2B5EF4-FFF2-40B4-BE49-F238E27FC236}">
                <a16:creationId xmlns:a16="http://schemas.microsoft.com/office/drawing/2014/main" id="{A4B8B5E6-3AD8-43BA-B69C-3F5269796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3" r="-3" b="2925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przyroda, woda, góra&#10;&#10;Opis wygenerowany automatycznie">
            <a:extLst>
              <a:ext uri="{FF2B5EF4-FFF2-40B4-BE49-F238E27FC236}">
                <a16:creationId xmlns:a16="http://schemas.microsoft.com/office/drawing/2014/main" id="{FA717940-40AD-44FE-9DC5-157267DE8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Obraz 6" descr="Obraz zawierający trawa, zewnętrzne, przyroda, wzgórze&#10;&#10;Opis wygenerowany automatycznie">
            <a:extLst>
              <a:ext uri="{FF2B5EF4-FFF2-40B4-BE49-F238E27FC236}">
                <a16:creationId xmlns:a16="http://schemas.microsoft.com/office/drawing/2014/main" id="{097CCDCC-C574-4E94-9518-0404BE3A7C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r="-2" b="2631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06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2E321D7-24FE-4143-ADCD-E408752B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Wyspa Wielkanocna</a:t>
            </a:r>
            <a:b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az 8" descr="Obraz zawierający trawa, zewnętrzne, skała, pole&#10;&#10;Opis wygenerowany automatycznie">
            <a:extLst>
              <a:ext uri="{FF2B5EF4-FFF2-40B4-BE49-F238E27FC236}">
                <a16:creationId xmlns:a16="http://schemas.microsoft.com/office/drawing/2014/main" id="{4E960133-6B2D-453D-8A34-B5B166C583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2381" b="4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924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BFB358-1DCE-477B-936A-F281D08B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6" y="645459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Dziekuj</a:t>
            </a:r>
            <a:r>
              <a:rPr lang="pl-PL" sz="3200" dirty="0"/>
              <a:t>ę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uwag</a:t>
            </a:r>
            <a:r>
              <a:rPr lang="pl-PL" sz="3200" dirty="0"/>
              <a:t>ę</a:t>
            </a:r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Wąsata twarz bez wypełnienia">
            <a:extLst>
              <a:ext uri="{FF2B5EF4-FFF2-40B4-BE49-F238E27FC236}">
                <a16:creationId xmlns:a16="http://schemas.microsoft.com/office/drawing/2014/main" id="{7FF1CD79-B49C-4DE9-B085-CCE90D137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713168" y="6285875"/>
            <a:ext cx="8471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Jakub Graczyk</a:t>
            </a:r>
          </a:p>
        </p:txBody>
      </p:sp>
      <p:pic>
        <p:nvPicPr>
          <p:cNvPr id="4" name="Obraz 3" descr="Obraz zawierający zwierzę, fajerwerki, laptop, kwiat&#10;&#10;Opis wygenerowany automatycznie">
            <a:extLst>
              <a:ext uri="{FF2B5EF4-FFF2-40B4-BE49-F238E27FC236}">
                <a16:creationId xmlns:a16="http://schemas.microsoft.com/office/drawing/2014/main" id="{64EF487E-6D29-40F5-B525-62FF04832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524" y="6245052"/>
            <a:ext cx="693326" cy="42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4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4AB6B-35BC-4DC7-994D-4554693F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pl-PL" dirty="0"/>
              <a:t>Ludność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2B55ED-4181-44FD-AE1D-E56609A0B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800"/>
              <a:t>Metysi stanowią 72% mieszk. Chile, Indianie (Araukanie, Keczua, Ajmarowie) — 5%, ludność pochodzenia eur. — 30%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Średnia gęstość zaludnienia 21 mieszk. na km</a:t>
            </a:r>
            <a:r>
              <a:rPr lang="pl-PL" sz="1800" baseline="30000"/>
              <a:t>2</a:t>
            </a:r>
            <a:r>
              <a:rPr lang="pl-PL" sz="1800"/>
              <a:t> 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Łączna liczba mieszkańców - 18,73 miliona mieszk.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osoba, osoby, grupa, patrzenie&#10;&#10;Opis wygenerowany automatycznie">
            <a:extLst>
              <a:ext uri="{FF2B5EF4-FFF2-40B4-BE49-F238E27FC236}">
                <a16:creationId xmlns:a16="http://schemas.microsoft.com/office/drawing/2014/main" id="{DA61F151-473E-4E8D-BD2A-12D8C0C8E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r="30804" b="3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Obraz 6" descr="Obraz zawierający taniec, sport, osoba, kolorowy&#10;&#10;Opis wygenerowany automatycznie">
            <a:extLst>
              <a:ext uri="{FF2B5EF4-FFF2-40B4-BE49-F238E27FC236}">
                <a16:creationId xmlns:a16="http://schemas.microsoft.com/office/drawing/2014/main" id="{3E848648-3BFB-4D56-9B56-65F7A7D5F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r="22216" b="-3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zewnętrzne, stojące, osoby, mężczyzna&#10;&#10;Opis wygenerowany automatycznie">
            <a:extLst>
              <a:ext uri="{FF2B5EF4-FFF2-40B4-BE49-F238E27FC236}">
                <a16:creationId xmlns:a16="http://schemas.microsoft.com/office/drawing/2014/main" id="{2102294F-B0FF-46E7-9371-79BB6E2D0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3974" b="-3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3689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egar, rysunek&#10;&#10;Opis wygenerowany automatycznie">
            <a:extLst>
              <a:ext uri="{FF2B5EF4-FFF2-40B4-BE49-F238E27FC236}">
                <a16:creationId xmlns:a16="http://schemas.microsoft.com/office/drawing/2014/main" id="{969CA2FC-ED4D-4733-98F4-21CDA1D94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C61785-8810-4B5D-B6AD-0C5E583E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Flaga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Chile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41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25C31-1145-4A37-8BA7-0FF8FEC5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pl-PL" dirty="0"/>
              <a:t>Gospodarka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AA6F84-CC6B-47E5-BB7E-3EAE53EE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pl-PL" sz="1700"/>
              <a:t>Chile jest jednym z lepiej rozwiniętych gospodarczo krajów Ameryki Łacińskiej, o PKB wg parytetu siły nabywczej 14,4 tys. dolarów USA na 1 mieszk. Chile jest także jednym z bardziej zadłużonych krajów Ameryki Łac. (49 mld dolarów USA, 2007). Wskaźnik bezrobocia wynosi 7%.</a:t>
            </a:r>
          </a:p>
          <a:p>
            <a:endParaRPr lang="pl-PL" sz="1700"/>
          </a:p>
          <a:p>
            <a:r>
              <a:rPr lang="pl-PL" sz="1700"/>
              <a:t>Podstawą gospodarki jest przemysł (z dużym udziałem górnictwa), który dostarcza 49,3% wartości PKB i zatrudnia 23,4% zawodowo czynnych;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7741FE9-9ED3-40AD-8D60-05374BC18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9" b="-1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Obraz 8" descr="Obraz zawierający góra, przyroda, zewnętrzne, miasto&#10;&#10;Opis wygenerowany automatycznie">
            <a:extLst>
              <a:ext uri="{FF2B5EF4-FFF2-40B4-BE49-F238E27FC236}">
                <a16:creationId xmlns:a16="http://schemas.microsoft.com/office/drawing/2014/main" id="{3829DA5C-4D96-4C6C-ABEC-76C8A9DF3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7" r="12659" b="-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zrzut ekranu&#10;&#10;Opis wygenerowany automatycznie">
            <a:extLst>
              <a:ext uri="{FF2B5EF4-FFF2-40B4-BE49-F238E27FC236}">
                <a16:creationId xmlns:a16="http://schemas.microsoft.com/office/drawing/2014/main" id="{460549A9-2B6E-49D7-8BC9-74A65B052C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9516" b="-6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994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ymbol zastępczy zawartości 10" descr="Obraz zawierający góra, zewnętrzne, tło, duży&#10;&#10;Opis wygenerowany automatycznie">
            <a:extLst>
              <a:ext uri="{FF2B5EF4-FFF2-40B4-BE49-F238E27FC236}">
                <a16:creationId xmlns:a16="http://schemas.microsoft.com/office/drawing/2014/main" id="{E33BFB5D-E442-4E00-B99C-AAD15E2B1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r="8860" b="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5" name="Obraz 14" descr="Obraz zawierający góra, budynek, trawa, wiele&#10;&#10;Opis wygenerowany automatycznie">
            <a:extLst>
              <a:ext uri="{FF2B5EF4-FFF2-40B4-BE49-F238E27FC236}">
                <a16:creationId xmlns:a16="http://schemas.microsoft.com/office/drawing/2014/main" id="{7B955403-5EB8-4B1E-BD85-F9A6C69001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r="5756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8" name="Obraz 27" descr="Obraz zawierający zewnętrzne, miasto, budynek, góra&#10;&#10;Opis wygenerowany automatycznie">
            <a:extLst>
              <a:ext uri="{FF2B5EF4-FFF2-40B4-BE49-F238E27FC236}">
                <a16:creationId xmlns:a16="http://schemas.microsoft.com/office/drawing/2014/main" id="{5D62F90B-9022-4BCA-B511-1AFD5A80B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r="7913" b="-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926778-BAC6-45FD-A3BE-9C83A5BA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pl-PL" sz="3400">
                <a:latin typeface="+mn-lt"/>
              </a:rPr>
              <a:t>Stolicą jest Santiago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8DA2B405-9595-40FB-9CA8-0C5F128DA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Położona w środkowej części kraju, na przedgórzu andyjskim nad rzeką </a:t>
            </a:r>
            <a:r>
              <a:rPr lang="pl-PL" sz="2000" dirty="0" err="1"/>
              <a:t>Mapocho</a:t>
            </a:r>
            <a:r>
              <a:rPr lang="pl-PL" sz="2000" dirty="0"/>
              <a:t>, </a:t>
            </a:r>
          </a:p>
          <a:p>
            <a:pPr marL="0" indent="0">
              <a:buNone/>
            </a:pPr>
            <a:r>
              <a:rPr lang="pl-PL" sz="2000" dirty="0"/>
              <a:t>Administracyjnie należąca do regionu </a:t>
            </a:r>
            <a:r>
              <a:rPr lang="pl-PL" sz="2000" dirty="0" err="1"/>
              <a:t>Metropolitana</a:t>
            </a:r>
            <a:r>
              <a:rPr lang="pl-PL" sz="2000" dirty="0"/>
              <a:t>. </a:t>
            </a:r>
          </a:p>
          <a:p>
            <a:pPr marL="0" indent="0">
              <a:buNone/>
            </a:pPr>
            <a:r>
              <a:rPr lang="pl-PL" sz="2000" dirty="0"/>
              <a:t>Santiago jest największym miastem kraju, mieszka tam trzecia część ludności państwa, około 5,4 mln.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596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góra, zewnętrzne, przyroda, woda&#10;&#10;Opis wygenerowany automatycznie">
            <a:extLst>
              <a:ext uri="{FF2B5EF4-FFF2-40B4-BE49-F238E27FC236}">
                <a16:creationId xmlns:a16="http://schemas.microsoft.com/office/drawing/2014/main" id="{D057DD48-A451-49EC-87C3-7F30D5D069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" b="4083"/>
          <a:stretch/>
        </p:blipFill>
        <p:spPr>
          <a:xfrm>
            <a:off x="-4" y="-3"/>
            <a:ext cx="12192000" cy="68559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8CCC421-E19F-44D4-BC1B-2D13D8D3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 Chile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należą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liczne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wyspy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przybrzeżne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wyspy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otwartym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oceanie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(ok. 3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tys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.)</a:t>
            </a:r>
            <a:r>
              <a:rPr lang="pl-PL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Wyspa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Wielkanocna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jedna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najbardziej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oddalonych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innych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lądów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zamieszkaną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wyspą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świecie</a:t>
            </a:r>
            <a:r>
              <a:rPr lang="pl-PL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en-US" sz="2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trawa, zewnętrzne, budynek, pole&#10;&#10;Opis wygenerowany automatycznie">
            <a:extLst>
              <a:ext uri="{FF2B5EF4-FFF2-40B4-BE49-F238E27FC236}">
                <a16:creationId xmlns:a16="http://schemas.microsoft.com/office/drawing/2014/main" id="{F977846B-668B-4667-806E-655C071BF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7"/>
          <a:stretch/>
        </p:blipFill>
        <p:spPr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przyroda, woda, góra&#10;&#10;Opis wygenerowany automatycznie">
            <a:extLst>
              <a:ext uri="{FF2B5EF4-FFF2-40B4-BE49-F238E27FC236}">
                <a16:creationId xmlns:a16="http://schemas.microsoft.com/office/drawing/2014/main" id="{7625D4E5-8E4A-4FEE-9A90-6405E25C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15542" b="-3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 descr="Obraz zawierający trawa, budynek, pole, stojące&#10;&#10;Opis wygenerowany automatycznie">
            <a:extLst>
              <a:ext uri="{FF2B5EF4-FFF2-40B4-BE49-F238E27FC236}">
                <a16:creationId xmlns:a16="http://schemas.microsoft.com/office/drawing/2014/main" id="{D17F005B-E7FF-45D9-901B-2D5F4C6B4D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r="20184" b="-2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3680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ewnętrzne, góra, woda, trawa&#10;&#10;Opis wygenerowany automatycznie">
            <a:extLst>
              <a:ext uri="{FF2B5EF4-FFF2-40B4-BE49-F238E27FC236}">
                <a16:creationId xmlns:a16="http://schemas.microsoft.com/office/drawing/2014/main" id="{442CC0A4-E6E2-4C76-A78C-752EF9E6D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/>
          <a:stretch/>
        </p:blipFill>
        <p:spPr>
          <a:xfrm>
            <a:off x="-8" y="-7"/>
            <a:ext cx="12192000" cy="68559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50EA82-F06C-4957-B764-A3AD9BAB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007335"/>
            <a:ext cx="6455833" cy="1497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Chile ma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bardzo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słabo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rozwiniętą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sieć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rzeczną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Jedynym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wyjątkiem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jest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rzeka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 Loa (440 km)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uchodząca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do 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Oceanu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Spokojnego</a:t>
            </a:r>
            <a:r>
              <a:rPr lang="pl-PL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którą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wykorzystuje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się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do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irygacji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oraz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w 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energetyce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15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zielony, ogród, trawa, pociąg&#10;&#10;Opis wygenerowany automatycznie">
            <a:extLst>
              <a:ext uri="{FF2B5EF4-FFF2-40B4-BE49-F238E27FC236}">
                <a16:creationId xmlns:a16="http://schemas.microsoft.com/office/drawing/2014/main" id="{9BCA8492-EA83-4EE8-93F2-E0352B128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3421" b="1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7" name="Obraz 6" descr="Obraz zawierający tekst, mapa&#10;&#10;Opis wygenerowany automatycznie">
            <a:extLst>
              <a:ext uri="{FF2B5EF4-FFF2-40B4-BE49-F238E27FC236}">
                <a16:creationId xmlns:a16="http://schemas.microsoft.com/office/drawing/2014/main" id="{77D6A0D1-8566-43FC-B106-52C23E5A1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3" r="-1" b="12399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8157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zewnętrzne, roślina, kwiat, małe&#10;&#10;Opis wygenerowany automatycznie">
            <a:extLst>
              <a:ext uri="{FF2B5EF4-FFF2-40B4-BE49-F238E27FC236}">
                <a16:creationId xmlns:a16="http://schemas.microsoft.com/office/drawing/2014/main" id="{344A79FE-8EB2-4818-8B07-AD6B31E000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15526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868C1F2-3C8C-4CB5-9E7D-04D0B490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1002007"/>
            <a:ext cx="5734174" cy="1325563"/>
          </a:xfrm>
        </p:spPr>
        <p:txBody>
          <a:bodyPr>
            <a:normAutofit/>
          </a:bodyPr>
          <a:lstStyle/>
          <a:p>
            <a:r>
              <a:rPr lang="pl-PL" dirty="0"/>
              <a:t>Roślinność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110F36-6C2A-421C-A7B7-711623945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155371"/>
            <a:ext cx="4558309" cy="3898295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pl-PL" sz="1800" dirty="0"/>
              <a:t>Najuboższa pod względem roślinności jest północ kraju. Brak stałych rzek powoduje, że dominują formacje pustynne i półpustynny. </a:t>
            </a:r>
          </a:p>
          <a:p>
            <a:pPr marL="0" indent="0" algn="just">
              <a:buNone/>
            </a:pPr>
            <a:r>
              <a:rPr lang="pl-PL" sz="1800" dirty="0"/>
              <a:t>W miejscach występowania mgieł pojawiają się kwitnące na żółto i liliowo szczawiki. </a:t>
            </a:r>
          </a:p>
          <a:p>
            <a:pPr marL="0" indent="0" algn="just">
              <a:buNone/>
            </a:pPr>
            <a:r>
              <a:rPr lang="pl-PL" sz="1800" dirty="0"/>
              <a:t>Znacznie bogatszy jest świat roślinny w środkowym regionie Chile, gdzie przeważa flora śródziemnomorska. </a:t>
            </a:r>
          </a:p>
          <a:p>
            <a:pPr marL="0" indent="0" algn="just">
              <a:buNone/>
            </a:pPr>
            <a:r>
              <a:rPr lang="pl-PL" sz="1800" dirty="0"/>
              <a:t>Na obszarach zasobnych w wodę rosną bambusy , araukarie i Notofagus . </a:t>
            </a:r>
          </a:p>
          <a:p>
            <a:pPr marL="0" indent="0" algn="just">
              <a:buNone/>
            </a:pPr>
            <a:r>
              <a:rPr lang="pl-PL" sz="1800" dirty="0"/>
              <a:t>Na wysokości 1300–1800 m dominują berberysy, powyżej rozciąga się piętro łąk.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zewnętrzne, trawa, roślina, drzewo&#10;&#10;Opis wygenerowany automatycznie">
            <a:extLst>
              <a:ext uri="{FF2B5EF4-FFF2-40B4-BE49-F238E27FC236}">
                <a16:creationId xmlns:a16="http://schemas.microsoft.com/office/drawing/2014/main" id="{F834B2C7-ADA8-43D1-8D04-DB781A2F7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" b="19535"/>
          <a:stretch/>
        </p:blipFill>
        <p:spPr>
          <a:xfrm>
            <a:off x="5951934" y="28370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3" name="Obraz 12" descr="Obraz zawierający owoce, kwiat, stół, jabłko&#10;&#10;Opis wygenerowany automatycznie">
            <a:extLst>
              <a:ext uri="{FF2B5EF4-FFF2-40B4-BE49-F238E27FC236}">
                <a16:creationId xmlns:a16="http://schemas.microsoft.com/office/drawing/2014/main" id="{9AE7E1DD-7A35-47A0-BC6B-D34C761F21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r="782" b="4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Obraz zawierający drzewo, roślina, zewnętrzne, dąb&#10;&#10;Opis wygenerowany automatycznie">
            <a:extLst>
              <a:ext uri="{FF2B5EF4-FFF2-40B4-BE49-F238E27FC236}">
                <a16:creationId xmlns:a16="http://schemas.microsoft.com/office/drawing/2014/main" id="{92366C9E-7CC6-4D73-868A-EBC29A2D0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16912" b="5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1648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472</Words>
  <Application>Microsoft Office PowerPoint</Application>
  <PresentationFormat>Panoramiczny</PresentationFormat>
  <Paragraphs>43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Motyw pakietu Office</vt:lpstr>
      <vt:lpstr>Chile República de Chile</vt:lpstr>
      <vt:lpstr>Państwo w Ameryce Południowej , ciągnące się długim pasem na zachodnim wybrzeżu kontynentu nad Oceanem Spokojnym.</vt:lpstr>
      <vt:lpstr>Ludność</vt:lpstr>
      <vt:lpstr>Flaga Chile</vt:lpstr>
      <vt:lpstr>Gospodarka </vt:lpstr>
      <vt:lpstr>Stolicą jest Santiago</vt:lpstr>
      <vt:lpstr>Do Chile należą liczne wyspy przybrzeżne i wyspy na otwartym oceanie (ok. 3 tys.). Wyspa Wielkanocna jest jedna z najbardziej oddalonych od innych lądów zamieszkaną wyspą na świecie.</vt:lpstr>
      <vt:lpstr>Chile ma bardzo słabo rozwiniętą sieć rzeczną. Jedynym wyjątkiem jest rzeka Loa (440 km) uchodząca do Oceanu Spokojnego, którą wykorzystuje się do irygacji oraz w energetyce.</vt:lpstr>
      <vt:lpstr>Roślinność</vt:lpstr>
      <vt:lpstr>Zwierzęta </vt:lpstr>
      <vt:lpstr>Edukacja</vt:lpstr>
      <vt:lpstr>Najciekawsze miejsca:</vt:lpstr>
      <vt:lpstr>Santiago – dumna stolica chile</vt:lpstr>
      <vt:lpstr>Valparaiso – miasto streetartu  </vt:lpstr>
      <vt:lpstr>Antofagasta – na plaże i do zwiedzania!</vt:lpstr>
      <vt:lpstr>San Pedro de Atacama – niesamowicie malownicze miejsce </vt:lpstr>
      <vt:lpstr>Chiloe – najwieksza wyspa</vt:lpstr>
      <vt:lpstr>Lago General Carrera – jezioro lodowcowe  </vt:lpstr>
      <vt:lpstr>Torres del Paine - jest jednym z najpiękniejszych parków narodowych na świecie. </vt:lpstr>
      <vt:lpstr>Wyspa Wielkanocna </vt:lpstr>
      <vt:lpstr>Dziekuję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Chile República de Chile</dc:title>
  <dc:creator>Jakub Graczyk</dc:creator>
  <cp:lastModifiedBy>Jakub Graczyk</cp:lastModifiedBy>
  <cp:revision>2</cp:revision>
  <dcterms:created xsi:type="dcterms:W3CDTF">2020-04-15T14:49:34Z</dcterms:created>
  <dcterms:modified xsi:type="dcterms:W3CDTF">2020-04-15T14:51:51Z</dcterms:modified>
</cp:coreProperties>
</file>