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7"/>
  </p:notesMasterIdLst>
  <p:sldIdLst>
    <p:sldId id="256" r:id="rId2"/>
    <p:sldId id="258" r:id="rId3"/>
    <p:sldId id="257" r:id="rId4"/>
    <p:sldId id="259" r:id="rId5"/>
    <p:sldId id="276" r:id="rId6"/>
    <p:sldId id="271" r:id="rId7"/>
    <p:sldId id="262" r:id="rId8"/>
    <p:sldId id="261" r:id="rId9"/>
    <p:sldId id="268" r:id="rId10"/>
    <p:sldId id="269" r:id="rId11"/>
    <p:sldId id="260" r:id="rId12"/>
    <p:sldId id="277" r:id="rId13"/>
    <p:sldId id="263" r:id="rId14"/>
    <p:sldId id="270" r:id="rId15"/>
    <p:sldId id="274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11:52:02.0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9:03:16.09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1T19:06:27.3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15:24:18.4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13:23:18.5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11:47:35.1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11:57:49.6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15:30:02.6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272F2-C686-406C-B920-D29003343E26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C4AF3-343F-420F-A39E-49190DCA3A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7401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0CA2-4B3A-43C9-8C0A-3795242BA2AC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18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F4C47-EAE5-47EC-A73C-CF724F857FD0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77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941D-3CE7-41FE-AFFC-240B222A1B0F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09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7D72-6596-4309-96D2-BFD93CB54143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1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EC94-E8BB-4C08-A70D-8507A3CAF9C3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419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BDE3-DE3A-411B-A29D-D392B19FC98C}" type="datetime1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66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3964-D20F-48B6-B397-D6CAFBE586C3}" type="datetime1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3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407A-A7F5-4043-87C1-841AC5540C44}" type="datetime1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07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1C93D-44CF-44CE-A62D-2F430335F5C1}" type="datetime1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1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F6DF-E1B5-4F82-9DA8-E1A6CA33DBA8}" type="datetime1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3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3339-26C3-4600-BF35-21800F475AFD}" type="datetime1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3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624B1-97DA-4393-BA7C-F69E76E6F8E7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2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0" r:id="rId6"/>
    <p:sldLayoutId id="2147483686" r:id="rId7"/>
    <p:sldLayoutId id="2147483687" r:id="rId8"/>
    <p:sldLayoutId id="2147483688" r:id="rId9"/>
    <p:sldLayoutId id="2147483689" r:id="rId10"/>
    <p:sldLayoutId id="2147483691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azylia » Wycieczki Objazdowe, Wakacje i Wczasy » Fly.pl">
            <a:extLst>
              <a:ext uri="{FF2B5EF4-FFF2-40B4-BE49-F238E27FC236}">
                <a16:creationId xmlns:a16="http://schemas.microsoft.com/office/drawing/2014/main" id="{4C0B34A5-308F-49E2-B254-6B2211A118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7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8D9BD6E-787E-4EDF-BC47-8A925EF3F6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5466" y="1384158"/>
            <a:ext cx="9233959" cy="26512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</a:rPr>
              <a:t>FEDERACYJNA </a:t>
            </a:r>
            <a:br>
              <a:rPr lang="pl-PL" sz="4800" dirty="0">
                <a:solidFill>
                  <a:schemeClr val="bg1"/>
                </a:solidFill>
              </a:rPr>
            </a:br>
            <a:r>
              <a:rPr lang="pl-PL" sz="4800" dirty="0">
                <a:solidFill>
                  <a:schemeClr val="bg1"/>
                </a:solidFill>
              </a:rPr>
              <a:t>REPUBLIKA BRAZYLII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30E5844-49D5-4371-A5FF-1E25B3C43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133135"/>
            <a:ext cx="10902016" cy="10087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Agata Zawisza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6A52B50-34CD-4F97-AC68-9AFC15D48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92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87727987-914C-4B11-83E7-C119218C1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90" y="572893"/>
            <a:ext cx="10515600" cy="1325563"/>
          </a:xfrm>
        </p:spPr>
        <p:txBody>
          <a:bodyPr/>
          <a:lstStyle/>
          <a:p>
            <a:r>
              <a:rPr lang="pl-PL" dirty="0"/>
              <a:t>WYLESIANIE AMAZONII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AE58CE7F-97E0-42E9-A1DD-63E44ADF5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213" y="1961170"/>
            <a:ext cx="5157787" cy="823912"/>
          </a:xfrm>
        </p:spPr>
        <p:txBody>
          <a:bodyPr/>
          <a:lstStyle/>
          <a:p>
            <a:r>
              <a:rPr lang="pl-PL" dirty="0"/>
              <a:t>SKUTKI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3202B656-EB9C-4C85-9427-30C08C084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010" y="2926080"/>
            <a:ext cx="3208904" cy="3264408"/>
          </a:xfrm>
        </p:spPr>
        <p:txBody>
          <a:bodyPr>
            <a:normAutofit/>
          </a:bodyPr>
          <a:lstStyle/>
          <a:p>
            <a:pPr marL="342900" indent="-342900"/>
            <a:r>
              <a:rPr lang="pl-PL" sz="2000" dirty="0">
                <a:latin typeface="Arial Nova Light" panose="020B0304020202020204" pitchFamily="34" charset="0"/>
              </a:rPr>
              <a:t>wzrost temperatury powietrza</a:t>
            </a:r>
          </a:p>
          <a:p>
            <a:pPr marL="342900" indent="-342900"/>
            <a:r>
              <a:rPr lang="pl-PL" sz="2000" dirty="0">
                <a:latin typeface="Arial Nova Light" panose="020B0304020202020204" pitchFamily="34" charset="0"/>
              </a:rPr>
              <a:t>ograniczenie bioróżnorodności</a:t>
            </a:r>
          </a:p>
          <a:p>
            <a:pPr marL="342900" indent="-342900"/>
            <a:r>
              <a:rPr lang="pl-PL" sz="2000" dirty="0">
                <a:latin typeface="Arial Nova Light" panose="020B0304020202020204" pitchFamily="34" charset="0"/>
              </a:rPr>
              <a:t>erozja gleb</a:t>
            </a:r>
          </a:p>
          <a:p>
            <a:pPr marL="342900" indent="-342900"/>
            <a:r>
              <a:rPr lang="pl-PL" sz="2000" dirty="0">
                <a:latin typeface="Arial Nova Light" panose="020B0304020202020204" pitchFamily="34" charset="0"/>
              </a:rPr>
              <a:t>zaburzenie obiegu wody </a:t>
            </a:r>
            <a:br>
              <a:rPr lang="pl-PL" sz="2000" dirty="0">
                <a:latin typeface="Arial Nova Light" panose="020B0304020202020204" pitchFamily="34" charset="0"/>
              </a:rPr>
            </a:br>
            <a:r>
              <a:rPr lang="pl-PL" sz="2000" dirty="0">
                <a:latin typeface="Arial Nova Light" panose="020B0304020202020204" pitchFamily="34" charset="0"/>
              </a:rPr>
              <a:t>w atmosferze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88D62EFF-4C98-45DC-90BC-CE7ED1FC41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76044" y="1961170"/>
            <a:ext cx="5183188" cy="823912"/>
          </a:xfrm>
        </p:spPr>
        <p:txBody>
          <a:bodyPr/>
          <a:lstStyle/>
          <a:p>
            <a:r>
              <a:rPr lang="pl-PL" dirty="0"/>
              <a:t>POMOC DLA LASÓW</a:t>
            </a:r>
          </a:p>
        </p:txBody>
      </p: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71E39FB8-74C7-41DF-BEB1-CAEAF91011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89979" y="2926080"/>
            <a:ext cx="3461657" cy="3264408"/>
          </a:xfrm>
        </p:spPr>
        <p:txBody>
          <a:bodyPr>
            <a:normAutofit/>
          </a:bodyPr>
          <a:lstStyle/>
          <a:p>
            <a:r>
              <a:rPr lang="pl-PL" sz="2000" dirty="0">
                <a:latin typeface="Arial Nova Light" panose="020B0304020202020204" pitchFamily="34" charset="0"/>
              </a:rPr>
              <a:t>Fundacje: </a:t>
            </a:r>
            <a:r>
              <a:rPr lang="pl-PL" sz="2000" dirty="0" err="1">
                <a:latin typeface="Arial Nova Light" panose="020B0304020202020204" pitchFamily="34" charset="0"/>
              </a:rPr>
              <a:t>Greenpeace</a:t>
            </a:r>
            <a:r>
              <a:rPr lang="pl-PL" sz="2000" dirty="0">
                <a:latin typeface="Arial Nova Light" panose="020B0304020202020204" pitchFamily="34" charset="0"/>
              </a:rPr>
              <a:t>, WWF</a:t>
            </a:r>
          </a:p>
          <a:p>
            <a:r>
              <a:rPr lang="pl-PL" sz="2000" dirty="0">
                <a:latin typeface="Arial Nova Light" panose="020B0304020202020204" pitchFamily="34" charset="0"/>
              </a:rPr>
              <a:t>zachęcanie ludzi do życia </a:t>
            </a:r>
            <a:br>
              <a:rPr lang="pl-PL" sz="2000" dirty="0">
                <a:latin typeface="Arial Nova Light" panose="020B0304020202020204" pitchFamily="34" charset="0"/>
              </a:rPr>
            </a:br>
            <a:r>
              <a:rPr lang="pl-PL" sz="2000" dirty="0">
                <a:latin typeface="Arial Nova Light" panose="020B0304020202020204" pitchFamily="34" charset="0"/>
              </a:rPr>
              <a:t>w sposób nie szkodzący środowisku</a:t>
            </a:r>
          </a:p>
          <a:p>
            <a:r>
              <a:rPr lang="pl-PL" sz="2000" dirty="0">
                <a:latin typeface="Arial Nova Light" panose="020B0304020202020204" pitchFamily="34" charset="0"/>
              </a:rPr>
              <a:t>zakładanie parków narodowych w celu ochrony lasów deszczowych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372470E7-7097-4F56-8113-86DF45E388EC}"/>
              </a:ext>
            </a:extLst>
          </p:cNvPr>
          <p:cNvSpPr/>
          <p:nvPr/>
        </p:nvSpPr>
        <p:spPr>
          <a:xfrm>
            <a:off x="7482454" y="1473042"/>
            <a:ext cx="3953556" cy="425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172" name="Picture 4" descr="Cejrowski nie wierzy w pożary w Amazonii. “Amazonia jest niepalna ...">
            <a:extLst>
              <a:ext uri="{FF2B5EF4-FFF2-40B4-BE49-F238E27FC236}">
                <a16:creationId xmlns:a16="http://schemas.microsoft.com/office/drawing/2014/main" id="{39B80A67-97B4-44BF-A00F-3BE323330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566" y="1961170"/>
            <a:ext cx="3867676" cy="366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435DA2F-A4B2-4265-9439-B238ED529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62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19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52962A1-B2DC-46F7-8381-9AFC069D2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pl-PL" sz="5600" dirty="0"/>
              <a:t>ROLNICTWO</a:t>
            </a:r>
          </a:p>
        </p:txBody>
      </p:sp>
      <p:sp>
        <p:nvSpPr>
          <p:cNvPr id="205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5579A5"/>
          </a:solidFill>
          <a:ln w="38100" cap="rnd">
            <a:solidFill>
              <a:srgbClr val="5579A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B459FB-16D5-43F5-A023-7CD53EDF0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pl-PL" sz="2200" dirty="0">
                <a:latin typeface="Arial Nova Light" panose="020B0304020202020204" pitchFamily="34" charset="0"/>
              </a:rPr>
              <a:t>kawa – największa uprawa na świecie</a:t>
            </a:r>
          </a:p>
          <a:p>
            <a:pPr>
              <a:lnSpc>
                <a:spcPct val="100000"/>
              </a:lnSpc>
            </a:pPr>
            <a:r>
              <a:rPr lang="pl-PL" sz="2200" dirty="0">
                <a:latin typeface="Arial Nova Light" panose="020B0304020202020204" pitchFamily="34" charset="0"/>
              </a:rPr>
              <a:t>trzcina cukrowa</a:t>
            </a:r>
          </a:p>
          <a:p>
            <a:pPr>
              <a:lnSpc>
                <a:spcPct val="100000"/>
              </a:lnSpc>
            </a:pPr>
            <a:r>
              <a:rPr lang="pl-PL" sz="2200" dirty="0">
                <a:latin typeface="Arial Nova Light" panose="020B0304020202020204" pitchFamily="34" charset="0"/>
              </a:rPr>
              <a:t>banany, pomarańcze, ananasy, awokado </a:t>
            </a:r>
          </a:p>
          <a:p>
            <a:pPr>
              <a:lnSpc>
                <a:spcPct val="100000"/>
              </a:lnSpc>
            </a:pPr>
            <a:r>
              <a:rPr lang="pl-PL" sz="2200" dirty="0">
                <a:latin typeface="Arial Nova Light" panose="020B0304020202020204" pitchFamily="34" charset="0"/>
              </a:rPr>
              <a:t>ryż</a:t>
            </a:r>
          </a:p>
          <a:p>
            <a:pPr>
              <a:lnSpc>
                <a:spcPct val="100000"/>
              </a:lnSpc>
            </a:pPr>
            <a:r>
              <a:rPr lang="pl-PL" sz="2200" dirty="0">
                <a:latin typeface="Arial Nova Light" panose="020B0304020202020204" pitchFamily="34" charset="0"/>
              </a:rPr>
              <a:t>tytoń</a:t>
            </a:r>
          </a:p>
          <a:p>
            <a:pPr>
              <a:lnSpc>
                <a:spcPct val="100000"/>
              </a:lnSpc>
            </a:pPr>
            <a:r>
              <a:rPr lang="pl-PL" sz="2200" dirty="0">
                <a:latin typeface="Arial Nova Light" panose="020B0304020202020204" pitchFamily="34" charset="0"/>
              </a:rPr>
              <a:t>pszenica </a:t>
            </a:r>
          </a:p>
          <a:p>
            <a:pPr>
              <a:lnSpc>
                <a:spcPct val="100000"/>
              </a:lnSpc>
            </a:pPr>
            <a:r>
              <a:rPr lang="pl-PL" sz="2200" dirty="0">
                <a:latin typeface="Arial Nova Light" panose="020B0304020202020204" pitchFamily="34" charset="0"/>
              </a:rPr>
              <a:t>słonecznik, soja</a:t>
            </a:r>
          </a:p>
          <a:p>
            <a:pPr>
              <a:lnSpc>
                <a:spcPct val="100000"/>
              </a:lnSpc>
            </a:pPr>
            <a:r>
              <a:rPr lang="pl-PL" sz="2200" dirty="0">
                <a:latin typeface="Arial Nova Light" panose="020B0304020202020204" pitchFamily="34" charset="0"/>
              </a:rPr>
              <a:t>bawełna</a:t>
            </a:r>
          </a:p>
          <a:p>
            <a:pPr>
              <a:lnSpc>
                <a:spcPct val="100000"/>
              </a:lnSpc>
            </a:pPr>
            <a:r>
              <a:rPr lang="pl-PL" sz="2200" dirty="0">
                <a:latin typeface="Arial Nova Light" panose="020B0304020202020204" pitchFamily="34" charset="0"/>
              </a:rPr>
              <a:t>buraki cukrowe</a:t>
            </a:r>
            <a:endParaRPr lang="pl-PL" sz="1500" dirty="0">
              <a:latin typeface="Arial Nova Light" panose="020B03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54" name="Ink 19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2054" name="Ink 19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Najlepsze plantacje kawy na świecie – BRASIL SANTOS ...">
            <a:extLst>
              <a:ext uri="{FF2B5EF4-FFF2-40B4-BE49-F238E27FC236}">
                <a16:creationId xmlns:a16="http://schemas.microsoft.com/office/drawing/2014/main" id="{71269A6B-59C7-44E5-97EB-B675FA2EB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388711"/>
            <a:ext cx="5458968" cy="408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A29BDE3-356C-4453-8744-CA8075C00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2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299E10-A949-4C75-A668-B93F0D897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2925"/>
            <a:ext cx="10515600" cy="1147763"/>
          </a:xfrm>
        </p:spPr>
        <p:txBody>
          <a:bodyPr>
            <a:normAutofit/>
          </a:bodyPr>
          <a:lstStyle/>
          <a:p>
            <a:r>
              <a:rPr lang="pl-PL" sz="6000" dirty="0"/>
              <a:t>PRZEMYSL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2C73274-2F4D-4D29-8E45-6BC831A6D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725" y="1938528"/>
            <a:ext cx="2998787" cy="823912"/>
          </a:xfrm>
        </p:spPr>
        <p:txBody>
          <a:bodyPr/>
          <a:lstStyle/>
          <a:p>
            <a:r>
              <a:rPr lang="pl-PL" dirty="0"/>
              <a:t>PRZEMYSL WYDOBYWCZY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367C032-2891-4164-BC7E-DAB2769C4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8725" y="2889885"/>
            <a:ext cx="3367975" cy="326440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000" dirty="0">
                <a:latin typeface="Arial Nova Light" panose="020B0304020202020204" pitchFamily="34" charset="0"/>
              </a:rPr>
              <a:t>ropa naftowa</a:t>
            </a:r>
          </a:p>
          <a:p>
            <a:pPr>
              <a:lnSpc>
                <a:spcPct val="100000"/>
              </a:lnSpc>
            </a:pPr>
            <a:r>
              <a:rPr lang="pl-PL" sz="2000" dirty="0">
                <a:latin typeface="Arial Nova Light" panose="020B0304020202020204" pitchFamily="34" charset="0"/>
              </a:rPr>
              <a:t>gaz ziemny</a:t>
            </a:r>
          </a:p>
          <a:p>
            <a:pPr>
              <a:lnSpc>
                <a:spcPct val="100000"/>
              </a:lnSpc>
            </a:pPr>
            <a:r>
              <a:rPr lang="pl-PL" sz="2000" dirty="0">
                <a:latin typeface="Arial Nova Light" panose="020B0304020202020204" pitchFamily="34" charset="0"/>
              </a:rPr>
              <a:t>rudy żelaza </a:t>
            </a:r>
            <a:br>
              <a:rPr lang="pl-PL" sz="2000" dirty="0">
                <a:latin typeface="Arial Nova Light" panose="020B0304020202020204" pitchFamily="34" charset="0"/>
              </a:rPr>
            </a:br>
            <a:r>
              <a:rPr lang="pl-PL" sz="2000" dirty="0">
                <a:latin typeface="Arial Nova Light" panose="020B0304020202020204" pitchFamily="34" charset="0"/>
              </a:rPr>
              <a:t>(2. miejsce na świecie)</a:t>
            </a:r>
          </a:p>
          <a:p>
            <a:pPr>
              <a:lnSpc>
                <a:spcPct val="100000"/>
              </a:lnSpc>
            </a:pPr>
            <a:r>
              <a:rPr lang="pl-PL" sz="2000" dirty="0">
                <a:latin typeface="Arial Nova Light" panose="020B0304020202020204" pitchFamily="34" charset="0"/>
              </a:rPr>
              <a:t>węgiel kamienny</a:t>
            </a:r>
          </a:p>
          <a:p>
            <a:pPr>
              <a:lnSpc>
                <a:spcPct val="100000"/>
              </a:lnSpc>
            </a:pPr>
            <a:r>
              <a:rPr lang="pl-PL" sz="2000" dirty="0">
                <a:latin typeface="Arial Nova Light" panose="020B0304020202020204" pitchFamily="34" charset="0"/>
              </a:rPr>
              <a:t>diamenty, szmaragdy </a:t>
            </a:r>
            <a:br>
              <a:rPr lang="pl-PL" sz="2000" dirty="0">
                <a:latin typeface="Arial Nova Light" panose="020B0304020202020204" pitchFamily="34" charset="0"/>
              </a:rPr>
            </a:br>
            <a:r>
              <a:rPr lang="pl-PL" sz="2000" dirty="0">
                <a:latin typeface="Arial Nova Light" panose="020B0304020202020204" pitchFamily="34" charset="0"/>
              </a:rPr>
              <a:t>(2. miejsce na świecie), złoto, akwamaryn</a:t>
            </a:r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82DE003-1C1B-421A-9493-588F89AEA1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5993" y="1938528"/>
            <a:ext cx="1647825" cy="823912"/>
          </a:xfrm>
        </p:spPr>
        <p:txBody>
          <a:bodyPr/>
          <a:lstStyle/>
          <a:p>
            <a:r>
              <a:rPr lang="pl-PL" dirty="0"/>
              <a:t>ENERGETYKA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79F73A7-1E89-4D5A-8275-7E390500C1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06250" y="2889885"/>
            <a:ext cx="3048000" cy="3264408"/>
          </a:xfrm>
        </p:spPr>
        <p:txBody>
          <a:bodyPr>
            <a:normAutofit/>
          </a:bodyPr>
          <a:lstStyle/>
          <a:p>
            <a:r>
              <a:rPr lang="pl-PL" sz="2000" dirty="0">
                <a:latin typeface="Arial Nova Light" panose="020B0304020202020204" pitchFamily="34" charset="0"/>
              </a:rPr>
              <a:t>największy producent energii z odnawialnych źródeł</a:t>
            </a:r>
          </a:p>
          <a:p>
            <a:r>
              <a:rPr lang="pl-PL" sz="2000" dirty="0">
                <a:latin typeface="Arial Nova Light" panose="020B0304020202020204" pitchFamily="34" charset="0"/>
              </a:rPr>
              <a:t>Brazylia uzyskuje ponad 85% swojej energii elektrycznej z elektrowni wodnych</a:t>
            </a:r>
          </a:p>
          <a:p>
            <a:endParaRPr lang="pl-PL" dirty="0"/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79D09BCA-D84F-49D1-97BC-40AD3D29CC61}"/>
              </a:ext>
            </a:extLst>
          </p:cNvPr>
          <p:cNvCxnSpPr/>
          <p:nvPr/>
        </p:nvCxnSpPr>
        <p:spPr>
          <a:xfrm flipV="1">
            <a:off x="4296700" y="878640"/>
            <a:ext cx="239486" cy="13062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3E459465-CA47-4416-83DC-9B4C7A7F8E9F}"/>
              </a:ext>
            </a:extLst>
          </p:cNvPr>
          <p:cNvCxnSpPr/>
          <p:nvPr/>
        </p:nvCxnSpPr>
        <p:spPr>
          <a:xfrm flipV="1">
            <a:off x="1771650" y="2388584"/>
            <a:ext cx="104775" cy="1069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B43054FB-8F7A-4307-92E3-1F05B6CA7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4325" y="2667190"/>
            <a:ext cx="4024629" cy="301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5F558DF8-30AB-48C4-A015-40868FA28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02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0" name="Rectangle 138">
            <a:extLst>
              <a:ext uri="{FF2B5EF4-FFF2-40B4-BE49-F238E27FC236}">
                <a16:creationId xmlns:a16="http://schemas.microsoft.com/office/drawing/2014/main" id="{E479375D-8CD4-4B7B-9C44-C0DCDCB1E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8427C0A-D885-4CCE-97D2-FCDDB6378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670" y="308596"/>
            <a:ext cx="5080280" cy="214537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dirty="0"/>
              <a:t>ZNANI BRAZYLIJCZYCY</a:t>
            </a:r>
          </a:p>
        </p:txBody>
      </p:sp>
      <p:sp>
        <p:nvSpPr>
          <p:cNvPr id="820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648" y="2576526"/>
            <a:ext cx="3776100" cy="27432"/>
          </a:xfrm>
          <a:custGeom>
            <a:avLst/>
            <a:gdLst>
              <a:gd name="connsiteX0" fmla="*/ 0 w 3776100"/>
              <a:gd name="connsiteY0" fmla="*/ 0 h 27432"/>
              <a:gd name="connsiteX1" fmla="*/ 704872 w 3776100"/>
              <a:gd name="connsiteY1" fmla="*/ 0 h 27432"/>
              <a:gd name="connsiteX2" fmla="*/ 1371983 w 3776100"/>
              <a:gd name="connsiteY2" fmla="*/ 0 h 27432"/>
              <a:gd name="connsiteX3" fmla="*/ 2039094 w 3776100"/>
              <a:gd name="connsiteY3" fmla="*/ 0 h 27432"/>
              <a:gd name="connsiteX4" fmla="*/ 2555161 w 3776100"/>
              <a:gd name="connsiteY4" fmla="*/ 0 h 27432"/>
              <a:gd name="connsiteX5" fmla="*/ 3108989 w 3776100"/>
              <a:gd name="connsiteY5" fmla="*/ 0 h 27432"/>
              <a:gd name="connsiteX6" fmla="*/ 3776100 w 3776100"/>
              <a:gd name="connsiteY6" fmla="*/ 0 h 27432"/>
              <a:gd name="connsiteX7" fmla="*/ 3776100 w 3776100"/>
              <a:gd name="connsiteY7" fmla="*/ 27432 h 27432"/>
              <a:gd name="connsiteX8" fmla="*/ 3146750 w 3776100"/>
              <a:gd name="connsiteY8" fmla="*/ 27432 h 27432"/>
              <a:gd name="connsiteX9" fmla="*/ 2630683 w 3776100"/>
              <a:gd name="connsiteY9" fmla="*/ 27432 h 27432"/>
              <a:gd name="connsiteX10" fmla="*/ 2114616 w 3776100"/>
              <a:gd name="connsiteY10" fmla="*/ 27432 h 27432"/>
              <a:gd name="connsiteX11" fmla="*/ 1447505 w 3776100"/>
              <a:gd name="connsiteY11" fmla="*/ 27432 h 27432"/>
              <a:gd name="connsiteX12" fmla="*/ 893677 w 3776100"/>
              <a:gd name="connsiteY12" fmla="*/ 27432 h 27432"/>
              <a:gd name="connsiteX13" fmla="*/ 0 w 3776100"/>
              <a:gd name="connsiteY13" fmla="*/ 27432 h 27432"/>
              <a:gd name="connsiteX14" fmla="*/ 0 w 377610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76100" h="27432" fill="none" extrusionOk="0">
                <a:moveTo>
                  <a:pt x="0" y="0"/>
                </a:moveTo>
                <a:cubicBezTo>
                  <a:pt x="165025" y="16710"/>
                  <a:pt x="477610" y="11021"/>
                  <a:pt x="704872" y="0"/>
                </a:cubicBezTo>
                <a:cubicBezTo>
                  <a:pt x="932134" y="-11021"/>
                  <a:pt x="1211227" y="31434"/>
                  <a:pt x="1371983" y="0"/>
                </a:cubicBezTo>
                <a:cubicBezTo>
                  <a:pt x="1532739" y="-31434"/>
                  <a:pt x="1888636" y="32404"/>
                  <a:pt x="2039094" y="0"/>
                </a:cubicBezTo>
                <a:cubicBezTo>
                  <a:pt x="2189552" y="-32404"/>
                  <a:pt x="2404310" y="7083"/>
                  <a:pt x="2555161" y="0"/>
                </a:cubicBezTo>
                <a:cubicBezTo>
                  <a:pt x="2706012" y="-7083"/>
                  <a:pt x="2970995" y="21467"/>
                  <a:pt x="3108989" y="0"/>
                </a:cubicBezTo>
                <a:cubicBezTo>
                  <a:pt x="3246983" y="-21467"/>
                  <a:pt x="3512891" y="18414"/>
                  <a:pt x="3776100" y="0"/>
                </a:cubicBezTo>
                <a:cubicBezTo>
                  <a:pt x="3775143" y="8431"/>
                  <a:pt x="3775751" y="14612"/>
                  <a:pt x="3776100" y="27432"/>
                </a:cubicBezTo>
                <a:cubicBezTo>
                  <a:pt x="3578604" y="18286"/>
                  <a:pt x="3430587" y="30543"/>
                  <a:pt x="3146750" y="27432"/>
                </a:cubicBezTo>
                <a:cubicBezTo>
                  <a:pt x="2862913" y="24322"/>
                  <a:pt x="2827215" y="48777"/>
                  <a:pt x="2630683" y="27432"/>
                </a:cubicBezTo>
                <a:cubicBezTo>
                  <a:pt x="2434151" y="6087"/>
                  <a:pt x="2291940" y="37245"/>
                  <a:pt x="2114616" y="27432"/>
                </a:cubicBezTo>
                <a:cubicBezTo>
                  <a:pt x="1937292" y="17619"/>
                  <a:pt x="1656845" y="-4340"/>
                  <a:pt x="1447505" y="27432"/>
                </a:cubicBezTo>
                <a:cubicBezTo>
                  <a:pt x="1238165" y="59204"/>
                  <a:pt x="1030350" y="26114"/>
                  <a:pt x="893677" y="27432"/>
                </a:cubicBezTo>
                <a:cubicBezTo>
                  <a:pt x="757004" y="28750"/>
                  <a:pt x="212407" y="-10735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776100" h="27432" stroke="0" extrusionOk="0">
                <a:moveTo>
                  <a:pt x="0" y="0"/>
                </a:moveTo>
                <a:cubicBezTo>
                  <a:pt x="198732" y="-14575"/>
                  <a:pt x="400138" y="19874"/>
                  <a:pt x="591589" y="0"/>
                </a:cubicBezTo>
                <a:cubicBezTo>
                  <a:pt x="783040" y="-19874"/>
                  <a:pt x="941744" y="14362"/>
                  <a:pt x="1107656" y="0"/>
                </a:cubicBezTo>
                <a:cubicBezTo>
                  <a:pt x="1273568" y="-14362"/>
                  <a:pt x="1609193" y="-20323"/>
                  <a:pt x="1812528" y="0"/>
                </a:cubicBezTo>
                <a:cubicBezTo>
                  <a:pt x="2015863" y="20323"/>
                  <a:pt x="2174208" y="11632"/>
                  <a:pt x="2404117" y="0"/>
                </a:cubicBezTo>
                <a:cubicBezTo>
                  <a:pt x="2634026" y="-11632"/>
                  <a:pt x="2870746" y="-12989"/>
                  <a:pt x="2995706" y="0"/>
                </a:cubicBezTo>
                <a:cubicBezTo>
                  <a:pt x="3120666" y="12989"/>
                  <a:pt x="3546384" y="24159"/>
                  <a:pt x="3776100" y="0"/>
                </a:cubicBezTo>
                <a:cubicBezTo>
                  <a:pt x="3774745" y="9524"/>
                  <a:pt x="3774898" y="13975"/>
                  <a:pt x="3776100" y="27432"/>
                </a:cubicBezTo>
                <a:cubicBezTo>
                  <a:pt x="3463671" y="43660"/>
                  <a:pt x="3337372" y="14126"/>
                  <a:pt x="3146750" y="27432"/>
                </a:cubicBezTo>
                <a:cubicBezTo>
                  <a:pt x="2956128" y="40739"/>
                  <a:pt x="2766562" y="1782"/>
                  <a:pt x="2630683" y="27432"/>
                </a:cubicBezTo>
                <a:cubicBezTo>
                  <a:pt x="2494804" y="53082"/>
                  <a:pt x="2190923" y="18892"/>
                  <a:pt x="2001333" y="27432"/>
                </a:cubicBezTo>
                <a:cubicBezTo>
                  <a:pt x="1811743" y="35973"/>
                  <a:pt x="1591614" y="51701"/>
                  <a:pt x="1371983" y="27432"/>
                </a:cubicBezTo>
                <a:cubicBezTo>
                  <a:pt x="1152352" y="3164"/>
                  <a:pt x="916285" y="53283"/>
                  <a:pt x="780394" y="27432"/>
                </a:cubicBezTo>
                <a:cubicBezTo>
                  <a:pt x="644503" y="1581"/>
                  <a:pt x="293502" y="478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ECF152"/>
          </a:solidFill>
          <a:ln w="38100" cap="rnd">
            <a:solidFill>
              <a:srgbClr val="ECF15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6CDAD5-F7AC-4D15-9229-6ABA51A47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2769556"/>
            <a:ext cx="4902327" cy="3424010"/>
          </a:xfrm>
        </p:spPr>
        <p:txBody>
          <a:bodyPr>
            <a:normAutofit/>
          </a:bodyPr>
          <a:lstStyle/>
          <a:p>
            <a:r>
              <a:rPr lang="pl-PL" sz="2200" dirty="0">
                <a:latin typeface="Arial Nova Light" panose="020B0304020202020204" pitchFamily="34" charset="0"/>
              </a:rPr>
              <a:t>Anderson Silva „Spider”  –  zawodnik mieszanych sztuk walki</a:t>
            </a:r>
          </a:p>
          <a:p>
            <a:r>
              <a:rPr lang="pl-PL" sz="2200" dirty="0">
                <a:latin typeface="Arial Nova Light" panose="020B0304020202020204" pitchFamily="34" charset="0"/>
              </a:rPr>
              <a:t>Paulo Coelho – brazylijski pisarz </a:t>
            </a:r>
            <a:br>
              <a:rPr lang="pl-PL" sz="2200" dirty="0">
                <a:latin typeface="Arial Nova Light" panose="020B0304020202020204" pitchFamily="34" charset="0"/>
              </a:rPr>
            </a:br>
            <a:r>
              <a:rPr lang="pl-PL" sz="2200" dirty="0">
                <a:latin typeface="Arial Nova Light" panose="020B0304020202020204" pitchFamily="34" charset="0"/>
              </a:rPr>
              <a:t>i poeta</a:t>
            </a:r>
          </a:p>
          <a:p>
            <a:r>
              <a:rPr lang="pl-PL" sz="2200" dirty="0">
                <a:latin typeface="Arial Nova Light" panose="020B0304020202020204" pitchFamily="34" charset="0"/>
              </a:rPr>
              <a:t>Pel</a:t>
            </a:r>
            <a:r>
              <a:rPr lang="az-Cyrl-AZ" sz="2200" dirty="0">
                <a:latin typeface="Arial Nova Light" panose="020B0304020202020204" pitchFamily="34" charset="0"/>
              </a:rPr>
              <a:t>ѐ</a:t>
            </a:r>
            <a:r>
              <a:rPr lang="pl-PL" sz="2200" dirty="0">
                <a:latin typeface="Arial Nova Light" panose="020B0304020202020204" pitchFamily="34" charset="0"/>
              </a:rPr>
              <a:t> (Edson Arantes do Nascimento) i Neymar (</a:t>
            </a:r>
            <a:r>
              <a:rPr lang="pt-BR" sz="2200" dirty="0">
                <a:latin typeface="Arial Nova Light" panose="020B0304020202020204" pitchFamily="34" charset="0"/>
              </a:rPr>
              <a:t>Neymar da Silva Santos Júnior</a:t>
            </a:r>
            <a:r>
              <a:rPr lang="pl-PL" sz="2200" dirty="0">
                <a:latin typeface="Arial Nova Light" panose="020B0304020202020204" pitchFamily="34" charset="0"/>
              </a:rPr>
              <a:t>) – najsłynniejsi brazylijscy piłkarze</a:t>
            </a:r>
          </a:p>
          <a:p>
            <a:pPr marL="0" indent="0">
              <a:buNone/>
            </a:pPr>
            <a:endParaRPr lang="pl-PL" sz="2200" dirty="0">
              <a:latin typeface="Arial Nova Light" panose="020B0304020202020204" pitchFamily="34" charset="0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6A08F7A9-2F9B-40E9-8E36-B122E0B70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70" b="-1"/>
          <a:stretch/>
        </p:blipFill>
        <p:spPr bwMode="auto">
          <a:xfrm>
            <a:off x="5881587" y="1"/>
            <a:ext cx="2480911" cy="2499926"/>
          </a:xfrm>
          <a:custGeom>
            <a:avLst/>
            <a:gdLst/>
            <a:ahLst/>
            <a:cxnLst/>
            <a:rect l="l" t="t" r="r" b="b"/>
            <a:pathLst>
              <a:path w="2480911" h="2499926">
                <a:moveTo>
                  <a:pt x="19981" y="0"/>
                </a:moveTo>
                <a:lnTo>
                  <a:pt x="2459298" y="0"/>
                </a:lnTo>
                <a:lnTo>
                  <a:pt x="2461697" y="36771"/>
                </a:lnTo>
                <a:cubicBezTo>
                  <a:pt x="2479788" y="149359"/>
                  <a:pt x="2485129" y="263433"/>
                  <a:pt x="2477615" y="377067"/>
                </a:cubicBezTo>
                <a:cubicBezTo>
                  <a:pt x="2467228" y="531964"/>
                  <a:pt x="2453063" y="686610"/>
                  <a:pt x="2448746" y="841886"/>
                </a:cubicBezTo>
                <a:cubicBezTo>
                  <a:pt x="2444698" y="993129"/>
                  <a:pt x="2457785" y="1144371"/>
                  <a:pt x="2467767" y="1294857"/>
                </a:cubicBezTo>
                <a:cubicBezTo>
                  <a:pt x="2482337" y="1514412"/>
                  <a:pt x="2471950" y="1734090"/>
                  <a:pt x="2462911" y="1953771"/>
                </a:cubicBezTo>
                <a:cubicBezTo>
                  <a:pt x="2456031" y="2120043"/>
                  <a:pt x="2468880" y="2286316"/>
                  <a:pt x="2468394" y="2452588"/>
                </a:cubicBezTo>
                <a:lnTo>
                  <a:pt x="2466641" y="2499926"/>
                </a:lnTo>
                <a:lnTo>
                  <a:pt x="2296739" y="2478362"/>
                </a:lnTo>
                <a:cubicBezTo>
                  <a:pt x="2238674" y="2473952"/>
                  <a:pt x="2180384" y="2473352"/>
                  <a:pt x="2121935" y="2479209"/>
                </a:cubicBezTo>
                <a:cubicBezTo>
                  <a:pt x="2041360" y="2487394"/>
                  <a:pt x="1960913" y="2492193"/>
                  <a:pt x="1879954" y="2491910"/>
                </a:cubicBezTo>
                <a:cubicBezTo>
                  <a:pt x="1693862" y="2491910"/>
                  <a:pt x="1507645" y="2490217"/>
                  <a:pt x="1321552" y="2493745"/>
                </a:cubicBezTo>
                <a:cubicBezTo>
                  <a:pt x="1155926" y="2496850"/>
                  <a:pt x="990939" y="2503623"/>
                  <a:pt x="825184" y="2486548"/>
                </a:cubicBezTo>
                <a:cubicBezTo>
                  <a:pt x="702850" y="2473988"/>
                  <a:pt x="580196" y="2469719"/>
                  <a:pt x="457447" y="2468960"/>
                </a:cubicBezTo>
                <a:cubicBezTo>
                  <a:pt x="334698" y="2468202"/>
                  <a:pt x="211852" y="2470954"/>
                  <a:pt x="89135" y="2472435"/>
                </a:cubicBezTo>
                <a:lnTo>
                  <a:pt x="18367" y="2476036"/>
                </a:lnTo>
                <a:lnTo>
                  <a:pt x="18390" y="2474698"/>
                </a:lnTo>
                <a:cubicBezTo>
                  <a:pt x="17282" y="2432885"/>
                  <a:pt x="16575" y="2391103"/>
                  <a:pt x="22999" y="2349513"/>
                </a:cubicBezTo>
                <a:cubicBezTo>
                  <a:pt x="32123" y="2282523"/>
                  <a:pt x="32469" y="2214639"/>
                  <a:pt x="24028" y="2147559"/>
                </a:cubicBezTo>
                <a:cubicBezTo>
                  <a:pt x="8841" y="2020748"/>
                  <a:pt x="9791" y="1892546"/>
                  <a:pt x="26854" y="1765977"/>
                </a:cubicBezTo>
                <a:cubicBezTo>
                  <a:pt x="37390" y="1692110"/>
                  <a:pt x="43429" y="1616075"/>
                  <a:pt x="24541" y="1543611"/>
                </a:cubicBezTo>
                <a:cubicBezTo>
                  <a:pt x="-19916" y="1373296"/>
                  <a:pt x="6039" y="1202726"/>
                  <a:pt x="24541" y="1033304"/>
                </a:cubicBezTo>
                <a:cubicBezTo>
                  <a:pt x="35784" y="942317"/>
                  <a:pt x="36042" y="850321"/>
                  <a:pt x="25313" y="759270"/>
                </a:cubicBezTo>
                <a:cubicBezTo>
                  <a:pt x="6271" y="624791"/>
                  <a:pt x="2596" y="488613"/>
                  <a:pt x="14391" y="353320"/>
                </a:cubicBezTo>
                <a:cubicBezTo>
                  <a:pt x="25055" y="242711"/>
                  <a:pt x="35592" y="131847"/>
                  <a:pt x="22742" y="203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3EBA0BE9-BA89-492C-8885-1CC253F32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9" r="-1" b="25717"/>
          <a:stretch/>
        </p:blipFill>
        <p:spPr bwMode="auto">
          <a:xfrm>
            <a:off x="8551157" y="4"/>
            <a:ext cx="3640843" cy="2514491"/>
          </a:xfrm>
          <a:custGeom>
            <a:avLst/>
            <a:gdLst/>
            <a:ahLst/>
            <a:cxnLst/>
            <a:rect l="l" t="t" r="r" b="b"/>
            <a:pathLst>
              <a:path w="3640843" h="2514491">
                <a:moveTo>
                  <a:pt x="21507" y="0"/>
                </a:moveTo>
                <a:lnTo>
                  <a:pt x="3640843" y="0"/>
                </a:lnTo>
                <a:lnTo>
                  <a:pt x="3640843" y="2476851"/>
                </a:lnTo>
                <a:lnTo>
                  <a:pt x="3515365" y="2478367"/>
                </a:lnTo>
                <a:cubicBezTo>
                  <a:pt x="3466585" y="2480206"/>
                  <a:pt x="3417823" y="2483372"/>
                  <a:pt x="3369095" y="2488100"/>
                </a:cubicBezTo>
                <a:cubicBezTo>
                  <a:pt x="3189591" y="2503172"/>
                  <a:pt x="3009384" y="2505345"/>
                  <a:pt x="2829623" y="2494592"/>
                </a:cubicBezTo>
                <a:cubicBezTo>
                  <a:pt x="2667194" y="2487113"/>
                  <a:pt x="2505020" y="2468765"/>
                  <a:pt x="2342206" y="2484430"/>
                </a:cubicBezTo>
                <a:cubicBezTo>
                  <a:pt x="2286188" y="2489794"/>
                  <a:pt x="2231192" y="2502776"/>
                  <a:pt x="2174789" y="2505740"/>
                </a:cubicBezTo>
                <a:cubicBezTo>
                  <a:pt x="1910553" y="2519853"/>
                  <a:pt x="1647212" y="2498684"/>
                  <a:pt x="1383871" y="2481326"/>
                </a:cubicBezTo>
                <a:cubicBezTo>
                  <a:pt x="1287949" y="2474976"/>
                  <a:pt x="1192025" y="2467214"/>
                  <a:pt x="1096103" y="2484572"/>
                </a:cubicBezTo>
                <a:cubicBezTo>
                  <a:pt x="1015156" y="2498331"/>
                  <a:pt x="932995" y="2501168"/>
                  <a:pt x="851435" y="2493039"/>
                </a:cubicBezTo>
                <a:cubicBezTo>
                  <a:pt x="779199" y="2484910"/>
                  <a:pt x="706514" y="2482977"/>
                  <a:pt x="634010" y="2487253"/>
                </a:cubicBezTo>
                <a:cubicBezTo>
                  <a:pt x="437047" y="2504894"/>
                  <a:pt x="239957" y="2514631"/>
                  <a:pt x="42483" y="2514490"/>
                </a:cubicBezTo>
                <a:lnTo>
                  <a:pt x="11734" y="2513921"/>
                </a:lnTo>
                <a:lnTo>
                  <a:pt x="8379" y="2373974"/>
                </a:lnTo>
                <a:cubicBezTo>
                  <a:pt x="6625" y="2249072"/>
                  <a:pt x="-9563" y="2123667"/>
                  <a:pt x="8379" y="1999396"/>
                </a:cubicBezTo>
                <a:cubicBezTo>
                  <a:pt x="37721" y="1780120"/>
                  <a:pt x="41754" y="1558537"/>
                  <a:pt x="20386" y="1338466"/>
                </a:cubicBezTo>
                <a:cubicBezTo>
                  <a:pt x="-390" y="1090264"/>
                  <a:pt x="-1874" y="840990"/>
                  <a:pt x="15935" y="592587"/>
                </a:cubicBezTo>
                <a:cubicBezTo>
                  <a:pt x="28615" y="408575"/>
                  <a:pt x="38058" y="224185"/>
                  <a:pt x="26726" y="3954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Pelé (1940-, Brazil) | Futbol, Piłkarze">
            <a:extLst>
              <a:ext uri="{FF2B5EF4-FFF2-40B4-BE49-F238E27FC236}">
                <a16:creationId xmlns:a16="http://schemas.microsoft.com/office/drawing/2014/main" id="{0C3B415E-CFF0-4A05-B1F5-8CF91257AC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8561"/>
          <a:stretch/>
        </p:blipFill>
        <p:spPr bwMode="auto">
          <a:xfrm>
            <a:off x="5875931" y="2710789"/>
            <a:ext cx="3424703" cy="4147210"/>
          </a:xfrm>
          <a:custGeom>
            <a:avLst/>
            <a:gdLst/>
            <a:ahLst/>
            <a:cxnLst/>
            <a:rect l="l" t="t" r="r" b="b"/>
            <a:pathLst>
              <a:path w="3424703" h="4147210">
                <a:moveTo>
                  <a:pt x="2770276" y="363"/>
                </a:moveTo>
                <a:cubicBezTo>
                  <a:pt x="2795855" y="1035"/>
                  <a:pt x="2821435" y="2685"/>
                  <a:pt x="2847014" y="5648"/>
                </a:cubicBezTo>
                <a:cubicBezTo>
                  <a:pt x="2934458" y="16486"/>
                  <a:pt x="3022617" y="18236"/>
                  <a:pt x="3110355" y="10870"/>
                </a:cubicBezTo>
                <a:lnTo>
                  <a:pt x="3392897" y="10870"/>
                </a:lnTo>
                <a:lnTo>
                  <a:pt x="3386194" y="142094"/>
                </a:lnTo>
                <a:cubicBezTo>
                  <a:pt x="3385022" y="239019"/>
                  <a:pt x="3388255" y="335913"/>
                  <a:pt x="3397778" y="432680"/>
                </a:cubicBezTo>
                <a:cubicBezTo>
                  <a:pt x="3412957" y="610911"/>
                  <a:pt x="3415146" y="789841"/>
                  <a:pt x="3404316" y="968327"/>
                </a:cubicBezTo>
                <a:cubicBezTo>
                  <a:pt x="3396784" y="1129605"/>
                  <a:pt x="3378305" y="1290629"/>
                  <a:pt x="3394081" y="1452289"/>
                </a:cubicBezTo>
                <a:cubicBezTo>
                  <a:pt x="3399484" y="1507910"/>
                  <a:pt x="3412558" y="1562516"/>
                  <a:pt x="3415543" y="1618519"/>
                </a:cubicBezTo>
                <a:cubicBezTo>
                  <a:pt x="3429757" y="1880882"/>
                  <a:pt x="3408437" y="2142356"/>
                  <a:pt x="3390955" y="2403830"/>
                </a:cubicBezTo>
                <a:cubicBezTo>
                  <a:pt x="3384560" y="2499073"/>
                  <a:pt x="3376742" y="2594316"/>
                  <a:pt x="3394224" y="2689559"/>
                </a:cubicBezTo>
                <a:cubicBezTo>
                  <a:pt x="3408082" y="2769932"/>
                  <a:pt x="3410939" y="2851510"/>
                  <a:pt x="3402752" y="2932492"/>
                </a:cubicBezTo>
                <a:cubicBezTo>
                  <a:pt x="3394565" y="3004216"/>
                  <a:pt x="3392618" y="3076386"/>
                  <a:pt x="3396925" y="3148376"/>
                </a:cubicBezTo>
                <a:cubicBezTo>
                  <a:pt x="3414691" y="3343943"/>
                  <a:pt x="3424498" y="3539635"/>
                  <a:pt x="3424356" y="3735709"/>
                </a:cubicBezTo>
                <a:cubicBezTo>
                  <a:pt x="3426089" y="3815954"/>
                  <a:pt x="3421343" y="3896213"/>
                  <a:pt x="3410143" y="3975849"/>
                </a:cubicBezTo>
                <a:lnTo>
                  <a:pt x="3388082" y="4147210"/>
                </a:lnTo>
                <a:lnTo>
                  <a:pt x="25116" y="4147210"/>
                </a:lnTo>
                <a:lnTo>
                  <a:pt x="26095" y="4083557"/>
                </a:lnTo>
                <a:cubicBezTo>
                  <a:pt x="28392" y="4055598"/>
                  <a:pt x="32549" y="4027790"/>
                  <a:pt x="38549" y="4000316"/>
                </a:cubicBezTo>
                <a:cubicBezTo>
                  <a:pt x="69270" y="3859101"/>
                  <a:pt x="66020" y="3712669"/>
                  <a:pt x="29041" y="3572934"/>
                </a:cubicBezTo>
                <a:cubicBezTo>
                  <a:pt x="-4495" y="3441275"/>
                  <a:pt x="-11433" y="3309233"/>
                  <a:pt x="21203" y="3176425"/>
                </a:cubicBezTo>
                <a:cubicBezTo>
                  <a:pt x="52015" y="3052995"/>
                  <a:pt x="50511" y="2923785"/>
                  <a:pt x="16835" y="2801095"/>
                </a:cubicBezTo>
                <a:cubicBezTo>
                  <a:pt x="9383" y="2769328"/>
                  <a:pt x="4821" y="2736962"/>
                  <a:pt x="3215" y="2704391"/>
                </a:cubicBezTo>
                <a:cubicBezTo>
                  <a:pt x="-6936" y="2585490"/>
                  <a:pt x="10153" y="2468247"/>
                  <a:pt x="24415" y="2350749"/>
                </a:cubicBezTo>
                <a:cubicBezTo>
                  <a:pt x="33924" y="2275861"/>
                  <a:pt x="48443" y="2200208"/>
                  <a:pt x="24415" y="2126086"/>
                </a:cubicBezTo>
                <a:cubicBezTo>
                  <a:pt x="7956" y="2074430"/>
                  <a:pt x="4295" y="2019598"/>
                  <a:pt x="13752" y="1966233"/>
                </a:cubicBezTo>
                <a:cubicBezTo>
                  <a:pt x="29697" y="1871520"/>
                  <a:pt x="33024" y="1775136"/>
                  <a:pt x="23645" y="1679568"/>
                </a:cubicBezTo>
                <a:cubicBezTo>
                  <a:pt x="17452" y="1616558"/>
                  <a:pt x="18403" y="1553050"/>
                  <a:pt x="26472" y="1490244"/>
                </a:cubicBezTo>
                <a:cubicBezTo>
                  <a:pt x="37135" y="1405788"/>
                  <a:pt x="53711" y="1319801"/>
                  <a:pt x="33538" y="1235091"/>
                </a:cubicBezTo>
                <a:cubicBezTo>
                  <a:pt x="1416" y="1100497"/>
                  <a:pt x="7841" y="966031"/>
                  <a:pt x="20690" y="830417"/>
                </a:cubicBezTo>
                <a:cubicBezTo>
                  <a:pt x="30326" y="729504"/>
                  <a:pt x="40991" y="627443"/>
                  <a:pt x="21717" y="525381"/>
                </a:cubicBezTo>
                <a:cubicBezTo>
                  <a:pt x="13430" y="478025"/>
                  <a:pt x="13430" y="429597"/>
                  <a:pt x="21717" y="382240"/>
                </a:cubicBezTo>
                <a:cubicBezTo>
                  <a:pt x="31739" y="318452"/>
                  <a:pt x="41248" y="255301"/>
                  <a:pt x="28398" y="190875"/>
                </a:cubicBezTo>
                <a:cubicBezTo>
                  <a:pt x="22745" y="162808"/>
                  <a:pt x="18505" y="134486"/>
                  <a:pt x="15549" y="106164"/>
                </a:cubicBezTo>
                <a:lnTo>
                  <a:pt x="13011" y="8941"/>
                </a:lnTo>
                <a:lnTo>
                  <a:pt x="105533" y="5454"/>
                </a:lnTo>
                <a:cubicBezTo>
                  <a:pt x="202128" y="1697"/>
                  <a:pt x="298722" y="-138"/>
                  <a:pt x="395349" y="6071"/>
                </a:cubicBezTo>
                <a:cubicBezTo>
                  <a:pt x="557907" y="16515"/>
                  <a:pt x="720336" y="25406"/>
                  <a:pt x="883022" y="16797"/>
                </a:cubicBezTo>
                <a:cubicBezTo>
                  <a:pt x="971367" y="10947"/>
                  <a:pt x="1059843" y="8651"/>
                  <a:pt x="1148278" y="9900"/>
                </a:cubicBezTo>
                <a:lnTo>
                  <a:pt x="1257461" y="15823"/>
                </a:lnTo>
                <a:lnTo>
                  <a:pt x="1335116" y="26426"/>
                </a:lnTo>
                <a:lnTo>
                  <a:pt x="1440012" y="30714"/>
                </a:lnTo>
                <a:lnTo>
                  <a:pt x="1441038" y="31333"/>
                </a:lnTo>
                <a:lnTo>
                  <a:pt x="1453828" y="31333"/>
                </a:lnTo>
                <a:lnTo>
                  <a:pt x="1454853" y="30816"/>
                </a:lnTo>
                <a:lnTo>
                  <a:pt x="1562238" y="26426"/>
                </a:lnTo>
                <a:lnTo>
                  <a:pt x="1586282" y="23143"/>
                </a:lnTo>
                <a:lnTo>
                  <a:pt x="1629431" y="20607"/>
                </a:lnTo>
                <a:cubicBezTo>
                  <a:pt x="1752571" y="5493"/>
                  <a:pt x="1876617" y="1527"/>
                  <a:pt x="2000333" y="8753"/>
                </a:cubicBezTo>
                <a:cubicBezTo>
                  <a:pt x="2180029" y="20043"/>
                  <a:pt x="2359981" y="26958"/>
                  <a:pt x="2540060" y="11576"/>
                </a:cubicBezTo>
                <a:cubicBezTo>
                  <a:pt x="2616799" y="5119"/>
                  <a:pt x="2693538" y="-1655"/>
                  <a:pt x="2770276" y="36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Zawalił mi się świat&quot;. Neymar skomentował oskarżenia o gwałt ...">
            <a:extLst>
              <a:ext uri="{FF2B5EF4-FFF2-40B4-BE49-F238E27FC236}">
                <a16:creationId xmlns:a16="http://schemas.microsoft.com/office/drawing/2014/main" id="{510D1E74-E525-4E75-A7C7-D153CA4527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3" r="32813"/>
          <a:stretch/>
        </p:blipFill>
        <p:spPr bwMode="auto">
          <a:xfrm>
            <a:off x="9493443" y="2706279"/>
            <a:ext cx="2698557" cy="4151723"/>
          </a:xfrm>
          <a:custGeom>
            <a:avLst/>
            <a:gdLst/>
            <a:ahLst/>
            <a:cxnLst/>
            <a:rect l="l" t="t" r="r" b="b"/>
            <a:pathLst>
              <a:path w="2698557" h="4151723">
                <a:moveTo>
                  <a:pt x="974331" y="1329"/>
                </a:moveTo>
                <a:cubicBezTo>
                  <a:pt x="1045351" y="-1238"/>
                  <a:pt x="1116481" y="-85"/>
                  <a:pt x="1187483" y="4798"/>
                </a:cubicBezTo>
                <a:cubicBezTo>
                  <a:pt x="1478833" y="19899"/>
                  <a:pt x="1770440" y="16089"/>
                  <a:pt x="2061918" y="27661"/>
                </a:cubicBezTo>
                <a:cubicBezTo>
                  <a:pt x="2158097" y="31612"/>
                  <a:pt x="2253764" y="10444"/>
                  <a:pt x="2349687" y="9315"/>
                </a:cubicBezTo>
                <a:cubicBezTo>
                  <a:pt x="2464603" y="7904"/>
                  <a:pt x="2579806" y="12949"/>
                  <a:pt x="2695186" y="16636"/>
                </a:cubicBezTo>
                <a:lnTo>
                  <a:pt x="2698557" y="16705"/>
                </a:lnTo>
                <a:lnTo>
                  <a:pt x="2698557" y="4151723"/>
                </a:lnTo>
                <a:lnTo>
                  <a:pt x="24619" y="4151723"/>
                </a:lnTo>
                <a:lnTo>
                  <a:pt x="23894" y="4050688"/>
                </a:lnTo>
                <a:cubicBezTo>
                  <a:pt x="22546" y="4006005"/>
                  <a:pt x="20077" y="3961312"/>
                  <a:pt x="16204" y="3916611"/>
                </a:cubicBezTo>
                <a:cubicBezTo>
                  <a:pt x="7533" y="3815018"/>
                  <a:pt x="-1705" y="3713426"/>
                  <a:pt x="10234" y="3611833"/>
                </a:cubicBezTo>
                <a:cubicBezTo>
                  <a:pt x="21149" y="3525009"/>
                  <a:pt x="22912" y="3437475"/>
                  <a:pt x="15493" y="3350359"/>
                </a:cubicBezTo>
                <a:cubicBezTo>
                  <a:pt x="8103" y="3255066"/>
                  <a:pt x="8103" y="3159415"/>
                  <a:pt x="15493" y="3064122"/>
                </a:cubicBezTo>
                <a:cubicBezTo>
                  <a:pt x="21178" y="2972815"/>
                  <a:pt x="30701" y="2881255"/>
                  <a:pt x="20468" y="2790203"/>
                </a:cubicBezTo>
                <a:cubicBezTo>
                  <a:pt x="6254" y="2662197"/>
                  <a:pt x="10945" y="2534571"/>
                  <a:pt x="19615" y="2406818"/>
                </a:cubicBezTo>
                <a:cubicBezTo>
                  <a:pt x="26722" y="2301289"/>
                  <a:pt x="37098" y="2195378"/>
                  <a:pt x="20325" y="2090357"/>
                </a:cubicBezTo>
                <a:cubicBezTo>
                  <a:pt x="185" y="1950236"/>
                  <a:pt x="-5003" y="1808729"/>
                  <a:pt x="4832" y="1667732"/>
                </a:cubicBezTo>
                <a:cubicBezTo>
                  <a:pt x="20041" y="1378447"/>
                  <a:pt x="16204" y="1088908"/>
                  <a:pt x="27859" y="799496"/>
                </a:cubicBezTo>
                <a:cubicBezTo>
                  <a:pt x="31838" y="703999"/>
                  <a:pt x="10519" y="609010"/>
                  <a:pt x="9382" y="513767"/>
                </a:cubicBezTo>
                <a:cubicBezTo>
                  <a:pt x="7961" y="399666"/>
                  <a:pt x="13042" y="285279"/>
                  <a:pt x="16755" y="170718"/>
                </a:cubicBezTo>
                <a:lnTo>
                  <a:pt x="19849" y="21255"/>
                </a:lnTo>
                <a:lnTo>
                  <a:pt x="56998" y="20323"/>
                </a:lnTo>
                <a:cubicBezTo>
                  <a:pt x="185918" y="6210"/>
                  <a:pt x="314455" y="10867"/>
                  <a:pt x="443120" y="19476"/>
                </a:cubicBezTo>
                <a:cubicBezTo>
                  <a:pt x="549403" y="26532"/>
                  <a:pt x="656070" y="36835"/>
                  <a:pt x="761841" y="20181"/>
                </a:cubicBezTo>
                <a:cubicBezTo>
                  <a:pt x="832402" y="10183"/>
                  <a:pt x="903311" y="3895"/>
                  <a:pt x="974331" y="132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9C57A32-AC20-4C5F-8CDA-E187B02D3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14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C90C7B7-C99F-47DF-818F-BFF48757D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pl-PL" sz="5600"/>
              <a:t>KARNAWAL</a:t>
            </a:r>
            <a:endParaRPr lang="pl-PL" sz="5600" dirty="0"/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CBCF47"/>
          </a:solidFill>
          <a:ln w="38100" cap="rnd">
            <a:solidFill>
              <a:srgbClr val="CBCF4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97CB69-F96B-40C6-84B2-B685DC4B1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832" y="2670048"/>
            <a:ext cx="4995992" cy="3866331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000" dirty="0">
                <a:latin typeface="Arial Nova Light" panose="020B0304020202020204" pitchFamily="34" charset="0"/>
              </a:rPr>
              <a:t>największe święto ludowe w Brazylii, obchodzone na cztery dni przed Popielcem</a:t>
            </a:r>
          </a:p>
          <a:p>
            <a:pPr>
              <a:lnSpc>
                <a:spcPct val="100000"/>
              </a:lnSpc>
            </a:pPr>
            <a:r>
              <a:rPr lang="pl-PL" sz="2000" dirty="0">
                <a:latin typeface="Arial Nova Light" panose="020B0304020202020204" pitchFamily="34" charset="0"/>
              </a:rPr>
              <a:t>szkoły samby co roku przygotowują się </a:t>
            </a:r>
            <a:br>
              <a:rPr lang="pl-PL" sz="2000" dirty="0">
                <a:latin typeface="Arial Nova Light" panose="020B0304020202020204" pitchFamily="34" charset="0"/>
              </a:rPr>
            </a:br>
            <a:r>
              <a:rPr lang="pl-PL" sz="2000" dirty="0">
                <a:latin typeface="Arial Nova Light" panose="020B0304020202020204" pitchFamily="34" charset="0"/>
              </a:rPr>
              <a:t>na rywalizację karnawałową, najlepsi prezentują przemarsze przed milionami widzów</a:t>
            </a:r>
          </a:p>
          <a:p>
            <a:pPr>
              <a:lnSpc>
                <a:spcPct val="100000"/>
              </a:lnSpc>
            </a:pPr>
            <a:r>
              <a:rPr lang="pl-PL" sz="2000" dirty="0">
                <a:latin typeface="Arial Nova Light" panose="020B0304020202020204" pitchFamily="34" charset="0"/>
              </a:rPr>
              <a:t>podczas karnawału w ulicznych blokach bawią się miliony ludzi. Każdy blok charakteryzuje się zabawną nazwą</a:t>
            </a:r>
          </a:p>
          <a:p>
            <a:pPr marL="0" indent="0">
              <a:lnSpc>
                <a:spcPct val="100000"/>
              </a:lnSpc>
              <a:buNone/>
            </a:pPr>
            <a:endParaRPr lang="pl-PL" sz="2000" dirty="0">
              <a:latin typeface="Arial Nova Light" panose="020B03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10242" name="Picture 2" descr="Karnawał w Rio de Janeiro. Co warto wiedzieć przed wylotem ...">
            <a:extLst>
              <a:ext uri="{FF2B5EF4-FFF2-40B4-BE49-F238E27FC236}">
                <a16:creationId xmlns:a16="http://schemas.microsoft.com/office/drawing/2014/main" id="{355186BB-7B73-4A13-B59E-BCA5C53C7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3557" y="1845194"/>
            <a:ext cx="5792257" cy="386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647A0D04-6658-49CE-A02B-75B7D4670FD4}"/>
              </a:ext>
            </a:extLst>
          </p:cNvPr>
          <p:cNvCxnSpPr/>
          <p:nvPr/>
        </p:nvCxnSpPr>
        <p:spPr>
          <a:xfrm flipV="1">
            <a:off x="4223657" y="1488621"/>
            <a:ext cx="239486" cy="13062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CBB843F-3908-422C-8FA4-E017AA04B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25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Brazylia nowością na zimę. Oto największe atrakcje - WP Turystyka">
            <a:extLst>
              <a:ext uri="{FF2B5EF4-FFF2-40B4-BE49-F238E27FC236}">
                <a16:creationId xmlns:a16="http://schemas.microsoft.com/office/drawing/2014/main" id="{1F3629B2-5C60-45E0-9DD0-403269B618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3" r="-1" b="-1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242731 w 10515600"/>
              <a:gd name="connsiteY3" fmla="*/ 0 h 5416094"/>
              <a:gd name="connsiteX4" fmla="*/ 2912746 w 10515600"/>
              <a:gd name="connsiteY4" fmla="*/ 0 h 5416094"/>
              <a:gd name="connsiteX5" fmla="*/ 3321456 w 10515600"/>
              <a:gd name="connsiteY5" fmla="*/ 0 h 5416094"/>
              <a:gd name="connsiteX6" fmla="*/ 4165675 w 10515600"/>
              <a:gd name="connsiteY6" fmla="*/ 0 h 5416094"/>
              <a:gd name="connsiteX7" fmla="*/ 4835690 w 10515600"/>
              <a:gd name="connsiteY7" fmla="*/ 0 h 5416094"/>
              <a:gd name="connsiteX8" fmla="*/ 5679910 w 10515600"/>
              <a:gd name="connsiteY8" fmla="*/ 0 h 5416094"/>
              <a:gd name="connsiteX9" fmla="*/ 6262823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185767 w 10515600"/>
              <a:gd name="connsiteY12" fmla="*/ 0 h 5416094"/>
              <a:gd name="connsiteX13" fmla="*/ 9029987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396162 h 5416094"/>
              <a:gd name="connsiteX17" fmla="*/ 10515600 w 10515600"/>
              <a:gd name="connsiteY17" fmla="*/ 2034051 h 5416094"/>
              <a:gd name="connsiteX18" fmla="*/ 10515600 w 10515600"/>
              <a:gd name="connsiteY18" fmla="*/ 2599726 h 5416094"/>
              <a:gd name="connsiteX19" fmla="*/ 10515600 w 10515600"/>
              <a:gd name="connsiteY19" fmla="*/ 3129295 h 5416094"/>
              <a:gd name="connsiteX20" fmla="*/ 10515600 w 10515600"/>
              <a:gd name="connsiteY20" fmla="*/ 3622756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8855783 w 10515600"/>
              <a:gd name="connsiteY23" fmla="*/ 5416094 h 5416094"/>
              <a:gd name="connsiteX24" fmla="*/ 8272869 w 10515600"/>
              <a:gd name="connsiteY24" fmla="*/ 5416094 h 5416094"/>
              <a:gd name="connsiteX25" fmla="*/ 7428650 w 10515600"/>
              <a:gd name="connsiteY25" fmla="*/ 5416094 h 5416094"/>
              <a:gd name="connsiteX26" fmla="*/ 6932838 w 10515600"/>
              <a:gd name="connsiteY26" fmla="*/ 5416094 h 5416094"/>
              <a:gd name="connsiteX27" fmla="*/ 6088619 w 10515600"/>
              <a:gd name="connsiteY27" fmla="*/ 5416094 h 5416094"/>
              <a:gd name="connsiteX28" fmla="*/ 5592808 w 10515600"/>
              <a:gd name="connsiteY28" fmla="*/ 5416094 h 5416094"/>
              <a:gd name="connsiteX29" fmla="*/ 4835690 w 10515600"/>
              <a:gd name="connsiteY29" fmla="*/ 5416094 h 5416094"/>
              <a:gd name="connsiteX30" fmla="*/ 3991471 w 10515600"/>
              <a:gd name="connsiteY30" fmla="*/ 5416094 h 5416094"/>
              <a:gd name="connsiteX31" fmla="*/ 3582762 w 10515600"/>
              <a:gd name="connsiteY31" fmla="*/ 5416094 h 5416094"/>
              <a:gd name="connsiteX32" fmla="*/ 2738542 w 10515600"/>
              <a:gd name="connsiteY32" fmla="*/ 5416094 h 5416094"/>
              <a:gd name="connsiteX33" fmla="*/ 1894323 w 10515600"/>
              <a:gd name="connsiteY33" fmla="*/ 5416094 h 5416094"/>
              <a:gd name="connsiteX34" fmla="*/ 1485613 w 10515600"/>
              <a:gd name="connsiteY34" fmla="*/ 5416094 h 5416094"/>
              <a:gd name="connsiteX35" fmla="*/ 902700 w 10515600"/>
              <a:gd name="connsiteY35" fmla="*/ 5416094 h 5416094"/>
              <a:gd name="connsiteX36" fmla="*/ 0 w 10515600"/>
              <a:gd name="connsiteY36" fmla="*/ 4513394 h 5416094"/>
              <a:gd name="connsiteX37" fmla="*/ 0 w 10515600"/>
              <a:gd name="connsiteY37" fmla="*/ 3983826 h 5416094"/>
              <a:gd name="connsiteX38" fmla="*/ 0 w 10515600"/>
              <a:gd name="connsiteY38" fmla="*/ 3490364 h 5416094"/>
              <a:gd name="connsiteX39" fmla="*/ 0 w 10515600"/>
              <a:gd name="connsiteY39" fmla="*/ 2816368 h 5416094"/>
              <a:gd name="connsiteX40" fmla="*/ 0 w 10515600"/>
              <a:gd name="connsiteY40" fmla="*/ 2142372 h 5416094"/>
              <a:gd name="connsiteX41" fmla="*/ 0 w 10515600"/>
              <a:gd name="connsiteY41" fmla="*/ 1648910 h 5416094"/>
              <a:gd name="connsiteX42" fmla="*/ 0 w 10515600"/>
              <a:gd name="connsiteY42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515600" h="5416094" fill="none" extrusionOk="0">
                <a:moveTo>
                  <a:pt x="0" y="902700"/>
                </a:moveTo>
                <a:cubicBezTo>
                  <a:pt x="-19339" y="382027"/>
                  <a:pt x="461614" y="-62174"/>
                  <a:pt x="902700" y="0"/>
                </a:cubicBezTo>
                <a:cubicBezTo>
                  <a:pt x="1262668" y="8044"/>
                  <a:pt x="1440695" y="-31846"/>
                  <a:pt x="1746919" y="0"/>
                </a:cubicBezTo>
                <a:cubicBezTo>
                  <a:pt x="2053143" y="31846"/>
                  <a:pt x="2032928" y="-12671"/>
                  <a:pt x="2242731" y="0"/>
                </a:cubicBezTo>
                <a:cubicBezTo>
                  <a:pt x="2452534" y="12671"/>
                  <a:pt x="2641794" y="-21752"/>
                  <a:pt x="2912746" y="0"/>
                </a:cubicBezTo>
                <a:cubicBezTo>
                  <a:pt x="3183699" y="21752"/>
                  <a:pt x="3189987" y="20419"/>
                  <a:pt x="3321456" y="0"/>
                </a:cubicBezTo>
                <a:cubicBezTo>
                  <a:pt x="3452925" y="-20419"/>
                  <a:pt x="3775727" y="742"/>
                  <a:pt x="4165675" y="0"/>
                </a:cubicBezTo>
                <a:cubicBezTo>
                  <a:pt x="4555623" y="-742"/>
                  <a:pt x="4540466" y="25386"/>
                  <a:pt x="4835690" y="0"/>
                </a:cubicBezTo>
                <a:cubicBezTo>
                  <a:pt x="5130914" y="-25386"/>
                  <a:pt x="5430015" y="14537"/>
                  <a:pt x="5679910" y="0"/>
                </a:cubicBezTo>
                <a:cubicBezTo>
                  <a:pt x="5929805" y="-14537"/>
                  <a:pt x="5992815" y="15277"/>
                  <a:pt x="6262823" y="0"/>
                </a:cubicBezTo>
                <a:cubicBezTo>
                  <a:pt x="6532831" y="-15277"/>
                  <a:pt x="6584465" y="-1217"/>
                  <a:pt x="6758634" y="0"/>
                </a:cubicBezTo>
                <a:cubicBezTo>
                  <a:pt x="6932803" y="1217"/>
                  <a:pt x="7223295" y="29394"/>
                  <a:pt x="7428650" y="0"/>
                </a:cubicBezTo>
                <a:cubicBezTo>
                  <a:pt x="7634005" y="-29394"/>
                  <a:pt x="7995773" y="8897"/>
                  <a:pt x="8185767" y="0"/>
                </a:cubicBezTo>
                <a:cubicBezTo>
                  <a:pt x="8375761" y="-8897"/>
                  <a:pt x="8805707" y="34597"/>
                  <a:pt x="9029987" y="0"/>
                </a:cubicBezTo>
                <a:cubicBezTo>
                  <a:pt x="9254267" y="-34597"/>
                  <a:pt x="9324614" y="-16829"/>
                  <a:pt x="9612900" y="0"/>
                </a:cubicBezTo>
                <a:cubicBezTo>
                  <a:pt x="10155739" y="86128"/>
                  <a:pt x="10564208" y="390468"/>
                  <a:pt x="10515600" y="902700"/>
                </a:cubicBezTo>
                <a:cubicBezTo>
                  <a:pt x="10506536" y="1129738"/>
                  <a:pt x="10511576" y="1179574"/>
                  <a:pt x="10515600" y="1396162"/>
                </a:cubicBezTo>
                <a:cubicBezTo>
                  <a:pt x="10519624" y="1612750"/>
                  <a:pt x="10523491" y="1748819"/>
                  <a:pt x="10515600" y="2034051"/>
                </a:cubicBezTo>
                <a:cubicBezTo>
                  <a:pt x="10507709" y="2319283"/>
                  <a:pt x="10516247" y="2386435"/>
                  <a:pt x="10515600" y="2599726"/>
                </a:cubicBezTo>
                <a:cubicBezTo>
                  <a:pt x="10514953" y="2813018"/>
                  <a:pt x="10537663" y="2917734"/>
                  <a:pt x="10515600" y="3129295"/>
                </a:cubicBezTo>
                <a:cubicBezTo>
                  <a:pt x="10493537" y="3340856"/>
                  <a:pt x="10505648" y="3444110"/>
                  <a:pt x="10515600" y="3622756"/>
                </a:cubicBezTo>
                <a:cubicBezTo>
                  <a:pt x="10525552" y="3801402"/>
                  <a:pt x="10536187" y="4161567"/>
                  <a:pt x="10515600" y="4513394"/>
                </a:cubicBezTo>
                <a:cubicBezTo>
                  <a:pt x="10500032" y="5008650"/>
                  <a:pt x="10187846" y="5431372"/>
                  <a:pt x="9612900" y="5416094"/>
                </a:cubicBezTo>
                <a:cubicBezTo>
                  <a:pt x="9285478" y="5425165"/>
                  <a:pt x="9106842" y="5381882"/>
                  <a:pt x="8855783" y="5416094"/>
                </a:cubicBezTo>
                <a:cubicBezTo>
                  <a:pt x="8604724" y="5450306"/>
                  <a:pt x="8395568" y="5391734"/>
                  <a:pt x="8272869" y="5416094"/>
                </a:cubicBezTo>
                <a:cubicBezTo>
                  <a:pt x="8150170" y="5440454"/>
                  <a:pt x="7650175" y="5418370"/>
                  <a:pt x="7428650" y="5416094"/>
                </a:cubicBezTo>
                <a:cubicBezTo>
                  <a:pt x="7207125" y="5413818"/>
                  <a:pt x="7054368" y="5412852"/>
                  <a:pt x="6932838" y="5416094"/>
                </a:cubicBezTo>
                <a:cubicBezTo>
                  <a:pt x="6811308" y="5419336"/>
                  <a:pt x="6283286" y="5378872"/>
                  <a:pt x="6088619" y="5416094"/>
                </a:cubicBezTo>
                <a:cubicBezTo>
                  <a:pt x="5893952" y="5453316"/>
                  <a:pt x="5785181" y="5416866"/>
                  <a:pt x="5592808" y="5416094"/>
                </a:cubicBezTo>
                <a:cubicBezTo>
                  <a:pt x="5400435" y="5415322"/>
                  <a:pt x="5118546" y="5450296"/>
                  <a:pt x="4835690" y="5416094"/>
                </a:cubicBezTo>
                <a:cubicBezTo>
                  <a:pt x="4552834" y="5381892"/>
                  <a:pt x="4334158" y="5455657"/>
                  <a:pt x="3991471" y="5416094"/>
                </a:cubicBezTo>
                <a:cubicBezTo>
                  <a:pt x="3648784" y="5376531"/>
                  <a:pt x="3714393" y="5419602"/>
                  <a:pt x="3582762" y="5416094"/>
                </a:cubicBezTo>
                <a:cubicBezTo>
                  <a:pt x="3451131" y="5412586"/>
                  <a:pt x="3139831" y="5440765"/>
                  <a:pt x="2738542" y="5416094"/>
                </a:cubicBezTo>
                <a:cubicBezTo>
                  <a:pt x="2337253" y="5391423"/>
                  <a:pt x="2190895" y="5414277"/>
                  <a:pt x="1894323" y="5416094"/>
                </a:cubicBezTo>
                <a:cubicBezTo>
                  <a:pt x="1597751" y="5417911"/>
                  <a:pt x="1581359" y="5415686"/>
                  <a:pt x="1485613" y="5416094"/>
                </a:cubicBezTo>
                <a:cubicBezTo>
                  <a:pt x="1389867" y="5416503"/>
                  <a:pt x="1024032" y="5431199"/>
                  <a:pt x="902700" y="5416094"/>
                </a:cubicBezTo>
                <a:cubicBezTo>
                  <a:pt x="528543" y="5413384"/>
                  <a:pt x="72262" y="4937846"/>
                  <a:pt x="0" y="4513394"/>
                </a:cubicBezTo>
                <a:cubicBezTo>
                  <a:pt x="19061" y="4384908"/>
                  <a:pt x="-14688" y="4099856"/>
                  <a:pt x="0" y="3983826"/>
                </a:cubicBezTo>
                <a:cubicBezTo>
                  <a:pt x="14688" y="3867796"/>
                  <a:pt x="23320" y="3727066"/>
                  <a:pt x="0" y="3490364"/>
                </a:cubicBezTo>
                <a:cubicBezTo>
                  <a:pt x="-23320" y="3253662"/>
                  <a:pt x="28367" y="3042836"/>
                  <a:pt x="0" y="2816368"/>
                </a:cubicBezTo>
                <a:cubicBezTo>
                  <a:pt x="-28367" y="2589900"/>
                  <a:pt x="26490" y="2414375"/>
                  <a:pt x="0" y="2142372"/>
                </a:cubicBezTo>
                <a:cubicBezTo>
                  <a:pt x="-26490" y="1870369"/>
                  <a:pt x="-12149" y="1868714"/>
                  <a:pt x="0" y="1648910"/>
                </a:cubicBezTo>
                <a:cubicBezTo>
                  <a:pt x="12149" y="1429106"/>
                  <a:pt x="-30083" y="1234771"/>
                  <a:pt x="0" y="902700"/>
                </a:cubicBezTo>
                <a:close/>
              </a:path>
              <a:path w="10515600" h="5416094" stroke="0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gradFill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</a:gradFill>
          <a:ln w="60325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33707E5-E22E-4A9C-94F5-12A1986DD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9600">
                <a:solidFill>
                  <a:schemeClr val="bg1"/>
                </a:solidFill>
              </a:rPr>
              <a:t>KONIEC</a:t>
            </a:r>
          </a:p>
        </p:txBody>
      </p:sp>
      <p:sp>
        <p:nvSpPr>
          <p:cNvPr id="77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9DAE27C-21E3-478A-ABFF-A20D07990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32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19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A3FD580-CB5A-4F63-93B7-78F6778D9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pl-PL" sz="5600"/>
              <a:t>BRAZYLIA</a:t>
            </a:r>
          </a:p>
        </p:txBody>
      </p:sp>
      <p:sp>
        <p:nvSpPr>
          <p:cNvPr id="205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7AA9DE"/>
          </a:solidFill>
          <a:ln w="38100" cap="rnd">
            <a:solidFill>
              <a:srgbClr val="7AA9D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A89A1F-C54E-45DE-8871-E8822EEF3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000" dirty="0">
                <a:latin typeface="Arial Nova Light" panose="020B0304020202020204" pitchFamily="34" charset="0"/>
              </a:rPr>
              <a:t>jedno z największych państw świata pod względem powierzchni (8 511 000 km²), obejmujące połowę Ameryki Południowej </a:t>
            </a:r>
          </a:p>
          <a:p>
            <a:pPr>
              <a:lnSpc>
                <a:spcPct val="100000"/>
              </a:lnSpc>
            </a:pPr>
            <a:r>
              <a:rPr lang="pl-PL" sz="2000" dirty="0">
                <a:latin typeface="Arial Nova Light" panose="020B0304020202020204" pitchFamily="34" charset="0"/>
              </a:rPr>
              <a:t>rozciąga się wzdłuż wybrzeża atlantyckiego oraz Amazonki</a:t>
            </a:r>
          </a:p>
          <a:p>
            <a:pPr>
              <a:lnSpc>
                <a:spcPct val="100000"/>
              </a:lnSpc>
            </a:pPr>
            <a:r>
              <a:rPr lang="pl-PL" sz="2000" dirty="0">
                <a:latin typeface="Arial Nova Light" panose="020B0304020202020204" pitchFamily="34" charset="0"/>
              </a:rPr>
              <a:t>wyżynny charakter kraju</a:t>
            </a:r>
          </a:p>
          <a:p>
            <a:pPr>
              <a:lnSpc>
                <a:spcPct val="100000"/>
              </a:lnSpc>
            </a:pPr>
            <a:r>
              <a:rPr lang="pl-PL" sz="2000" dirty="0">
                <a:latin typeface="Arial Nova Light" panose="020B0304020202020204" pitchFamily="34" charset="0"/>
              </a:rPr>
              <a:t>stolicą jest Brasilia</a:t>
            </a:r>
          </a:p>
          <a:p>
            <a:pPr>
              <a:lnSpc>
                <a:spcPct val="100000"/>
              </a:lnSpc>
            </a:pPr>
            <a:r>
              <a:rPr lang="pl-PL" sz="2000" dirty="0">
                <a:latin typeface="Arial Nova Light" panose="020B0304020202020204" pitchFamily="34" charset="0"/>
              </a:rPr>
              <a:t>język urzędowy – portugalski</a:t>
            </a:r>
          </a:p>
          <a:p>
            <a:pPr>
              <a:lnSpc>
                <a:spcPct val="100000"/>
              </a:lnSpc>
            </a:pPr>
            <a:r>
              <a:rPr lang="pl-PL" sz="2000" dirty="0">
                <a:latin typeface="Arial Nova Light" panose="020B0304020202020204" pitchFamily="34" charset="0"/>
              </a:rPr>
              <a:t>waluta - real brazylijski (BRL)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54" name="Ink 19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2054" name="Ink 19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Brazylia krajem coraz bardziej niebezpiecznym dla duchownych">
            <a:extLst>
              <a:ext uri="{FF2B5EF4-FFF2-40B4-BE49-F238E27FC236}">
                <a16:creationId xmlns:a16="http://schemas.microsoft.com/office/drawing/2014/main" id="{4321DF2A-C0E0-4B6F-9AF9-613BF0E5F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1500" y="1682130"/>
            <a:ext cx="6154420" cy="393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C028C5D-4FDB-4487-B03A-F7A70369F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22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469F2AC-F8FE-4A91-BCFD-28EBF5FDB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/>
              <a:t>FLAGA BRAZYLII</a:t>
            </a: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F5FE00"/>
          </a:solidFill>
          <a:ln w="38100" cap="rnd">
            <a:solidFill>
              <a:srgbClr val="F5FE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DB0DFF-9380-4D86-AC74-AB625DEF4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000" dirty="0">
                <a:latin typeface="Arial Nova Light" panose="020B0304020202020204" pitchFamily="34" charset="0"/>
                <a:cs typeface="Times New Roman" panose="02020603050405020304" pitchFamily="18" charset="0"/>
              </a:rPr>
              <a:t>zielony i żółty – bogactwa kraju </a:t>
            </a:r>
            <a:br>
              <a:rPr lang="pl-PL" sz="2000" dirty="0">
                <a:latin typeface="Arial Nova Light" panose="020B030402020202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latin typeface="Arial Nova Light" panose="020B0304020202020204" pitchFamily="34" charset="0"/>
                <a:cs typeface="Times New Roman" panose="02020603050405020304" pitchFamily="18" charset="0"/>
              </a:rPr>
              <a:t>(lasy równikowe i złoto)</a:t>
            </a:r>
          </a:p>
          <a:p>
            <a:pPr>
              <a:lnSpc>
                <a:spcPct val="100000"/>
              </a:lnSpc>
            </a:pPr>
            <a:r>
              <a:rPr lang="pl-PL" sz="2000" dirty="0">
                <a:latin typeface="Arial Nova Light" panose="020B0304020202020204" pitchFamily="34" charset="0"/>
                <a:cs typeface="Times New Roman" panose="02020603050405020304" pitchFamily="18" charset="0"/>
              </a:rPr>
              <a:t>niebieska kula wraz z gwiazdami - odzwierciedla niebo nad Rio de Janeiro rankiem 15 listopada 1889 roku </a:t>
            </a:r>
            <a:br>
              <a:rPr lang="pl-PL" sz="2000" dirty="0">
                <a:latin typeface="Arial Nova Light" panose="020B030402020202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latin typeface="Arial Nova Light" panose="020B0304020202020204" pitchFamily="34" charset="0"/>
                <a:cs typeface="Times New Roman" panose="02020603050405020304" pitchFamily="18" charset="0"/>
              </a:rPr>
              <a:t>(dzień, w którym Brazylia została ogłoszona republiką)</a:t>
            </a:r>
          </a:p>
          <a:p>
            <a:pPr>
              <a:lnSpc>
                <a:spcPct val="100000"/>
              </a:lnSpc>
            </a:pPr>
            <a:r>
              <a:rPr lang="pl-PL" sz="2000" dirty="0">
                <a:latin typeface="Arial Nova Light" panose="020B0304020202020204" pitchFamily="34" charset="0"/>
                <a:cs typeface="Times New Roman" panose="02020603050405020304" pitchFamily="18" charset="0"/>
              </a:rPr>
              <a:t>napis – „Ordem e Progresso” oznacza „Ład i Postęp”</a:t>
            </a:r>
          </a:p>
          <a:p>
            <a:pPr>
              <a:lnSpc>
                <a:spcPct val="100000"/>
              </a:lnSpc>
            </a:pPr>
            <a:endParaRPr lang="pl-PL" sz="2000" dirty="0">
              <a:latin typeface="Arial Nova Light" panose="020B03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l-PL" sz="2400" dirty="0">
              <a:latin typeface="Arial Nova Light" panose="020B03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27" name="Ink 2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Obraz 4">
            <a:extLst>
              <a:ext uri="{FF2B5EF4-FFF2-40B4-BE49-F238E27FC236}">
                <a16:creationId xmlns:a16="http://schemas.microsoft.com/office/drawing/2014/main" id="{6AC354EA-8D44-4395-87B4-A55A2DC345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048" y="1518361"/>
            <a:ext cx="5458968" cy="3821277"/>
          </a:xfrm>
          <a:prstGeom prst="rect">
            <a:avLst/>
          </a:prstGeom>
        </p:spPr>
      </p:pic>
      <p:sp>
        <p:nvSpPr>
          <p:cNvPr id="4" name="AutoShape 2" descr="BRAZYLIA - Państwa Świata, Kraje i Kontynenty">
            <a:extLst>
              <a:ext uri="{FF2B5EF4-FFF2-40B4-BE49-F238E27FC236}">
                <a16:creationId xmlns:a16="http://schemas.microsoft.com/office/drawing/2014/main" id="{F0438988-6919-490C-BACC-73D18927A1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245DD2C-3C54-4929-8961-345824BE3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16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94EDF7B-88F2-4610-BE57-20ED94F65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831" y="1061604"/>
            <a:ext cx="4818888" cy="1068948"/>
          </a:xfrm>
        </p:spPr>
        <p:txBody>
          <a:bodyPr anchor="b">
            <a:normAutofit/>
          </a:bodyPr>
          <a:lstStyle/>
          <a:p>
            <a:r>
              <a:rPr lang="pl-PL" sz="5600" dirty="0"/>
              <a:t>LUDNOSC</a:t>
            </a:r>
          </a:p>
        </p:txBody>
      </p:sp>
      <p:sp>
        <p:nvSpPr>
          <p:cNvPr id="1029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D7608E"/>
          </a:solidFill>
          <a:ln w="38100" cap="rnd">
            <a:solidFill>
              <a:srgbClr val="D7608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4A03A9-AB30-4F3C-84F8-3A61ABC43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000" dirty="0">
                <a:latin typeface="Arial Nova Light" panose="020B0304020202020204" pitchFamily="34" charset="0"/>
              </a:rPr>
              <a:t>ponad 200 mln</a:t>
            </a:r>
          </a:p>
          <a:p>
            <a:pPr>
              <a:lnSpc>
                <a:spcPct val="100000"/>
              </a:lnSpc>
            </a:pPr>
            <a:r>
              <a:rPr lang="pl-PL" sz="2000" dirty="0">
                <a:latin typeface="Arial Nova Light" panose="020B0304020202020204" pitchFamily="34" charset="0"/>
              </a:rPr>
              <a:t>na południu – ludność pochodzenia europejskiego (Portugalczycy, Włosi,</a:t>
            </a:r>
            <a:br>
              <a:rPr lang="pl-PL" sz="2000" dirty="0">
                <a:latin typeface="Arial Nova Light" panose="020B0304020202020204" pitchFamily="34" charset="0"/>
              </a:rPr>
            </a:br>
            <a:r>
              <a:rPr lang="pl-PL" sz="2000" dirty="0">
                <a:latin typeface="Arial Nova Light" panose="020B0304020202020204" pitchFamily="34" charset="0"/>
              </a:rPr>
              <a:t>Niemcy, Polacy)</a:t>
            </a:r>
          </a:p>
          <a:p>
            <a:pPr>
              <a:lnSpc>
                <a:spcPct val="100000"/>
              </a:lnSpc>
            </a:pPr>
            <a:r>
              <a:rPr lang="pl-PL" sz="2000" dirty="0">
                <a:latin typeface="Arial Nova Light" panose="020B0304020202020204" pitchFamily="34" charset="0"/>
              </a:rPr>
              <a:t>na wschodzie – Mulaci</a:t>
            </a:r>
          </a:p>
          <a:p>
            <a:pPr>
              <a:lnSpc>
                <a:spcPct val="100000"/>
              </a:lnSpc>
            </a:pPr>
            <a:r>
              <a:rPr lang="pl-PL" sz="2000" dirty="0">
                <a:latin typeface="Arial Nova Light" panose="020B0304020202020204" pitchFamily="34" charset="0"/>
              </a:rPr>
              <a:t>na północnym zachodzie – Indianie</a:t>
            </a:r>
          </a:p>
          <a:p>
            <a:pPr>
              <a:lnSpc>
                <a:spcPct val="100000"/>
              </a:lnSpc>
            </a:pPr>
            <a:r>
              <a:rPr lang="pl-PL" sz="2000" dirty="0">
                <a:latin typeface="Arial Nova Light" panose="020B0304020202020204" pitchFamily="34" charset="0"/>
              </a:rPr>
              <a:t>kraj z największą liczbą katolików</a:t>
            </a:r>
          </a:p>
          <a:p>
            <a:pPr>
              <a:lnSpc>
                <a:spcPct val="100000"/>
              </a:lnSpc>
            </a:pPr>
            <a:endParaRPr lang="pl-PL" sz="2200" dirty="0">
              <a:latin typeface="Arial Nova Light" panose="020B03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30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030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 descr="Odkrycie Brazylii | INTO passion">
            <a:extLst>
              <a:ext uri="{FF2B5EF4-FFF2-40B4-BE49-F238E27FC236}">
                <a16:creationId xmlns:a16="http://schemas.microsoft.com/office/drawing/2014/main" id="{8D40B40C-8254-4586-A468-40C0E4B89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1719" y="1971579"/>
            <a:ext cx="6372420" cy="350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443A593C-CFFF-4237-91D1-F949D723A392}"/>
              </a:ext>
            </a:extLst>
          </p:cNvPr>
          <p:cNvCxnSpPr>
            <a:cxnSpLocks/>
          </p:cNvCxnSpPr>
          <p:nvPr/>
        </p:nvCxnSpPr>
        <p:spPr>
          <a:xfrm>
            <a:off x="2992755" y="951357"/>
            <a:ext cx="95250" cy="1047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14758A14-A85D-4EE9-949E-EEE146D427C6}"/>
              </a:ext>
            </a:extLst>
          </p:cNvPr>
          <p:cNvCxnSpPr/>
          <p:nvPr/>
        </p:nvCxnSpPr>
        <p:spPr>
          <a:xfrm>
            <a:off x="3404870" y="951357"/>
            <a:ext cx="95250" cy="1047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E8F8BC1-2159-4FB3-B903-F2EECD7D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26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006A97-0672-4759-ADFB-3EECA0722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396292"/>
            <a:ext cx="10515600" cy="1325563"/>
          </a:xfrm>
        </p:spPr>
        <p:txBody>
          <a:bodyPr/>
          <a:lstStyle/>
          <a:p>
            <a:r>
              <a:rPr lang="pl-PL" dirty="0"/>
              <a:t>KONTRASTY SPOLECZNE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C971760-977C-49B3-8DF4-F5A010E32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39753"/>
            <a:ext cx="5157787" cy="823912"/>
          </a:xfrm>
        </p:spPr>
        <p:txBody>
          <a:bodyPr/>
          <a:lstStyle/>
          <a:p>
            <a:r>
              <a:rPr lang="pl-PL" dirty="0"/>
              <a:t>BIEDNI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BAE812D-83F6-41F2-A8AE-40C9B1B71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12730"/>
            <a:ext cx="3455987" cy="3264408"/>
          </a:xfrm>
        </p:spPr>
        <p:txBody>
          <a:bodyPr>
            <a:normAutofit lnSpcReduction="10000"/>
          </a:bodyPr>
          <a:lstStyle/>
          <a:p>
            <a:r>
              <a:rPr lang="pl-PL" sz="2000" dirty="0">
                <a:latin typeface="Arial Nova Light" panose="020B0304020202020204" pitchFamily="34" charset="0"/>
              </a:rPr>
              <a:t>6% ludności Brazylii, czyli około 12 mln ludzi</a:t>
            </a:r>
          </a:p>
          <a:p>
            <a:r>
              <a:rPr lang="pl-PL" sz="2000" dirty="0">
                <a:latin typeface="Arial Nova Light" panose="020B0304020202020204" pitchFamily="34" charset="0"/>
              </a:rPr>
              <a:t>Zamieszkują fawele, czyli biedne dzielnice tworzące się wokół centrów miast</a:t>
            </a:r>
          </a:p>
          <a:p>
            <a:r>
              <a:rPr lang="pl-PL" sz="2000" dirty="0">
                <a:latin typeface="Arial Nova Light" panose="020B0304020202020204" pitchFamily="34" charset="0"/>
              </a:rPr>
              <a:t>W Rio de Janeiro mieszkają za statuą Chrystusa Zbawiciela 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12C5428-5047-4E3C-BFEC-F87A75D55E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2175" y="1849648"/>
            <a:ext cx="1295400" cy="823912"/>
          </a:xfrm>
        </p:spPr>
        <p:txBody>
          <a:bodyPr/>
          <a:lstStyle/>
          <a:p>
            <a:r>
              <a:rPr lang="pl-PL" dirty="0"/>
              <a:t>BOGACI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56C682B-1E23-41F2-A6E8-B514658820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06133" y="2696315"/>
            <a:ext cx="2936875" cy="3264408"/>
          </a:xfrm>
        </p:spPr>
        <p:txBody>
          <a:bodyPr>
            <a:normAutofit lnSpcReduction="10000"/>
          </a:bodyPr>
          <a:lstStyle/>
          <a:p>
            <a:r>
              <a:rPr lang="pl-PL" sz="2000" dirty="0">
                <a:latin typeface="Arial Nova Light" panose="020B0304020202020204" pitchFamily="34" charset="0"/>
              </a:rPr>
              <a:t>1% mieszkańców stanowią milionerzy, czyli około 2 mln ludzi</a:t>
            </a:r>
          </a:p>
          <a:p>
            <a:r>
              <a:rPr lang="pl-PL" sz="2000" dirty="0">
                <a:latin typeface="Arial Nova Light" panose="020B0304020202020204" pitchFamily="34" charset="0"/>
              </a:rPr>
              <a:t>Zamieszkują luksusowe zamknięte osiedla</a:t>
            </a:r>
          </a:p>
          <a:p>
            <a:r>
              <a:rPr lang="pl-PL" sz="2000" dirty="0">
                <a:latin typeface="Arial Nova Light" panose="020B0304020202020204" pitchFamily="34" charset="0"/>
              </a:rPr>
              <a:t>W Rio de Janeiro mieszkają przed statuą Chrystusa Zbawiciela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636CC36D-0F13-4E1E-9AD9-18E26BE78C0D}"/>
              </a:ext>
            </a:extLst>
          </p:cNvPr>
          <p:cNvCxnSpPr/>
          <p:nvPr/>
        </p:nvCxnSpPr>
        <p:spPr>
          <a:xfrm flipV="1">
            <a:off x="5680982" y="897277"/>
            <a:ext cx="239486" cy="13062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Picture 4" descr="Po gorszej stronie miasta - 990px.pl – fotoreportaże, galerie ...">
            <a:extLst>
              <a:ext uri="{FF2B5EF4-FFF2-40B4-BE49-F238E27FC236}">
                <a16:creationId xmlns:a16="http://schemas.microsoft.com/office/drawing/2014/main" id="{EDA4A2C0-48C1-4759-82E0-7732FA3BD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916" y="2663665"/>
            <a:ext cx="4254687" cy="283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42009053-D1E4-4AD1-A35F-4E6BE41BB384}"/>
              </a:ext>
            </a:extLst>
          </p:cNvPr>
          <p:cNvSpPr/>
          <p:nvPr/>
        </p:nvSpPr>
        <p:spPr>
          <a:xfrm>
            <a:off x="7731916" y="1509713"/>
            <a:ext cx="3771108" cy="481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C3ACA060-A1CD-4C19-8A64-A9373EB5A2A5}"/>
              </a:ext>
            </a:extLst>
          </p:cNvPr>
          <p:cNvSpPr/>
          <p:nvPr/>
        </p:nvSpPr>
        <p:spPr>
          <a:xfrm>
            <a:off x="688976" y="1581150"/>
            <a:ext cx="7132637" cy="225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Dowolny kształt: kształt 14">
            <a:extLst>
              <a:ext uri="{FF2B5EF4-FFF2-40B4-BE49-F238E27FC236}">
                <a16:creationId xmlns:a16="http://schemas.microsoft.com/office/drawing/2014/main" id="{FC4ABDA2-DEC9-4988-9677-2AF79CEE10FB}"/>
              </a:ext>
            </a:extLst>
          </p:cNvPr>
          <p:cNvSpPr/>
          <p:nvPr/>
        </p:nvSpPr>
        <p:spPr>
          <a:xfrm>
            <a:off x="795337" y="1636564"/>
            <a:ext cx="7000875" cy="47137"/>
          </a:xfrm>
          <a:custGeom>
            <a:avLst/>
            <a:gdLst>
              <a:gd name="connsiteX0" fmla="*/ 0 w 7000875"/>
              <a:gd name="connsiteY0" fmla="*/ 76200 h 151417"/>
              <a:gd name="connsiteX1" fmla="*/ 76200 w 7000875"/>
              <a:gd name="connsiteY1" fmla="*/ 104775 h 151417"/>
              <a:gd name="connsiteX2" fmla="*/ 114300 w 7000875"/>
              <a:gd name="connsiteY2" fmla="*/ 114300 h 151417"/>
              <a:gd name="connsiteX3" fmla="*/ 247650 w 7000875"/>
              <a:gd name="connsiteY3" fmla="*/ 104775 h 151417"/>
              <a:gd name="connsiteX4" fmla="*/ 295275 w 7000875"/>
              <a:gd name="connsiteY4" fmla="*/ 95250 h 151417"/>
              <a:gd name="connsiteX5" fmla="*/ 371475 w 7000875"/>
              <a:gd name="connsiteY5" fmla="*/ 76200 h 151417"/>
              <a:gd name="connsiteX6" fmla="*/ 904875 w 7000875"/>
              <a:gd name="connsiteY6" fmla="*/ 57150 h 151417"/>
              <a:gd name="connsiteX7" fmla="*/ 962025 w 7000875"/>
              <a:gd name="connsiteY7" fmla="*/ 47625 h 151417"/>
              <a:gd name="connsiteX8" fmla="*/ 1028700 w 7000875"/>
              <a:gd name="connsiteY8" fmla="*/ 38100 h 151417"/>
              <a:gd name="connsiteX9" fmla="*/ 1104900 w 7000875"/>
              <a:gd name="connsiteY9" fmla="*/ 19050 h 151417"/>
              <a:gd name="connsiteX10" fmla="*/ 1238250 w 7000875"/>
              <a:gd name="connsiteY10" fmla="*/ 0 h 151417"/>
              <a:gd name="connsiteX11" fmla="*/ 1895475 w 7000875"/>
              <a:gd name="connsiteY11" fmla="*/ 9525 h 151417"/>
              <a:gd name="connsiteX12" fmla="*/ 2057400 w 7000875"/>
              <a:gd name="connsiteY12" fmla="*/ 28575 h 151417"/>
              <a:gd name="connsiteX13" fmla="*/ 2181225 w 7000875"/>
              <a:gd name="connsiteY13" fmla="*/ 47625 h 151417"/>
              <a:gd name="connsiteX14" fmla="*/ 2476500 w 7000875"/>
              <a:gd name="connsiteY14" fmla="*/ 66675 h 151417"/>
              <a:gd name="connsiteX15" fmla="*/ 3400425 w 7000875"/>
              <a:gd name="connsiteY15" fmla="*/ 85725 h 151417"/>
              <a:gd name="connsiteX16" fmla="*/ 3667125 w 7000875"/>
              <a:gd name="connsiteY16" fmla="*/ 95250 h 151417"/>
              <a:gd name="connsiteX17" fmla="*/ 3800475 w 7000875"/>
              <a:gd name="connsiteY17" fmla="*/ 104775 h 151417"/>
              <a:gd name="connsiteX18" fmla="*/ 3952875 w 7000875"/>
              <a:gd name="connsiteY18" fmla="*/ 114300 h 151417"/>
              <a:gd name="connsiteX19" fmla="*/ 4810125 w 7000875"/>
              <a:gd name="connsiteY19" fmla="*/ 114300 h 151417"/>
              <a:gd name="connsiteX20" fmla="*/ 5153025 w 7000875"/>
              <a:gd name="connsiteY20" fmla="*/ 95250 h 151417"/>
              <a:gd name="connsiteX21" fmla="*/ 6657975 w 7000875"/>
              <a:gd name="connsiteY21" fmla="*/ 104775 h 151417"/>
              <a:gd name="connsiteX22" fmla="*/ 7000875 w 7000875"/>
              <a:gd name="connsiteY22" fmla="*/ 133350 h 15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000875" h="151417">
                <a:moveTo>
                  <a:pt x="0" y="76200"/>
                </a:moveTo>
                <a:cubicBezTo>
                  <a:pt x="25162" y="86265"/>
                  <a:pt x="50069" y="97309"/>
                  <a:pt x="76200" y="104775"/>
                </a:cubicBezTo>
                <a:cubicBezTo>
                  <a:pt x="88787" y="108371"/>
                  <a:pt x="101600" y="111125"/>
                  <a:pt x="114300" y="114300"/>
                </a:cubicBezTo>
                <a:cubicBezTo>
                  <a:pt x="158750" y="111125"/>
                  <a:pt x="203332" y="109440"/>
                  <a:pt x="247650" y="104775"/>
                </a:cubicBezTo>
                <a:cubicBezTo>
                  <a:pt x="263750" y="103080"/>
                  <a:pt x="279569" y="99177"/>
                  <a:pt x="295275" y="95250"/>
                </a:cubicBezTo>
                <a:cubicBezTo>
                  <a:pt x="335586" y="85172"/>
                  <a:pt x="319846" y="80330"/>
                  <a:pt x="371475" y="76200"/>
                </a:cubicBezTo>
                <a:cubicBezTo>
                  <a:pt x="501135" y="65827"/>
                  <a:pt x="813223" y="59696"/>
                  <a:pt x="904875" y="57150"/>
                </a:cubicBezTo>
                <a:lnTo>
                  <a:pt x="962025" y="47625"/>
                </a:lnTo>
                <a:cubicBezTo>
                  <a:pt x="984215" y="44211"/>
                  <a:pt x="1006685" y="42503"/>
                  <a:pt x="1028700" y="38100"/>
                </a:cubicBezTo>
                <a:cubicBezTo>
                  <a:pt x="1054373" y="32965"/>
                  <a:pt x="1078920" y="22297"/>
                  <a:pt x="1104900" y="19050"/>
                </a:cubicBezTo>
                <a:cubicBezTo>
                  <a:pt x="1200264" y="7130"/>
                  <a:pt x="1155851" y="13733"/>
                  <a:pt x="1238250" y="0"/>
                </a:cubicBezTo>
                <a:lnTo>
                  <a:pt x="1895475" y="9525"/>
                </a:lnTo>
                <a:cubicBezTo>
                  <a:pt x="1907662" y="9837"/>
                  <a:pt x="2040795" y="26203"/>
                  <a:pt x="2057400" y="28575"/>
                </a:cubicBezTo>
                <a:cubicBezTo>
                  <a:pt x="2092434" y="33580"/>
                  <a:pt x="2146884" y="44914"/>
                  <a:pt x="2181225" y="47625"/>
                </a:cubicBezTo>
                <a:cubicBezTo>
                  <a:pt x="2279549" y="55387"/>
                  <a:pt x="2476500" y="66675"/>
                  <a:pt x="2476500" y="66675"/>
                </a:cubicBezTo>
                <a:cubicBezTo>
                  <a:pt x="2829275" y="117071"/>
                  <a:pt x="2479936" y="70123"/>
                  <a:pt x="3400425" y="85725"/>
                </a:cubicBezTo>
                <a:cubicBezTo>
                  <a:pt x="3489369" y="87233"/>
                  <a:pt x="3578269" y="91019"/>
                  <a:pt x="3667125" y="95250"/>
                </a:cubicBezTo>
                <a:cubicBezTo>
                  <a:pt x="3711638" y="97370"/>
                  <a:pt x="3756010" y="101811"/>
                  <a:pt x="3800475" y="104775"/>
                </a:cubicBezTo>
                <a:lnTo>
                  <a:pt x="3952875" y="114300"/>
                </a:lnTo>
                <a:cubicBezTo>
                  <a:pt x="4254891" y="189804"/>
                  <a:pt x="3998728" y="129188"/>
                  <a:pt x="4810125" y="114300"/>
                </a:cubicBezTo>
                <a:cubicBezTo>
                  <a:pt x="4958827" y="111572"/>
                  <a:pt x="5019600" y="105513"/>
                  <a:pt x="5153025" y="95250"/>
                </a:cubicBezTo>
                <a:lnTo>
                  <a:pt x="6657975" y="104775"/>
                </a:lnTo>
                <a:cubicBezTo>
                  <a:pt x="6995331" y="108271"/>
                  <a:pt x="6941832" y="15264"/>
                  <a:pt x="7000875" y="133350"/>
                </a:cubicBezTo>
              </a:path>
            </a:pathLst>
          </a:cu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3ACB828-D7FB-4EEB-8848-A448E583B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85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FD59D64-7663-4A72-848C-6BA22A4EB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dirty="0"/>
              <a:t>PICO DA NEBLINA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ABA951"/>
          </a:solidFill>
          <a:ln w="38100" cap="rnd">
            <a:solidFill>
              <a:srgbClr val="ABA95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3207F6-AA4D-4947-8E22-32A99EC9C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000" dirty="0">
                <a:latin typeface="Arial Nova Light" panose="020B0304020202020204" pitchFamily="34" charset="0"/>
              </a:rPr>
              <a:t>najwyższy szczyt zarówno Wyżyny Gujańskiej jak i Brazylii</a:t>
            </a:r>
          </a:p>
          <a:p>
            <a:pPr>
              <a:lnSpc>
                <a:spcPct val="100000"/>
              </a:lnSpc>
            </a:pPr>
            <a:r>
              <a:rPr lang="pl-PL" sz="2000" dirty="0">
                <a:latin typeface="Arial Nova Light" panose="020B0304020202020204" pitchFamily="34" charset="0"/>
              </a:rPr>
              <a:t>położony na granicy między Brazylią a Wenezuelą</a:t>
            </a:r>
          </a:p>
          <a:p>
            <a:pPr>
              <a:lnSpc>
                <a:spcPct val="100000"/>
              </a:lnSpc>
            </a:pPr>
            <a:r>
              <a:rPr lang="pl-PL" sz="2000" dirty="0">
                <a:latin typeface="Arial Nova Light" panose="020B0304020202020204" pitchFamily="34" charset="0"/>
              </a:rPr>
              <a:t>wznosi się na wysokość 2994 m n.p.m.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9218" name="Picture 2" descr="Pico 31 de Março - Alchetron, The Free Social Encyclopedia">
            <a:extLst>
              <a:ext uri="{FF2B5EF4-FFF2-40B4-BE49-F238E27FC236}">
                <a16:creationId xmlns:a16="http://schemas.microsoft.com/office/drawing/2014/main" id="{91FF417B-C9B1-4C63-AB9A-735E2DE8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9824" y="1114425"/>
            <a:ext cx="6024382" cy="443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0F853F1-DEF4-432C-89C0-9042213D8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68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8DB9F46-9A6A-42C1-900A-D23776F1C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pl-PL" sz="5600" dirty="0"/>
              <a:t>WODY</a:t>
            </a:r>
          </a:p>
        </p:txBody>
      </p:sp>
      <p:sp>
        <p:nvSpPr>
          <p:cNvPr id="141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F8F196"/>
          </a:solidFill>
          <a:ln w="38100" cap="rnd">
            <a:solidFill>
              <a:srgbClr val="F8F19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5E86F5-8D2D-4D8E-908A-D928D6D46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10" y="2577520"/>
            <a:ext cx="5581369" cy="3824368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000" dirty="0">
                <a:latin typeface="Arial Nova Light" panose="020B0304020202020204" pitchFamily="34" charset="0"/>
              </a:rPr>
              <a:t>cały obszar Brazylii leży w zlewisku Oceanu Atlantyckiego</a:t>
            </a:r>
          </a:p>
          <a:p>
            <a:pPr>
              <a:lnSpc>
                <a:spcPct val="100000"/>
              </a:lnSpc>
            </a:pPr>
            <a:r>
              <a:rPr lang="pl-PL" sz="2000" dirty="0">
                <a:latin typeface="Arial Nova Light" panose="020B0304020202020204" pitchFamily="34" charset="0"/>
              </a:rPr>
              <a:t>sieć rzeczna jest dobrze rozwinięta i zasobna </a:t>
            </a:r>
            <a:br>
              <a:rPr lang="pl-PL" sz="2000" dirty="0">
                <a:latin typeface="Arial Nova Light" panose="020B0304020202020204" pitchFamily="34" charset="0"/>
              </a:rPr>
            </a:br>
            <a:r>
              <a:rPr lang="pl-PL" sz="2000" dirty="0">
                <a:latin typeface="Arial Nova Light" panose="020B0304020202020204" pitchFamily="34" charset="0"/>
              </a:rPr>
              <a:t>w wodę </a:t>
            </a:r>
          </a:p>
          <a:p>
            <a:pPr>
              <a:lnSpc>
                <a:spcPct val="100000"/>
              </a:lnSpc>
            </a:pPr>
            <a:r>
              <a:rPr lang="pl-PL" sz="2000" dirty="0">
                <a:latin typeface="Arial Nova Light" panose="020B0304020202020204" pitchFamily="34" charset="0"/>
              </a:rPr>
              <a:t>Amazonka jest drugą rzeką na świecie pod względem długości (6520km). Wypływa </a:t>
            </a:r>
            <a:br>
              <a:rPr lang="pl-PL" sz="2000" dirty="0">
                <a:latin typeface="Arial Nova Light" panose="020B0304020202020204" pitchFamily="34" charset="0"/>
              </a:rPr>
            </a:br>
            <a:r>
              <a:rPr lang="pl-PL" sz="2000" dirty="0">
                <a:latin typeface="Arial Nova Light" panose="020B0304020202020204" pitchFamily="34" charset="0"/>
              </a:rPr>
              <a:t>z peruwiańskich Andów w kierunku wschodnim. Największymi dopływami </a:t>
            </a:r>
            <a:br>
              <a:rPr lang="pl-PL" sz="2000" dirty="0">
                <a:latin typeface="Arial Nova Light" panose="020B0304020202020204" pitchFamily="34" charset="0"/>
              </a:rPr>
            </a:br>
            <a:r>
              <a:rPr lang="pl-PL" sz="2000" dirty="0">
                <a:latin typeface="Arial Nova Light" panose="020B0304020202020204" pitchFamily="34" charset="0"/>
              </a:rPr>
              <a:t>po stronie południowej są: Madeira i Tapajós, a po północnej: Rio Negro i Japurá. Rzeka ta cechuje się dużymi wahaniami wodostanów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3078" name="Picture 6" descr="Amazonka - największa rzeka świata. - YouTube">
            <a:extLst>
              <a:ext uri="{FF2B5EF4-FFF2-40B4-BE49-F238E27FC236}">
                <a16:creationId xmlns:a16="http://schemas.microsoft.com/office/drawing/2014/main" id="{4DC04631-CE84-472B-8F75-62777A61F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0389" y="2078737"/>
            <a:ext cx="5458968" cy="350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0E591B3-7EF1-4EFB-9DBB-34098142E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0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53044FC-3C1E-47A3-A9A8-CFEA944DC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pl-PL" sz="5600" dirty="0"/>
              <a:t>KLIMAT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65A0E4"/>
          </a:solidFill>
          <a:ln w="38100" cap="rnd">
            <a:solidFill>
              <a:srgbClr val="65A0E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B8189F-6A18-4C5F-801F-E9A87A68F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000" dirty="0">
                <a:latin typeface="Arial Nova Light" panose="020B0304020202020204" pitchFamily="34" charset="0"/>
              </a:rPr>
              <a:t>leży w strefach klimatu równikowego (90% powierzchni kraju) </a:t>
            </a:r>
            <a:br>
              <a:rPr lang="pl-PL" sz="2000" dirty="0">
                <a:latin typeface="Arial Nova Light" panose="020B0304020202020204" pitchFamily="34" charset="0"/>
              </a:rPr>
            </a:br>
            <a:r>
              <a:rPr lang="pl-PL" sz="2000" dirty="0">
                <a:latin typeface="Arial Nova Light" panose="020B0304020202020204" pitchFamily="34" charset="0"/>
              </a:rPr>
              <a:t>oraz zwrotnikowego wilgotnego</a:t>
            </a:r>
          </a:p>
          <a:p>
            <a:pPr>
              <a:lnSpc>
                <a:spcPct val="100000"/>
              </a:lnSpc>
            </a:pPr>
            <a:r>
              <a:rPr lang="pl-PL" sz="2000" dirty="0">
                <a:latin typeface="Arial Nova Light" panose="020B0304020202020204" pitchFamily="34" charset="0"/>
              </a:rPr>
              <a:t>średnia roczna temperatura powietrza wynosi 24°C</a:t>
            </a:r>
          </a:p>
          <a:p>
            <a:pPr>
              <a:lnSpc>
                <a:spcPct val="100000"/>
              </a:lnSpc>
            </a:pPr>
            <a:r>
              <a:rPr lang="pl-PL" sz="2000" dirty="0">
                <a:latin typeface="Arial Nova Light" panose="020B0304020202020204" pitchFamily="34" charset="0"/>
              </a:rPr>
              <a:t>działanie mas gorącego powietrza jest łagodzone przez napływ morskiego powietrza znad Atlantyku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 descr="Geografia Brazylii – Wikipedia, wolna encyklopedia">
            <a:extLst>
              <a:ext uri="{FF2B5EF4-FFF2-40B4-BE49-F238E27FC236}">
                <a16:creationId xmlns:a16="http://schemas.microsoft.com/office/drawing/2014/main" id="{58B05E3A-B19C-4E22-A0C9-EAB1ED239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3823" y="941191"/>
            <a:ext cx="5270862" cy="533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C9F6186-1B88-46C6-80BF-0C93831A8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64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E1B09B-3F42-4930-B422-4BDFE28E3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9" y="572742"/>
            <a:ext cx="10515600" cy="1325563"/>
          </a:xfrm>
        </p:spPr>
        <p:txBody>
          <a:bodyPr/>
          <a:lstStyle/>
          <a:p>
            <a:r>
              <a:rPr lang="pl-PL" dirty="0"/>
              <a:t>AMAZONIA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8B3DC8B-31AB-448B-A12C-13AD2315D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1214" y="1999320"/>
            <a:ext cx="1039486" cy="575445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FLORA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845C10A-07DC-43FD-BF6A-6398B6CDA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1214" y="2749835"/>
            <a:ext cx="3570289" cy="1790972"/>
          </a:xfrm>
        </p:spPr>
        <p:txBody>
          <a:bodyPr>
            <a:normAutofit/>
          </a:bodyPr>
          <a:lstStyle/>
          <a:p>
            <a:r>
              <a:rPr lang="pl-PL" sz="2000" dirty="0">
                <a:latin typeface="Arial Nova Light" panose="020B0304020202020204" pitchFamily="34" charset="0"/>
              </a:rPr>
              <a:t>heliconia</a:t>
            </a:r>
          </a:p>
          <a:p>
            <a:r>
              <a:rPr lang="pl-PL" sz="2000" dirty="0">
                <a:latin typeface="Arial Nova Light" panose="020B0304020202020204" pitchFamily="34" charset="0"/>
              </a:rPr>
              <a:t>storczyki</a:t>
            </a:r>
          </a:p>
          <a:p>
            <a:r>
              <a:rPr lang="pl-PL" sz="2000" dirty="0">
                <a:latin typeface="Arial Nova Light" panose="020B0304020202020204" pitchFamily="34" charset="0"/>
              </a:rPr>
              <a:t>drzewo kapokowe (najwyższa roślina Amazonii)</a:t>
            </a:r>
          </a:p>
          <a:p>
            <a:endParaRPr lang="pl-PL" sz="2000" dirty="0">
              <a:latin typeface="Arial Nova Light" panose="020B0304020202020204" pitchFamily="34" charset="0"/>
            </a:endParaRP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2B7AE30-61AF-43EA-9A9E-498C879433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13085" y="1790582"/>
            <a:ext cx="3455437" cy="823912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GOSPODARCZA EKSPOLOATACJA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AE6C567-B4DA-4A06-B493-62D71594D3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57121" y="2749835"/>
            <a:ext cx="3333750" cy="3264408"/>
          </a:xfrm>
        </p:spPr>
        <p:txBody>
          <a:bodyPr>
            <a:normAutofit/>
          </a:bodyPr>
          <a:lstStyle/>
          <a:p>
            <a:r>
              <a:rPr lang="pl-PL" sz="2000" dirty="0">
                <a:latin typeface="Arial Nova Light" panose="020B0304020202020204" pitchFamily="34" charset="0"/>
              </a:rPr>
              <a:t>kauczuk</a:t>
            </a:r>
          </a:p>
          <a:p>
            <a:r>
              <a:rPr lang="pl-PL" sz="2000" dirty="0">
                <a:latin typeface="Arial Nova Light" panose="020B0304020202020204" pitchFamily="34" charset="0"/>
              </a:rPr>
              <a:t>mahoniowce</a:t>
            </a:r>
          </a:p>
          <a:p>
            <a:r>
              <a:rPr lang="pl-PL" sz="2000" dirty="0">
                <a:latin typeface="Arial Nova Light" panose="020B0304020202020204" pitchFamily="34" charset="0"/>
              </a:rPr>
              <a:t>palisandrowce</a:t>
            </a:r>
          </a:p>
          <a:p>
            <a:r>
              <a:rPr lang="pl-PL" sz="2000" dirty="0">
                <a:latin typeface="Arial Nova Light" panose="020B0304020202020204" pitchFamily="34" charset="0"/>
              </a:rPr>
              <a:t>surowce naturalne:</a:t>
            </a:r>
          </a:p>
          <a:p>
            <a:pPr marL="0" indent="0">
              <a:buSzPct val="50000"/>
              <a:buNone/>
            </a:pPr>
            <a:r>
              <a:rPr lang="pl-PL" sz="2000" dirty="0">
                <a:latin typeface="Arial Nova Light" panose="020B0304020202020204" pitchFamily="34" charset="0"/>
              </a:rPr>
              <a:t>  - diamenty</a:t>
            </a:r>
          </a:p>
          <a:p>
            <a:pPr marL="0" indent="0">
              <a:buSzPct val="50000"/>
              <a:buNone/>
            </a:pPr>
            <a:r>
              <a:rPr lang="pl-PL" sz="2000" dirty="0">
                <a:latin typeface="Arial Nova Light" panose="020B0304020202020204" pitchFamily="34" charset="0"/>
              </a:rPr>
              <a:t>  - złoto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D2AA0648-199A-4F21-9BA6-3FA1C927FD2E}"/>
              </a:ext>
            </a:extLst>
          </p:cNvPr>
          <p:cNvSpPr/>
          <p:nvPr/>
        </p:nvSpPr>
        <p:spPr>
          <a:xfrm>
            <a:off x="5076825" y="1552574"/>
            <a:ext cx="6275387" cy="301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152" name="Picture 8" descr="Amazonia: The Human Impact | National Geographic Society">
            <a:extLst>
              <a:ext uri="{FF2B5EF4-FFF2-40B4-BE49-F238E27FC236}">
                <a16:creationId xmlns:a16="http://schemas.microsoft.com/office/drawing/2014/main" id="{132D744A-4F4B-4832-999D-9F349CDA8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635" y="1552574"/>
            <a:ext cx="4242833" cy="429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B135AE6-C3FC-4D82-8979-AC3A49E87128}"/>
              </a:ext>
            </a:extLst>
          </p:cNvPr>
          <p:cNvSpPr txBox="1"/>
          <p:nvPr/>
        </p:nvSpPr>
        <p:spPr>
          <a:xfrm>
            <a:off x="751214" y="5201333"/>
            <a:ext cx="1886659" cy="1343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400" indent="-2304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Arial Nova Light" panose="020B0304020202020204" pitchFamily="34" charset="0"/>
              </a:rPr>
              <a:t>anakonda</a:t>
            </a:r>
          </a:p>
          <a:p>
            <a:pPr marL="230400" indent="-2304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Arial Nova Light" panose="020B0304020202020204" pitchFamily="34" charset="0"/>
              </a:rPr>
              <a:t>jaguar</a:t>
            </a:r>
          </a:p>
          <a:p>
            <a:pPr marL="230400" indent="-2304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Arial Nova Light" panose="020B0304020202020204" pitchFamily="34" charset="0"/>
              </a:rPr>
              <a:t>piranie</a:t>
            </a: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10F5D27-AC8B-43CE-AEC8-BDB8C4ABC1F1}"/>
              </a:ext>
            </a:extLst>
          </p:cNvPr>
          <p:cNvSpPr txBox="1"/>
          <p:nvPr/>
        </p:nvSpPr>
        <p:spPr>
          <a:xfrm>
            <a:off x="861448" y="4556107"/>
            <a:ext cx="1095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300" b="1" dirty="0"/>
              <a:t>FAUNA</a:t>
            </a: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0C700939-754B-42F7-AE40-E1F2AAC80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0522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581</Words>
  <Application>Microsoft Office PowerPoint</Application>
  <PresentationFormat>Panoramiczny</PresentationFormat>
  <Paragraphs>110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Arial</vt:lpstr>
      <vt:lpstr>Arial Nova Light</vt:lpstr>
      <vt:lpstr>Calibri</vt:lpstr>
      <vt:lpstr>Modern Love</vt:lpstr>
      <vt:lpstr>The Hand</vt:lpstr>
      <vt:lpstr>SketchyVTI</vt:lpstr>
      <vt:lpstr>FEDERACYJNA  REPUBLIKA BRAZYLII</vt:lpstr>
      <vt:lpstr>BRAZYLIA</vt:lpstr>
      <vt:lpstr>FLAGA BRAZYLII</vt:lpstr>
      <vt:lpstr>LUDNOSC</vt:lpstr>
      <vt:lpstr>KONTRASTY SPOLECZNE</vt:lpstr>
      <vt:lpstr>PICO DA NEBLINA</vt:lpstr>
      <vt:lpstr>WODY</vt:lpstr>
      <vt:lpstr>KLIMAT</vt:lpstr>
      <vt:lpstr>AMAZONIA</vt:lpstr>
      <vt:lpstr>WYLESIANIE AMAZONII</vt:lpstr>
      <vt:lpstr>ROLNICTWO</vt:lpstr>
      <vt:lpstr>PRZEMYSL</vt:lpstr>
      <vt:lpstr>ZNANI BRAZYLIJCZYCY</vt:lpstr>
      <vt:lpstr>KARNAWAL</vt:lpstr>
      <vt:lpstr>KONIEC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FEDERACYJNA  REPUBLIKA BRAZYLII</dc:title>
  <dc:creator>Agata</dc:creator>
  <cp:lastModifiedBy>Michał Zawisza</cp:lastModifiedBy>
  <cp:revision>16</cp:revision>
  <dcterms:created xsi:type="dcterms:W3CDTF">2020-04-22T16:58:29Z</dcterms:created>
  <dcterms:modified xsi:type="dcterms:W3CDTF">2020-04-27T09:04:15Z</dcterms:modified>
</cp:coreProperties>
</file>