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3" r:id="rId5"/>
    <p:sldId id="264" r:id="rId6"/>
    <p:sldId id="258" r:id="rId7"/>
    <p:sldId id="259" r:id="rId8"/>
    <p:sldId id="260" r:id="rId9"/>
    <p:sldId id="261" r:id="rId10"/>
    <p:sldId id="262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CC427E-4105-43EA-A649-9F67867DE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ADC0059-F56B-4BF4-9AD9-ADA96041B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9170B7C-DE0C-47FB-913C-914745AC0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CB15A-32BA-4AAE-8A3A-CE87D42B2A89}" type="datetimeFigureOut">
              <a:rPr lang="pl-PL" smtClean="0"/>
              <a:t>07.05.2020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A30D58D-7E44-4D25-A567-FCC93FA3E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517AA01-6973-4E17-9118-F877956E6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99A0-E187-4513-A679-B5A0826A52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159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5000">
        <p14:reveal/>
      </p:transition>
    </mc:Choice>
    <mc:Fallback xmlns="">
      <p:transition spd="slow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541285-F61E-43B6-AAB7-F760DCD3B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DDBC90B-4389-4FEF-AD0E-83825092A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C43339E-2CDB-4F08-BCE2-70E0674EE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CB15A-32BA-4AAE-8A3A-CE87D42B2A89}" type="datetimeFigureOut">
              <a:rPr lang="pl-PL" smtClean="0"/>
              <a:t>07.05.2020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44C0031-E9AA-4A4A-9D0B-74C641897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A6CAD96-6EEB-4A23-AFAA-94C7D5328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99A0-E187-4513-A679-B5A0826A52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505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5000">
        <p14:reveal/>
      </p:transition>
    </mc:Choice>
    <mc:Fallback xmlns="">
      <p:transition spd="slow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8ABB53A-7AD8-49E9-8044-1D566E3F7C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28E5FA4-FB7E-4AC2-857F-68C748B05F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AE34C6C-CAEC-4725-A6E4-95F14EC95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CB15A-32BA-4AAE-8A3A-CE87D42B2A89}" type="datetimeFigureOut">
              <a:rPr lang="pl-PL" smtClean="0"/>
              <a:t>07.05.2020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8B7326D-E696-4636-8C95-E126E041C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3AD0CD2-8AA7-4A99-A44C-62871F7F8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99A0-E187-4513-A679-B5A0826A52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571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5000">
        <p14:reveal/>
      </p:transition>
    </mc:Choice>
    <mc:Fallback xmlns="">
      <p:transition spd="slow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D0AC82-BF2B-46D2-A894-9106F07B3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650D55-F150-4537-977F-DD8590F55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4689B47-58EC-4C8B-A2CE-BDAB2D25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CB15A-32BA-4AAE-8A3A-CE87D42B2A89}" type="datetimeFigureOut">
              <a:rPr lang="pl-PL" smtClean="0"/>
              <a:t>07.05.2020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2CDAC08-750F-4029-BA8D-C01E7E793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2941FE2-A46B-441D-B60D-E3A9FF4E7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99A0-E187-4513-A679-B5A0826A52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017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5000">
        <p14:reveal/>
      </p:transition>
    </mc:Choice>
    <mc:Fallback xmlns="">
      <p:transition spd="slow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C93E58-1769-4431-B8A5-68270BD6C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4DA7086-0A2D-4DBC-8394-2CF9C5A16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FBFC4A3-F8E2-4D41-91B9-4CEFB06F7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CB15A-32BA-4AAE-8A3A-CE87D42B2A89}" type="datetimeFigureOut">
              <a:rPr lang="pl-PL" smtClean="0"/>
              <a:t>07.05.2020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B726E3C-B8E8-4772-AE4E-2BA62B0BD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C9300C8-7A42-4710-B97A-0F8C72308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99A0-E187-4513-A679-B5A0826A52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920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5000">
        <p14:reveal/>
      </p:transition>
    </mc:Choice>
    <mc:Fallback xmlns="">
      <p:transition spd="slow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A47771-149C-44CB-9B50-70CB3A6E3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9C24DEA-0BC7-4CD0-9412-EB25F0EBC1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5DB3CD2-7B63-4CC2-9F98-183636483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4A6A61F-2B18-4E76-9554-791DFB817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CB15A-32BA-4AAE-8A3A-CE87D42B2A89}" type="datetimeFigureOut">
              <a:rPr lang="pl-PL" smtClean="0"/>
              <a:t>07.05.2020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A98E322-594E-4D1E-923D-818295DAA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84AC16B-9B7F-4779-A220-2B91C8846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99A0-E187-4513-A679-B5A0826A52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681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5000">
        <p14:reveal/>
      </p:transition>
    </mc:Choice>
    <mc:Fallback xmlns="">
      <p:transition spd="slow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0C4FC3-8FA8-40E7-B470-FB786DB72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ADFAC4E-7496-415D-857C-1B6287F8A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AA5F022-DCBC-478F-B5A8-2779A4FCE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74B577A-45E9-474A-AA13-E909C9F513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A13E86A-53EE-4AA5-9280-8E4B783744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A537988-07B2-4822-B15D-0346831CF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CB15A-32BA-4AAE-8A3A-CE87D42B2A89}" type="datetimeFigureOut">
              <a:rPr lang="pl-PL" smtClean="0"/>
              <a:t>07.05.2020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C97F35B-AB43-45D7-8EE8-2236153D1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F6680306-DBB0-40B2-82B0-805D69DA5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99A0-E187-4513-A679-B5A0826A52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917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5000">
        <p14:reveal/>
      </p:transition>
    </mc:Choice>
    <mc:Fallback xmlns="">
      <p:transition spd="slow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76E7EF-1303-4772-9CE7-001C8706F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A9183FF-AFAA-46FB-842E-C90BE5F6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CB15A-32BA-4AAE-8A3A-CE87D42B2A89}" type="datetimeFigureOut">
              <a:rPr lang="pl-PL" smtClean="0"/>
              <a:t>07.05.2020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4EB332F-DA26-4FD5-9435-F72AF0656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87C4862-B499-4A28-9372-92C03B666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99A0-E187-4513-A679-B5A0826A52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377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5000">
        <p14:reveal/>
      </p:transition>
    </mc:Choice>
    <mc:Fallback xmlns="">
      <p:transition spd="slow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6AD95CF-E5EF-423F-802C-0D47BD9E8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CB15A-32BA-4AAE-8A3A-CE87D42B2A89}" type="datetimeFigureOut">
              <a:rPr lang="pl-PL" smtClean="0"/>
              <a:t>07.05.2020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CBE52D4-F5A1-4F21-BA98-CAA3E2058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D2A353C-F18F-4ED0-83A3-222F46D1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99A0-E187-4513-A679-B5A0826A52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596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5000">
        <p14:reveal/>
      </p:transition>
    </mc:Choice>
    <mc:Fallback xmlns="">
      <p:transition spd="slow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B7D84A-E735-4919-BA3D-35680C430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C370B5F-317C-4B37-A2DE-0ABA65BC2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7ED5913-3B0B-481F-9807-2ECA919EB8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11A5E22-E446-49D6-89D4-95ADC0268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CB15A-32BA-4AAE-8A3A-CE87D42B2A89}" type="datetimeFigureOut">
              <a:rPr lang="pl-PL" smtClean="0"/>
              <a:t>07.05.2020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7EEED29-8BDB-450C-8C32-222952DDD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8EBBC47-C16A-46BB-88A6-2CDF98B47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99A0-E187-4513-A679-B5A0826A52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615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5000">
        <p14:reveal/>
      </p:transition>
    </mc:Choice>
    <mc:Fallback xmlns="">
      <p:transition spd="slow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A69EA4-AD84-456A-858D-ED0ADCEF7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0A0F5CC-2448-4EE5-97ED-4F1F407714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BD86480-359F-4AE5-9C2F-6E6F76A9E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2A06E9F-062E-46DF-96B5-FC5C03950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CB15A-32BA-4AAE-8A3A-CE87D42B2A89}" type="datetimeFigureOut">
              <a:rPr lang="pl-PL" smtClean="0"/>
              <a:t>07.05.2020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E28A5E7-880D-4571-9912-DB792E94D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7F2236A-9E60-498E-B80C-DA6553906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99A0-E187-4513-A679-B5A0826A52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072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5000">
        <p14:reveal/>
      </p:transition>
    </mc:Choice>
    <mc:Fallback xmlns="">
      <p:transition spd="slow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CB6A523-9059-43B1-8C99-F27F00499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9241DA9-775D-4BBA-BD57-F0E6D2608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CBCD189-940D-4082-B3B3-7825071C0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CB15A-32BA-4AAE-8A3A-CE87D42B2A89}" type="datetimeFigureOut">
              <a:rPr lang="pl-PL" smtClean="0"/>
              <a:t>07.05.2020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B3566EB-E377-4B4F-90CC-F73890390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CA38780-4F91-455A-88A6-081101148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899A0-E187-4513-A679-B5A0826A52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351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Tm="15000">
        <p14:reveal/>
      </p:transition>
    </mc:Choice>
    <mc:Fallback xmlns="">
      <p:transition spd="slow" advTm="1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az 8" descr="Obraz zawierający zielony, zewnętrzne, trawa, woda&#10;&#10;Opis wygenerowany automatycznie">
            <a:extLst>
              <a:ext uri="{FF2B5EF4-FFF2-40B4-BE49-F238E27FC236}">
                <a16:creationId xmlns:a16="http://schemas.microsoft.com/office/drawing/2014/main" id="{4B101881-7F8C-4531-998D-87FA2A10C7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E8FC12A-E055-4145-AAA4-675D3EA23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</a:rPr>
              <a:t>Amazonia i jej znaczenie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CA242F7-EF32-44CA-99FF-87304ED0CE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002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7FC9548-24E2-4677-ACF7-DC6273303D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B74D6AA-5737-4088-95B4-E82E4CB16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ln w="22225">
                  <a:solidFill>
                    <a:srgbClr val="FFFFFF"/>
                  </a:solidFill>
                </a:ln>
                <a:solidFill>
                  <a:srgbClr val="FFFF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84527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94A4D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37A355A-BD20-498B-82A9-D9E02FA34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pl-PL">
                <a:solidFill>
                  <a:srgbClr val="FFFFFF"/>
                </a:solidFill>
              </a:rPr>
              <a:t>2005 r.</a:t>
            </a:r>
          </a:p>
        </p:txBody>
      </p:sp>
      <p:pic>
        <p:nvPicPr>
          <p:cNvPr id="5" name="Obraz 4" descr="Obraz zawierający zewnętrzne, przyroda, trawa, zachód słońca&#10;&#10;Opis wygenerowany automatycznie">
            <a:extLst>
              <a:ext uri="{FF2B5EF4-FFF2-40B4-BE49-F238E27FC236}">
                <a16:creationId xmlns:a16="http://schemas.microsoft.com/office/drawing/2014/main" id="{7C9DC1FE-CAC9-4FD4-81CF-BC9CD38F29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CC11AB1-F4C1-409D-9182-E9143CC07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rgbClr val="FFFFFF"/>
                </a:solidFill>
              </a:rPr>
              <a:t>Część dorzecza Amazonki została dotknięta najgorszą od 100 lat </a:t>
            </a:r>
            <a:r>
              <a:rPr lang="pl-PL" sz="2400" b="1" dirty="0">
                <a:solidFill>
                  <a:schemeClr val="accent2"/>
                </a:solidFill>
              </a:rPr>
              <a:t>suszą</a:t>
            </a:r>
            <a:r>
              <a:rPr lang="pl-PL" sz="2400" dirty="0">
                <a:solidFill>
                  <a:srgbClr val="FFFFFF"/>
                </a:solidFill>
              </a:rPr>
              <a:t>. Były również wskazania, że rok 2006 mógł być kolejnym rokiem suszy. Artykuł z 23 lipca 2006 w brytyjskiej gazecie „The Independent” wykazujących, że las w swojej </a:t>
            </a:r>
            <a:r>
              <a:rPr lang="pl-PL" sz="2400" b="1" dirty="0">
                <a:solidFill>
                  <a:schemeClr val="accent2"/>
                </a:solidFill>
              </a:rPr>
              <a:t>obecnej postaci może przetrwać jedynie trzy lata suszy. </a:t>
            </a:r>
          </a:p>
        </p:txBody>
      </p:sp>
    </p:spTree>
    <p:extLst>
      <p:ext uri="{BB962C8B-B14F-4D97-AF65-F5344CB8AC3E}">
        <p14:creationId xmlns:p14="http://schemas.microsoft.com/office/powerpoint/2010/main" val="69131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7000">
        <p14:reveal/>
      </p:transition>
    </mc:Choice>
    <mc:Fallback xmlns="">
      <p:transition spd="slow" advTm="1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75D5B5-C0E5-4311-A54E-C2A819874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28" name="Freeform: Shape 13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15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17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az 8" descr="Obraz zawierający zewnętrzne, roślina, drzewo, trawa&#10;&#10;Opis wygenerowany automatycznie">
            <a:extLst>
              <a:ext uri="{FF2B5EF4-FFF2-40B4-BE49-F238E27FC236}">
                <a16:creationId xmlns:a16="http://schemas.microsoft.com/office/drawing/2014/main" id="{77AFB76D-4493-40C1-925A-613CF5E5F4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9" r="16759" b="-3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7" name="Obraz 6" descr="Obraz zawierający rysunek&#10;&#10;Opis wygenerowany automatycznie">
            <a:extLst>
              <a:ext uri="{FF2B5EF4-FFF2-40B4-BE49-F238E27FC236}">
                <a16:creationId xmlns:a16="http://schemas.microsoft.com/office/drawing/2014/main" id="{F683E5D4-18A8-43F4-85E6-1890A319A4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r="4607" b="-1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5" name="Obraz 4" descr="Obraz zawierający zewnętrzne, drzewo, budynek, trawa&#10;&#10;Opis wygenerowany automatycznie">
            <a:extLst>
              <a:ext uri="{FF2B5EF4-FFF2-40B4-BE49-F238E27FC236}">
                <a16:creationId xmlns:a16="http://schemas.microsoft.com/office/drawing/2014/main" id="{01E74B5A-FEC5-4D23-90B4-183AB11A80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6" r="18179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62BDA0-6E9A-4AAF-9BCB-F9824E4F9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5" y="1957688"/>
            <a:ext cx="4668256" cy="318168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2400" dirty="0"/>
              <a:t>Naukowcy z brazylijskiego </a:t>
            </a:r>
            <a:r>
              <a:rPr lang="pl-PL" sz="2400" dirty="0" err="1"/>
              <a:t>National</a:t>
            </a:r>
            <a:r>
              <a:rPr lang="pl-PL" sz="2400" dirty="0"/>
              <a:t> </a:t>
            </a:r>
            <a:r>
              <a:rPr lang="pl-PL" sz="2400" dirty="0" err="1"/>
              <a:t>Institute</a:t>
            </a:r>
            <a:r>
              <a:rPr lang="pl-PL" sz="2400" dirty="0"/>
              <a:t> of </a:t>
            </a:r>
            <a:r>
              <a:rPr lang="pl-PL" sz="2400" dirty="0" err="1"/>
              <a:t>Amazonian</a:t>
            </a:r>
            <a:r>
              <a:rPr lang="pl-PL" sz="2400" dirty="0"/>
              <a:t> </a:t>
            </a:r>
            <a:r>
              <a:rPr lang="pl-PL" sz="2400" dirty="0" err="1"/>
              <a:t>Research</a:t>
            </a:r>
            <a:r>
              <a:rPr lang="pl-PL" sz="2400" dirty="0"/>
              <a:t> utrzymują, że </a:t>
            </a:r>
            <a:r>
              <a:rPr lang="pl-PL" sz="2400" b="1" dirty="0">
                <a:solidFill>
                  <a:schemeClr val="accent2"/>
                </a:solidFill>
              </a:rPr>
              <a:t>skutki suszy oraz wycinania lasu w tamtym klimacie mogą doprowadzić do punktu krytycznego</a:t>
            </a:r>
            <a:r>
              <a:rPr lang="pl-PL" sz="2400" dirty="0"/>
              <a:t>, po przekroczeniu którego las nieodwracalnie zacząłby umierać. Wymarcie lasu i jego zamiana w sawannę lub pustynię </a:t>
            </a:r>
            <a:r>
              <a:rPr lang="pl-PL" sz="2400" b="1" dirty="0">
                <a:solidFill>
                  <a:schemeClr val="accent2"/>
                </a:solidFill>
              </a:rPr>
              <a:t>miałyby katastrofalne skutki dla ziemskiego klimatu.</a:t>
            </a:r>
          </a:p>
        </p:txBody>
      </p:sp>
    </p:spTree>
    <p:extLst>
      <p:ext uri="{BB962C8B-B14F-4D97-AF65-F5344CB8AC3E}">
        <p14:creationId xmlns:p14="http://schemas.microsoft.com/office/powerpoint/2010/main" val="856502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 advTm="17000">
        <p14:reveal/>
      </p:transition>
    </mc:Choice>
    <mc:Fallback xmlns="">
      <p:transition spd="slow" advTm="1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ewnętrzne, trawa, brud, bok&#10;&#10;Opis wygenerowany automatycznie">
            <a:extLst>
              <a:ext uri="{FF2B5EF4-FFF2-40B4-BE49-F238E27FC236}">
                <a16:creationId xmlns:a16="http://schemas.microsoft.com/office/drawing/2014/main" id="{35C3C111-6B5C-4A9E-A56E-36FCF8BCC6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7"/>
          <a:stretch/>
        </p:blipFill>
        <p:spPr>
          <a:xfrm>
            <a:off x="-4" y="-6"/>
            <a:ext cx="12192000" cy="685595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137CE77-2A55-41FA-976C-34FE8AC84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734174" cy="1325563"/>
          </a:xfrm>
        </p:spPr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62B9358-F7CD-498C-870C-CDD2B5B23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357" y="2345929"/>
            <a:ext cx="4558309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l-PL" sz="2400" dirty="0"/>
              <a:t>Według WWF, zmiany klimatu w połączeniu z wycinaniem lasu nasilają efekt wysychania martwych drzew, co </a:t>
            </a:r>
            <a:r>
              <a:rPr lang="pl-PL" sz="2400" b="1" dirty="0">
                <a:solidFill>
                  <a:schemeClr val="accent2"/>
                </a:solidFill>
              </a:rPr>
              <a:t>stwarza zagrożenie pożarami</a:t>
            </a:r>
            <a:r>
              <a:rPr lang="pl-PL" sz="2400" dirty="0"/>
              <a:t>.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1217" y="267240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3480BF81-774B-40EB-BB2F-59A1393A84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809" y="283700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9" name="Obraz 8" descr="Obraz zawierający trawa, zewnętrzne, tor, pociąg&#10;&#10;Opis wygenerowany automatycznie">
            <a:extLst>
              <a:ext uri="{FF2B5EF4-FFF2-40B4-BE49-F238E27FC236}">
                <a16:creationId xmlns:a16="http://schemas.microsoft.com/office/drawing/2014/main" id="{8BDDFAB6-DFE1-4210-9BD0-0FFF21217C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" r="12457" b="4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BFC77B5-F38E-4A7D-80BD-C3A10B717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4334" y="4032250"/>
            <a:ext cx="3227666" cy="2825750"/>
          </a:xfrm>
          <a:custGeom>
            <a:avLst/>
            <a:gdLst>
              <a:gd name="connsiteX0" fmla="*/ 1888600 w 3227666"/>
              <a:gd name="connsiteY0" fmla="*/ 0 h 2825750"/>
              <a:gd name="connsiteX1" fmla="*/ 3224042 w 3227666"/>
              <a:gd name="connsiteY1" fmla="*/ 553158 h 2825750"/>
              <a:gd name="connsiteX2" fmla="*/ 3227666 w 3227666"/>
              <a:gd name="connsiteY2" fmla="*/ 557146 h 2825750"/>
              <a:gd name="connsiteX3" fmla="*/ 3227666 w 3227666"/>
              <a:gd name="connsiteY3" fmla="*/ 2825750 h 2825750"/>
              <a:gd name="connsiteX4" fmla="*/ 250380 w 3227666"/>
              <a:gd name="connsiteY4" fmla="*/ 2825750 h 2825750"/>
              <a:gd name="connsiteX5" fmla="*/ 227944 w 3227666"/>
              <a:gd name="connsiteY5" fmla="*/ 2788819 h 2825750"/>
              <a:gd name="connsiteX6" fmla="*/ 0 w 3227666"/>
              <a:gd name="connsiteY6" fmla="*/ 1888600 h 2825750"/>
              <a:gd name="connsiteX7" fmla="*/ 1888600 w 3227666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7666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227666" y="557146"/>
                </a:lnTo>
                <a:lnTo>
                  <a:pt x="3227666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az 6" descr="Obraz zawierający zewnętrzne, pociąg, tor, trawa&#10;&#10;Opis wygenerowany automatycznie">
            <a:extLst>
              <a:ext uri="{FF2B5EF4-FFF2-40B4-BE49-F238E27FC236}">
                <a16:creationId xmlns:a16="http://schemas.microsoft.com/office/drawing/2014/main" id="{1D352006-823F-4022-A4F6-B07C1E6B6E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2" r="14079" b="5"/>
          <a:stretch/>
        </p:blipFill>
        <p:spPr>
          <a:xfrm>
            <a:off x="9129290" y="4197216"/>
            <a:ext cx="3062710" cy="2660795"/>
          </a:xfrm>
          <a:custGeom>
            <a:avLst/>
            <a:gdLst/>
            <a:ahLst/>
            <a:cxnLst/>
            <a:rect l="l" t="t" r="r" b="b"/>
            <a:pathLst>
              <a:path w="3062710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062710" y="639308"/>
                </a:lnTo>
                <a:lnTo>
                  <a:pt x="3062710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64137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 advTm="16000">
        <p14:reveal/>
      </p:transition>
    </mc:Choice>
    <mc:Fallback xmlns="">
      <p:transition spd="slow" advTm="1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zewnętrzne, zachód słońca, stop, widok&#10;&#10;Opis wygenerowany automatycznie">
            <a:extLst>
              <a:ext uri="{FF2B5EF4-FFF2-40B4-BE49-F238E27FC236}">
                <a16:creationId xmlns:a16="http://schemas.microsoft.com/office/drawing/2014/main" id="{6038C87E-C116-495F-929A-A8466187F0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EC9813A-D026-4AE3-A26D-031A4E925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pl-PL" sz="4000" dirty="0">
                <a:solidFill>
                  <a:srgbClr val="FFFFFF"/>
                </a:solidFill>
              </a:rPr>
              <a:t>2019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AD3E03-8EB3-4D83-8E18-4F9662CFE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rgbClr val="FFFFFF"/>
                </a:solidFill>
              </a:rPr>
              <a:t>Zdecydowanie większa liczba pożarów, która w stosunku do poprzedniego roku wzrosła o </a:t>
            </a:r>
            <a:r>
              <a:rPr lang="pl-PL" sz="2400" b="1" dirty="0">
                <a:solidFill>
                  <a:schemeClr val="accent2"/>
                </a:solidFill>
              </a:rPr>
              <a:t>84%</a:t>
            </a:r>
            <a:r>
              <a:rPr lang="pl-PL" sz="2400" dirty="0">
                <a:solidFill>
                  <a:srgbClr val="FFFFFF"/>
                </a:solidFill>
              </a:rPr>
              <a:t>, strawiła znaczny obszar lasów deszczowych. Według NASA pożary wzniecane </a:t>
            </a:r>
            <a:r>
              <a:rPr lang="pl-PL" sz="2400" b="1" dirty="0">
                <a:solidFill>
                  <a:schemeClr val="accent2"/>
                </a:solidFill>
              </a:rPr>
              <a:t>poprzez podłożenie ognia</a:t>
            </a:r>
            <a:r>
              <a:rPr lang="pl-PL" sz="2400" dirty="0">
                <a:solidFill>
                  <a:srgbClr val="FFFFFF"/>
                </a:solidFill>
              </a:rPr>
              <a:t>, są efektem oczyszczania przez człowieka pól uprawnych i pastwisk oraz wypalaniem dżungli pod nowe inwestycje. Zniszczenia zagrażają całemu ekosystemowi Amazonii, która produkuje do </a:t>
            </a:r>
            <a:r>
              <a:rPr lang="pl-PL" sz="2400" b="1" dirty="0">
                <a:solidFill>
                  <a:schemeClr val="accent2"/>
                </a:solidFill>
              </a:rPr>
              <a:t>6% tlenu w skali światowej</a:t>
            </a:r>
            <a:r>
              <a:rPr lang="pl-PL" sz="2400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2827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 advTm="18000">
        <p14:reveal/>
      </p:transition>
    </mc:Choice>
    <mc:Fallback xmlns="">
      <p:transition spd="slow" advTm="18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śnieg, zachód słońca&#10;&#10;Opis wygenerowany automatycznie">
            <a:extLst>
              <a:ext uri="{FF2B5EF4-FFF2-40B4-BE49-F238E27FC236}">
                <a16:creationId xmlns:a16="http://schemas.microsoft.com/office/drawing/2014/main" id="{528EFF3B-9DBC-4E01-9772-1A81DC5D8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7" b="626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E6C98D6-5B03-4923-BD20-D09A58D97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5837" y="3957481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Jakub Graczyk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98261E-AC33-4805-A550-70703015E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2743" y="2859085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5400" dirty="0" err="1">
                <a:solidFill>
                  <a:srgbClr val="FFFFFF"/>
                </a:solidFill>
              </a:rPr>
              <a:t>Dziekuję</a:t>
            </a:r>
            <a:r>
              <a:rPr lang="en-US" sz="5400" dirty="0">
                <a:solidFill>
                  <a:srgbClr val="FFFFFF"/>
                </a:solidFill>
              </a:rPr>
              <a:t> za </a:t>
            </a:r>
            <a:r>
              <a:rPr lang="en-US" sz="5400" dirty="0" err="1">
                <a:solidFill>
                  <a:srgbClr val="FFFFFF"/>
                </a:solidFill>
              </a:rPr>
              <a:t>uwagę</a:t>
            </a:r>
            <a:r>
              <a:rPr lang="en-US" sz="540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1876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 advTm="15000">
        <p14:reveal/>
      </p:transition>
    </mc:Choice>
    <mc:Fallback xmlns="">
      <p:transition spd="slow" advTm="1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zielony, roślina, brokuł, drzewo&#10;&#10;Opis wygenerowany automatycznie">
            <a:extLst>
              <a:ext uri="{FF2B5EF4-FFF2-40B4-BE49-F238E27FC236}">
                <a16:creationId xmlns:a16="http://schemas.microsoft.com/office/drawing/2014/main" id="{CFA65786-E61D-415F-ABA0-7AD8EE299F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8" b="15515"/>
          <a:stretch/>
        </p:blipFill>
        <p:spPr>
          <a:xfrm>
            <a:off x="-7" y="-8"/>
            <a:ext cx="12192000" cy="6855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F869307-B744-46AD-9556-55AC567FE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7" y="242192"/>
            <a:ext cx="6387102" cy="1325563"/>
          </a:xfrm>
        </p:spPr>
        <p:txBody>
          <a:bodyPr>
            <a:normAutofit/>
          </a:bodyPr>
          <a:lstStyle/>
          <a:p>
            <a:r>
              <a:rPr lang="pl-PL" dirty="0"/>
              <a:t>Amazonia, czyli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6CA612-3CBE-4392-AF42-C5A746CF9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097" y="1724027"/>
            <a:ext cx="6975742" cy="4587996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pl-PL" sz="2600" dirty="0"/>
              <a:t>Las, na który składa się </a:t>
            </a:r>
            <a:r>
              <a:rPr lang="pl-PL" sz="2600" b="1" dirty="0">
                <a:solidFill>
                  <a:schemeClr val="accent2"/>
                </a:solidFill>
              </a:rPr>
              <a:t>16 tys</a:t>
            </a:r>
            <a:r>
              <a:rPr lang="pl-PL" sz="2600" dirty="0"/>
              <a:t>. gatunków drzew, podzielnych na piętra. </a:t>
            </a:r>
          </a:p>
          <a:p>
            <a:pPr marL="0" indent="0">
              <a:buNone/>
            </a:pPr>
            <a:r>
              <a:rPr lang="pl-PL" sz="2600" dirty="0"/>
              <a:t>Region w Ameryce Południowej w dorzeczu Amazonki, na obszarze :</a:t>
            </a:r>
          </a:p>
          <a:p>
            <a:r>
              <a:rPr lang="pl-PL" sz="1600" dirty="0"/>
              <a:t>Boliwii, </a:t>
            </a:r>
          </a:p>
          <a:p>
            <a:r>
              <a:rPr lang="pl-PL" sz="1600" dirty="0"/>
              <a:t>Brazylii, </a:t>
            </a:r>
          </a:p>
          <a:p>
            <a:r>
              <a:rPr lang="pl-PL" sz="1600" dirty="0"/>
              <a:t>Ekwadoru, </a:t>
            </a:r>
          </a:p>
          <a:p>
            <a:r>
              <a:rPr lang="pl-PL" sz="1600" dirty="0"/>
              <a:t>Gujany, </a:t>
            </a:r>
          </a:p>
          <a:p>
            <a:r>
              <a:rPr lang="pl-PL" sz="1600" dirty="0"/>
              <a:t>Gujany Francuskiej,</a:t>
            </a:r>
          </a:p>
          <a:p>
            <a:r>
              <a:rPr lang="pl-PL" sz="1600" dirty="0"/>
              <a:t> Kolumbii, </a:t>
            </a:r>
          </a:p>
          <a:p>
            <a:r>
              <a:rPr lang="pl-PL" sz="1600" dirty="0"/>
              <a:t>Peru, </a:t>
            </a:r>
          </a:p>
          <a:p>
            <a:r>
              <a:rPr lang="pl-PL" sz="1600" dirty="0"/>
              <a:t>Surinamu i</a:t>
            </a:r>
          </a:p>
          <a:p>
            <a:r>
              <a:rPr lang="pl-PL" sz="1600" dirty="0"/>
              <a:t>Wenezueli.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6B8807B-7828-4E42-86D6-939A5397D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-2055"/>
            <a:ext cx="4666892" cy="3481643"/>
          </a:xfrm>
          <a:custGeom>
            <a:avLst/>
            <a:gdLst>
              <a:gd name="connsiteX0" fmla="*/ 144173 w 4666892"/>
              <a:gd name="connsiteY0" fmla="*/ 0 h 3481643"/>
              <a:gd name="connsiteX1" fmla="*/ 4666892 w 4666892"/>
              <a:gd name="connsiteY1" fmla="*/ 0 h 3481643"/>
              <a:gd name="connsiteX2" fmla="*/ 4666892 w 4666892"/>
              <a:gd name="connsiteY2" fmla="*/ 2512390 h 3481643"/>
              <a:gd name="connsiteX3" fmla="*/ 4657487 w 4666892"/>
              <a:gd name="connsiteY3" fmla="*/ 2524968 h 3481643"/>
              <a:gd name="connsiteX4" fmla="*/ 2628900 w 4666892"/>
              <a:gd name="connsiteY4" fmla="*/ 3481643 h 3481643"/>
              <a:gd name="connsiteX5" fmla="*/ 0 w 4666892"/>
              <a:gd name="connsiteY5" fmla="*/ 852743 h 3481643"/>
              <a:gd name="connsiteX6" fmla="*/ 118190 w 4666892"/>
              <a:gd name="connsiteY6" fmla="*/ 70989 h 348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481643">
                <a:moveTo>
                  <a:pt x="144173" y="0"/>
                </a:moveTo>
                <a:lnTo>
                  <a:pt x="4666892" y="0"/>
                </a:lnTo>
                <a:lnTo>
                  <a:pt x="4666892" y="2512390"/>
                </a:lnTo>
                <a:lnTo>
                  <a:pt x="4657487" y="2524968"/>
                </a:lnTo>
                <a:cubicBezTo>
                  <a:pt x="4175308" y="3109233"/>
                  <a:pt x="3445594" y="3481643"/>
                  <a:pt x="2628900" y="3481643"/>
                </a:cubicBezTo>
                <a:cubicBezTo>
                  <a:pt x="1176999" y="3481643"/>
                  <a:pt x="0" y="2304644"/>
                  <a:pt x="0" y="852743"/>
                </a:cubicBezTo>
                <a:cubicBezTo>
                  <a:pt x="0" y="580512"/>
                  <a:pt x="41379" y="317945"/>
                  <a:pt x="118190" y="70989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4" descr="Obraz zawierający tekst, mapa&#10;&#10;Opis wygenerowany automatycznie">
            <a:extLst>
              <a:ext uri="{FF2B5EF4-FFF2-40B4-BE49-F238E27FC236}">
                <a16:creationId xmlns:a16="http://schemas.microsoft.com/office/drawing/2014/main" id="{922AEB7E-AC34-4BC5-BA89-1FD7D11EEE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7" b="-3"/>
          <a:stretch/>
        </p:blipFill>
        <p:spPr>
          <a:xfrm>
            <a:off x="7689829" y="-2055"/>
            <a:ext cx="4502173" cy="3316924"/>
          </a:xfrm>
          <a:custGeom>
            <a:avLst/>
            <a:gdLst/>
            <a:ahLst/>
            <a:cxnLst/>
            <a:rect l="l" t="t" r="r" b="b"/>
            <a:pathLst>
              <a:path w="4502173" h="3316924">
                <a:moveTo>
                  <a:pt x="154695" y="0"/>
                </a:moveTo>
                <a:lnTo>
                  <a:pt x="4502173" y="0"/>
                </a:lnTo>
                <a:lnTo>
                  <a:pt x="4502173" y="2237639"/>
                </a:lnTo>
                <a:lnTo>
                  <a:pt x="4365663" y="2420191"/>
                </a:lnTo>
                <a:cubicBezTo>
                  <a:pt x="3913696" y="2967849"/>
                  <a:pt x="3229704" y="3316924"/>
                  <a:pt x="2464181" y="3316924"/>
                </a:cubicBezTo>
                <a:cubicBezTo>
                  <a:pt x="1103251" y="3316924"/>
                  <a:pt x="0" y="2213673"/>
                  <a:pt x="0" y="852743"/>
                </a:cubicBezTo>
                <a:cubicBezTo>
                  <a:pt x="0" y="597569"/>
                  <a:pt x="38787" y="351454"/>
                  <a:pt x="110786" y="119971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az 6" descr="Obraz zawierający tort, niebieski, stół, siedzi&#10;&#10;Opis wygenerowany automatycznie">
            <a:extLst>
              <a:ext uri="{FF2B5EF4-FFF2-40B4-BE49-F238E27FC236}">
                <a16:creationId xmlns:a16="http://schemas.microsoft.com/office/drawing/2014/main" id="{16A05E85-8581-4DE4-9158-13399E902B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11"/>
          <a:stretch/>
        </p:blipFill>
        <p:spPr>
          <a:xfrm>
            <a:off x="8768834" y="4082148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5563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 advTm="17000">
        <p14:reveal/>
      </p:transition>
    </mc:Choice>
    <mc:Fallback xmlns="">
      <p:transition spd="slow" advTm="1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az 8" descr="Obraz zawierający przyroda, trawa, zewnętrzne, woda&#10;&#10;Opis wygenerowany automatycznie">
            <a:extLst>
              <a:ext uri="{FF2B5EF4-FFF2-40B4-BE49-F238E27FC236}">
                <a16:creationId xmlns:a16="http://schemas.microsoft.com/office/drawing/2014/main" id="{81C222E4-48B4-4F75-ADDE-4107E9776D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"/>
          <a:stretch/>
        </p:blipFill>
        <p:spPr>
          <a:xfrm>
            <a:off x="609857" y="8093"/>
            <a:ext cx="11588329" cy="685799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19E0FEF-56C4-46B1-A196-A27945692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9" y="721805"/>
            <a:ext cx="3874686" cy="2147520"/>
          </a:xfrm>
        </p:spPr>
        <p:txBody>
          <a:bodyPr>
            <a:normAutofit/>
          </a:bodyPr>
          <a:lstStyle/>
          <a:p>
            <a:r>
              <a:rPr lang="pl-PL" sz="3700" dirty="0">
                <a:solidFill>
                  <a:schemeClr val="bg1"/>
                </a:solidFill>
              </a:rPr>
              <a:t>Dlaczego Lasy Amazonii są zwane „</a:t>
            </a:r>
            <a:r>
              <a:rPr lang="pl-PL" sz="37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zielonymi płucami świata</a:t>
            </a:r>
            <a:r>
              <a:rPr lang="pl-PL" sz="3700" dirty="0">
                <a:solidFill>
                  <a:schemeClr val="bg1"/>
                </a:solidFill>
              </a:rPr>
              <a:t>”.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2FD9BF-76FE-4684-8A1C-65CDA9B66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50" y="2869325"/>
            <a:ext cx="3874685" cy="358751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bg1"/>
                </a:solidFill>
              </a:rPr>
              <a:t>Teren ten zajmuje obszar 7 mln km², z czego około 5,5 mln km² zajmuje amazoński las deszczowy.</a:t>
            </a:r>
          </a:p>
          <a:p>
            <a:pPr marL="0" indent="0">
              <a:buNone/>
            </a:pPr>
            <a:r>
              <a:rPr lang="pl-PL" sz="2400" dirty="0">
                <a:solidFill>
                  <a:schemeClr val="bg1"/>
                </a:solidFill>
              </a:rPr>
              <a:t> Ze względu na wydajność tlenową – produkcję tlenu w przebiegu procesu fotosyntezy w przeliczeniu na metr kwadratowy powierzchni.</a:t>
            </a:r>
          </a:p>
        </p:txBody>
      </p:sp>
    </p:spTree>
    <p:extLst>
      <p:ext uri="{BB962C8B-B14F-4D97-AF65-F5344CB8AC3E}">
        <p14:creationId xmlns:p14="http://schemas.microsoft.com/office/powerpoint/2010/main" val="38215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5000">
        <p14:reveal/>
      </p:transition>
    </mc:Choice>
    <mc:Fallback xmlns="">
      <p:transition spd="slow" advTm="1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5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az 10" descr="Obraz zawierający zewnętrzne, woda, rzeka, jezioro&#10;&#10;Opis wygenerowany automatycznie">
            <a:extLst>
              <a:ext uri="{FF2B5EF4-FFF2-40B4-BE49-F238E27FC236}">
                <a16:creationId xmlns:a16="http://schemas.microsoft.com/office/drawing/2014/main" id="{21865E61-E2EF-44B1-9421-DADDD52C2B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5" r="1" b="1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9" name="Obraz 8" descr="Obraz zawierający przyroda, widok, woda, śnieg&#10;&#10;Opis wygenerowany automatycznie">
            <a:extLst>
              <a:ext uri="{FF2B5EF4-FFF2-40B4-BE49-F238E27FC236}">
                <a16:creationId xmlns:a16="http://schemas.microsoft.com/office/drawing/2014/main" id="{327C56B0-9A1C-42FB-9968-24DA6BC458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5" r="16985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Obraz 6" descr="Obraz zawierający przyroda, zewnętrzne, góra, woda&#10;&#10;Opis wygenerowany automatycznie">
            <a:extLst>
              <a:ext uri="{FF2B5EF4-FFF2-40B4-BE49-F238E27FC236}">
                <a16:creationId xmlns:a16="http://schemas.microsoft.com/office/drawing/2014/main" id="{7FAFBB73-D2F3-48EC-8E04-FD6E80FD59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2" r="-1" b="-1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25" name="Freeform: Shape 17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19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3852D31-5A20-46CA-B261-56C72C9C1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endParaRPr lang="pl-PL" sz="34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CF96F3-A78A-420D-9E58-9F69B9A2B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1" y="2267922"/>
            <a:ext cx="4922338" cy="3666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bg1"/>
                </a:solidFill>
              </a:rPr>
              <a:t>Amazonia znajduje się głównie na terenie dorzecza </a:t>
            </a:r>
            <a:r>
              <a:rPr lang="pl-PL" sz="2400" b="1" dirty="0">
                <a:solidFill>
                  <a:schemeClr val="accent2"/>
                </a:solidFill>
              </a:rPr>
              <a:t>Amazonki</a:t>
            </a:r>
            <a:r>
              <a:rPr lang="pl-PL" sz="2400" dirty="0">
                <a:solidFill>
                  <a:schemeClr val="bg1"/>
                </a:solidFill>
              </a:rPr>
              <a:t> i jej ponad </a:t>
            </a:r>
            <a:r>
              <a:rPr lang="pl-PL" sz="2400" b="1" dirty="0">
                <a:solidFill>
                  <a:schemeClr val="accent2"/>
                </a:solidFill>
              </a:rPr>
              <a:t>1100</a:t>
            </a:r>
            <a:r>
              <a:rPr lang="pl-PL" sz="2400" b="1" dirty="0">
                <a:solidFill>
                  <a:schemeClr val="bg1"/>
                </a:solidFill>
              </a:rPr>
              <a:t> </a:t>
            </a:r>
            <a:r>
              <a:rPr lang="pl-PL" sz="2400" dirty="0">
                <a:solidFill>
                  <a:schemeClr val="bg1"/>
                </a:solidFill>
              </a:rPr>
              <a:t>dopływów. </a:t>
            </a:r>
          </a:p>
          <a:p>
            <a:pPr marL="0" indent="0">
              <a:buNone/>
            </a:pPr>
            <a:r>
              <a:rPr lang="pl-PL" sz="2400" dirty="0">
                <a:solidFill>
                  <a:schemeClr val="bg1"/>
                </a:solidFill>
              </a:rPr>
              <a:t>Dorzecze zostało ukształtowane w czasie </a:t>
            </a:r>
            <a:r>
              <a:rPr lang="pl-PL" sz="2400" b="1" dirty="0">
                <a:solidFill>
                  <a:schemeClr val="accent2"/>
                </a:solidFill>
              </a:rPr>
              <a:t>paleozoiku</a:t>
            </a:r>
            <a:r>
              <a:rPr lang="pl-PL" sz="2400" dirty="0">
                <a:solidFill>
                  <a:schemeClr val="bg1"/>
                </a:solidFill>
              </a:rPr>
              <a:t>, pomiędzy 500 a 200 milionów lat temu. Panuje tam wilgotny klimat równikowy o wysokiej średniej sumie opadów (do 4000 mm), ze średnimi rocznymi temperaturami od 24 do 27 °C.</a:t>
            </a:r>
          </a:p>
        </p:txBody>
      </p:sp>
    </p:spTree>
    <p:extLst>
      <p:ext uri="{BB962C8B-B14F-4D97-AF65-F5344CB8AC3E}">
        <p14:creationId xmlns:p14="http://schemas.microsoft.com/office/powerpoint/2010/main" val="143238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8000">
        <p14:reveal/>
      </p:transition>
    </mc:Choice>
    <mc:Fallback xmlns="">
      <p:transition spd="slow" advTm="1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az 10" descr="Obraz zawierający zewnętrzne, woda, osoby, grupa&#10;&#10;Opis wygenerowany automatycznie">
            <a:extLst>
              <a:ext uri="{FF2B5EF4-FFF2-40B4-BE49-F238E27FC236}">
                <a16:creationId xmlns:a16="http://schemas.microsoft.com/office/drawing/2014/main" id="{24367EFC-CB0E-422F-A11F-66D68E0C98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" r="961" b="-3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Obraz 4" descr="Obraz zawierający zewnętrzne, trawa, mężczyzna, koń&#10;&#10;Opis wygenerowany automatycznie">
            <a:extLst>
              <a:ext uri="{FF2B5EF4-FFF2-40B4-BE49-F238E27FC236}">
                <a16:creationId xmlns:a16="http://schemas.microsoft.com/office/drawing/2014/main" id="{DA56FC08-AB9F-49E9-90DA-794AD8158C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" r="2" b="3132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9" name="Obraz 8" descr="Obraz zawierający zewnętrzne, osoba, trawa, płot&#10;&#10;Opis wygenerowany automatycznie">
            <a:extLst>
              <a:ext uri="{FF2B5EF4-FFF2-40B4-BE49-F238E27FC236}">
                <a16:creationId xmlns:a16="http://schemas.microsoft.com/office/drawing/2014/main" id="{E9F1F154-DAFB-4FAE-8A30-B344ED8061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0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FE27143-25D9-47CB-A227-05AAE915E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57" y="458213"/>
            <a:ext cx="2807208" cy="1325563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W lasach Amazonii wciąż mieszkają plemiona.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D2A026E-FE0D-4680-9F36-E2308827D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" y="2249076"/>
            <a:ext cx="3635850" cy="39227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>
                <a:solidFill>
                  <a:schemeClr val="bg1"/>
                </a:solidFill>
              </a:rPr>
              <a:t>Do lat 70. XX w. obszar był bardzo słabo zagospodarowany i zamieszkany głównie przez łowiecko-zbieracze ludy tubylcze, takie jak </a:t>
            </a:r>
            <a:r>
              <a:rPr lang="pl-PL" sz="2000" dirty="0" err="1">
                <a:solidFill>
                  <a:schemeClr val="bg1"/>
                </a:solidFill>
              </a:rPr>
              <a:t>Pirahã</a:t>
            </a:r>
            <a:r>
              <a:rPr lang="pl-PL" sz="2000" dirty="0">
                <a:solidFill>
                  <a:schemeClr val="bg1"/>
                </a:solidFill>
              </a:rPr>
              <a:t> i </a:t>
            </a:r>
            <a:r>
              <a:rPr lang="pl-PL" sz="2000" dirty="0" err="1">
                <a:solidFill>
                  <a:schemeClr val="bg1"/>
                </a:solidFill>
              </a:rPr>
              <a:t>Yanomami</a:t>
            </a:r>
            <a:r>
              <a:rPr lang="pl-PL" sz="2000" dirty="0">
                <a:solidFill>
                  <a:schemeClr val="bg1"/>
                </a:solidFill>
              </a:rPr>
              <a:t>. Od tego czasu, w związku z licznymi programami osadniczymi (zwłaszcza w Brazylii), rozwija się w Amazonii chów bydła oraz górnictwo – głównie rud żelaza, manganu, cyny i ginu.</a:t>
            </a:r>
          </a:p>
        </p:txBody>
      </p:sp>
      <p:pic>
        <p:nvPicPr>
          <p:cNvPr id="7" name="Obraz 6" descr="Obraz zawierający osoba, zewnętrzne, woda, grupa&#10;&#10;Opis wygenerowany automatycznie">
            <a:extLst>
              <a:ext uri="{FF2B5EF4-FFF2-40B4-BE49-F238E27FC236}">
                <a16:creationId xmlns:a16="http://schemas.microsoft.com/office/drawing/2014/main" id="{81C8D0F4-3C80-4AD0-BE7F-B616B5CA3C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0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7965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1000">
        <p14:reveal/>
      </p:transition>
    </mc:Choice>
    <mc:Fallback xmlns="">
      <p:transition spd="slow" advTm="2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las, zewnętrzne, roślina, drzewo&#10;&#10;Opis wygenerowany automatycznie">
            <a:extLst>
              <a:ext uri="{FF2B5EF4-FFF2-40B4-BE49-F238E27FC236}">
                <a16:creationId xmlns:a16="http://schemas.microsoft.com/office/drawing/2014/main" id="{2E3936A6-DC6C-4359-A44B-FE7F0F1BAF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3" r="1" b="1"/>
          <a:stretch/>
        </p:blipFill>
        <p:spPr>
          <a:xfrm>
            <a:off x="600623" y="-1"/>
            <a:ext cx="11588329" cy="6857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73A452C-1A97-4219-802C-5584999D7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9" y="721805"/>
            <a:ext cx="3874686" cy="2147520"/>
          </a:xfrm>
        </p:spPr>
        <p:txBody>
          <a:bodyPr>
            <a:normAutofit/>
          </a:bodyPr>
          <a:lstStyle/>
          <a:p>
            <a:r>
              <a:rPr lang="pl-PL">
                <a:solidFill>
                  <a:schemeClr val="bg1"/>
                </a:solidFill>
              </a:rPr>
              <a:t>Flora i fauna</a:t>
            </a:r>
            <a:br>
              <a:rPr lang="pl-PL">
                <a:solidFill>
                  <a:schemeClr val="bg1"/>
                </a:solidFill>
              </a:rPr>
            </a:br>
            <a:endParaRPr lang="pl-PL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78DF91-AE27-483C-933F-1C193989E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092" y="1500800"/>
            <a:ext cx="3874685" cy="318635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1800" dirty="0">
                <a:solidFill>
                  <a:schemeClr val="bg1"/>
                </a:solidFill>
              </a:rPr>
              <a:t>Las deszczowy podzielony jest na poszczególne </a:t>
            </a:r>
            <a:r>
              <a:rPr lang="pl-PL" sz="1800" b="1" dirty="0">
                <a:solidFill>
                  <a:schemeClr val="accent2"/>
                </a:solidFill>
              </a:rPr>
              <a:t>piętra</a:t>
            </a:r>
            <a:r>
              <a:rPr lang="pl-PL" sz="1800" dirty="0">
                <a:solidFill>
                  <a:schemeClr val="bg1"/>
                </a:solidFill>
              </a:rPr>
              <a:t>, na których żyją różne organizmy, przystosowane do określonej ilości światła i rodzaju pożywienia.</a:t>
            </a:r>
          </a:p>
        </p:txBody>
      </p:sp>
    </p:spTree>
    <p:extLst>
      <p:ext uri="{BB962C8B-B14F-4D97-AF65-F5344CB8AC3E}">
        <p14:creationId xmlns:p14="http://schemas.microsoft.com/office/powerpoint/2010/main" val="343605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000">
        <p14:reveal/>
      </p:transition>
    </mc:Choice>
    <mc:Fallback xmlns="">
      <p:transition spd="slow" advTm="1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zewnętrzne, roślina, zielony, las&#10;&#10;Opis wygenerowany automatycznie">
            <a:extLst>
              <a:ext uri="{FF2B5EF4-FFF2-40B4-BE49-F238E27FC236}">
                <a16:creationId xmlns:a16="http://schemas.microsoft.com/office/drawing/2014/main" id="{CF9BDF56-098E-482B-870A-FF50AE19C2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2" r="9091" b="110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3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2AC7886-1EA1-42EB-8742-38151D136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1001" y="-272079"/>
            <a:ext cx="4062643" cy="1043409"/>
          </a:xfrm>
        </p:spPr>
        <p:txBody>
          <a:bodyPr>
            <a:normAutofit/>
          </a:bodyPr>
          <a:lstStyle/>
          <a:p>
            <a:endParaRPr lang="pl-PL" sz="3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F60BA7-69C2-47DE-A4F3-A0EBA4D2D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148" y="281613"/>
            <a:ext cx="4062642" cy="275408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2400" dirty="0"/>
              <a:t>Najwyższe piętro ekosystemu tworzą korony wysokich drzew, np. drzewa kapokowego, które wyrasta </a:t>
            </a:r>
            <a:r>
              <a:rPr lang="pl-PL" sz="2400" b="1" dirty="0">
                <a:solidFill>
                  <a:schemeClr val="accent2"/>
                </a:solidFill>
              </a:rPr>
              <a:t>10 m</a:t>
            </a:r>
            <a:r>
              <a:rPr lang="pl-PL" sz="2400" dirty="0">
                <a:solidFill>
                  <a:schemeClr val="accent2"/>
                </a:solidFill>
              </a:rPr>
              <a:t> </a:t>
            </a:r>
            <a:r>
              <a:rPr lang="pl-PL" sz="2400" dirty="0"/>
              <a:t>ponad sklepienie lasu. Panują tam specyficzne warunki klimatyczne, jest bardziej </a:t>
            </a:r>
            <a:r>
              <a:rPr lang="pl-PL" sz="2400" b="1" dirty="0">
                <a:solidFill>
                  <a:schemeClr val="accent2"/>
                </a:solidFill>
              </a:rPr>
              <a:t>sucho i wietrznie</a:t>
            </a:r>
            <a:r>
              <a:rPr lang="pl-PL" sz="2400" dirty="0"/>
              <a:t>. W takich warunkach drzewa wykorzystują mniejsze liście, co chroni je przed nadmierną utratą wody, a nasiona są rozsiewane przez wiatr. W ich koronach żyją </a:t>
            </a:r>
            <a:r>
              <a:rPr lang="pl-PL" sz="2400" b="1" dirty="0">
                <a:solidFill>
                  <a:schemeClr val="accent2"/>
                </a:solidFill>
              </a:rPr>
              <a:t>duże ptaki</a:t>
            </a:r>
            <a:r>
              <a:rPr lang="pl-PL" sz="2400" dirty="0"/>
              <a:t>, np. harpia wielka.</a:t>
            </a:r>
          </a:p>
        </p:txBody>
      </p:sp>
    </p:spTree>
    <p:extLst>
      <p:ext uri="{BB962C8B-B14F-4D97-AF65-F5344CB8AC3E}">
        <p14:creationId xmlns:p14="http://schemas.microsoft.com/office/powerpoint/2010/main" val="353118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1000">
        <p14:reveal/>
      </p:transition>
    </mc:Choice>
    <mc:Fallback xmlns="">
      <p:transition spd="slow" advTm="21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Obraz zawierający zielony, brokuł, woda, pociąg&#10;&#10;Opis wygenerowany automatycznie">
            <a:extLst>
              <a:ext uri="{FF2B5EF4-FFF2-40B4-BE49-F238E27FC236}">
                <a16:creationId xmlns:a16="http://schemas.microsoft.com/office/drawing/2014/main" id="{B35B2A9D-FFF6-4D99-801E-2DE9A0ABD4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90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60E86B7-3D3D-489C-BE8E-316A8199E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594" y="1076874"/>
            <a:ext cx="4062643" cy="1043409"/>
          </a:xfrm>
        </p:spPr>
        <p:txBody>
          <a:bodyPr>
            <a:normAutofit/>
          </a:bodyPr>
          <a:lstStyle/>
          <a:p>
            <a:endParaRPr lang="pl-PL" sz="3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3381D23-FDCE-48BA-A55E-6C36F5196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277" y="674914"/>
            <a:ext cx="4062642" cy="275408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2400" dirty="0"/>
              <a:t>Poniżej znajdują się dość zwarte korony niższych drzew, wyrastających na wysokość 35–45 m. Grubość tego piętra wynosi 6–8 m. Występuje w nim </a:t>
            </a:r>
            <a:r>
              <a:rPr lang="pl-PL" sz="2400" b="1" dirty="0">
                <a:solidFill>
                  <a:schemeClr val="accent2"/>
                </a:solidFill>
              </a:rPr>
              <a:t>ogromne bogactwo roślin i zwierząt</a:t>
            </a:r>
            <a:r>
              <a:rPr lang="pl-PL" sz="2400" dirty="0"/>
              <a:t>: mchy, porosty, pnącza, mnogość owoców, większość żyjących w dżungli ptaków, gadów i ssaków. Wiele zwierząt spędza w koronach drzew całe życie.</a:t>
            </a:r>
          </a:p>
        </p:txBody>
      </p:sp>
    </p:spTree>
    <p:extLst>
      <p:ext uri="{BB962C8B-B14F-4D97-AF65-F5344CB8AC3E}">
        <p14:creationId xmlns:p14="http://schemas.microsoft.com/office/powerpoint/2010/main" val="331467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1000">
        <p14:reveal/>
      </p:transition>
    </mc:Choice>
    <mc:Fallback xmlns="">
      <p:transition spd="slow" advTm="21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drzewo, staw, woda, las&#10;&#10;Opis wygenerowany automatycznie">
            <a:extLst>
              <a:ext uri="{FF2B5EF4-FFF2-40B4-BE49-F238E27FC236}">
                <a16:creationId xmlns:a16="http://schemas.microsoft.com/office/drawing/2014/main" id="{8200217B-1602-41D2-9D13-419639479F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3" r="9091" b="4008"/>
          <a:stretch/>
        </p:blipFill>
        <p:spPr>
          <a:xfrm>
            <a:off x="0" y="-2008"/>
            <a:ext cx="12192000" cy="685800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23F86FF-9D18-4773-BC50-651561E16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042" y="1121262"/>
            <a:ext cx="4062643" cy="1043409"/>
          </a:xfrm>
        </p:spPr>
        <p:txBody>
          <a:bodyPr>
            <a:normAutofit/>
          </a:bodyPr>
          <a:lstStyle/>
          <a:p>
            <a:endParaRPr lang="pl-PL" sz="3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33DD47-E297-48A4-84A3-99AF3FC57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168" y="265923"/>
            <a:ext cx="4062642" cy="275408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1800" dirty="0"/>
              <a:t>Do poszycia lasu dociera w wielu miejscach zaledwie </a:t>
            </a:r>
            <a:r>
              <a:rPr lang="pl-PL" sz="1800" b="1" dirty="0">
                <a:solidFill>
                  <a:schemeClr val="accent2"/>
                </a:solidFill>
              </a:rPr>
              <a:t>1% światła </a:t>
            </a:r>
            <a:r>
              <a:rPr lang="pl-PL" sz="1800" dirty="0"/>
              <a:t>słonecznego, dlatego </a:t>
            </a:r>
            <a:r>
              <a:rPr lang="pl-PL" sz="1800" b="1" dirty="0">
                <a:solidFill>
                  <a:schemeClr val="accent2"/>
                </a:solidFill>
              </a:rPr>
              <a:t>roślinność jest bardzo skąpa</a:t>
            </a:r>
            <a:r>
              <a:rPr lang="pl-PL" sz="1800" dirty="0"/>
              <a:t>. To królestwo „sprzątających” las owadów odżywiających się zbutwiałymi liśćmi, obumarłymi drzewami i padliną. Górskie lasy równikowe i lasy deszczowe porastają obszary położone do wysokości 1000–3000 m n.p.m. Jest tam </a:t>
            </a:r>
            <a:r>
              <a:rPr lang="pl-PL" sz="1800" b="1" dirty="0">
                <a:solidFill>
                  <a:schemeClr val="accent2"/>
                </a:solidFill>
              </a:rPr>
              <a:t>chłodniej i bardziej wietrznie</a:t>
            </a:r>
            <a:r>
              <a:rPr lang="pl-PL" sz="1800" dirty="0"/>
              <a:t>. Drzewa są zatem niższe, a podszycie gęstsze. Drzewa rosną bardzo blisko siebie, z gałęzi zwieszają się korzenie epifitów, np. orchidei, i roślin ananasowatych. Lasy deszczowe, w wielu miejscach niemożliwe do przebycia, </a:t>
            </a:r>
            <a:r>
              <a:rPr lang="pl-PL" sz="1800" b="1" dirty="0">
                <a:solidFill>
                  <a:schemeClr val="accent2"/>
                </a:solidFill>
              </a:rPr>
              <a:t>są siedliskiem dla wielu gatunków ptaków i motyli.</a:t>
            </a:r>
          </a:p>
        </p:txBody>
      </p:sp>
    </p:spTree>
    <p:extLst>
      <p:ext uri="{BB962C8B-B14F-4D97-AF65-F5344CB8AC3E}">
        <p14:creationId xmlns:p14="http://schemas.microsoft.com/office/powerpoint/2010/main" val="398741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0">
        <p14:reveal/>
      </p:transition>
    </mc:Choice>
    <mc:Fallback xmlns="">
      <p:transition spd="slow" advTm="30000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682</Words>
  <Application>Microsoft Office PowerPoint</Application>
  <PresentationFormat>Panoramiczny</PresentationFormat>
  <Paragraphs>34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Motyw pakietu Office</vt:lpstr>
      <vt:lpstr>Amazonia i jej znaczenie </vt:lpstr>
      <vt:lpstr>Amazonia, czyli</vt:lpstr>
      <vt:lpstr>Dlaczego Lasy Amazonii są zwane „zielonymi płucami świata”.</vt:lpstr>
      <vt:lpstr>Prezentacja programu PowerPoint</vt:lpstr>
      <vt:lpstr>W lasach Amazonii wciąż mieszkają plemiona.</vt:lpstr>
      <vt:lpstr>Flora i fauna </vt:lpstr>
      <vt:lpstr>Prezentacja programu PowerPoint</vt:lpstr>
      <vt:lpstr>Prezentacja programu PowerPoint</vt:lpstr>
      <vt:lpstr>Prezentacja programu PowerPoint</vt:lpstr>
      <vt:lpstr>?</vt:lpstr>
      <vt:lpstr>2005 r.</vt:lpstr>
      <vt:lpstr>Prezentacja programu PowerPoint</vt:lpstr>
      <vt:lpstr>Prezentacja programu PowerPoint</vt:lpstr>
      <vt:lpstr>2019</vt:lpstr>
      <vt:lpstr>Jakub Graczyk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Amazonia i jej znaczenie </dc:title>
  <dc:creator>Jakub Graczyk</dc:creator>
  <cp:lastModifiedBy>Jakub Graczyk</cp:lastModifiedBy>
  <cp:revision>1</cp:revision>
  <dcterms:created xsi:type="dcterms:W3CDTF">2020-05-07T18:51:32Z</dcterms:created>
  <dcterms:modified xsi:type="dcterms:W3CDTF">2020-05-07T18:53:00Z</dcterms:modified>
</cp:coreProperties>
</file>